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70" r:id="rId4"/>
    <p:sldId id="276" r:id="rId5"/>
    <p:sldId id="302" r:id="rId6"/>
    <p:sldId id="265" r:id="rId7"/>
    <p:sldId id="275" r:id="rId8"/>
    <p:sldId id="273" r:id="rId9"/>
    <p:sldId id="288" r:id="rId10"/>
    <p:sldId id="282" r:id="rId11"/>
    <p:sldId id="258" r:id="rId12"/>
    <p:sldId id="289" r:id="rId13"/>
    <p:sldId id="277" r:id="rId14"/>
    <p:sldId id="279" r:id="rId15"/>
    <p:sldId id="293" r:id="rId16"/>
    <p:sldId id="301" r:id="rId17"/>
    <p:sldId id="286" r:id="rId18"/>
    <p:sldId id="280" r:id="rId19"/>
    <p:sldId id="295" r:id="rId20"/>
    <p:sldId id="294" r:id="rId21"/>
    <p:sldId id="281" r:id="rId22"/>
    <p:sldId id="296" r:id="rId23"/>
    <p:sldId id="287" r:id="rId24"/>
    <p:sldId id="268" r:id="rId25"/>
    <p:sldId id="297" r:id="rId26"/>
    <p:sldId id="298" r:id="rId27"/>
    <p:sldId id="299" r:id="rId28"/>
    <p:sldId id="300" r:id="rId29"/>
    <p:sldId id="290" r:id="rId30"/>
    <p:sldId id="292" r:id="rId31"/>
    <p:sldId id="291" r:id="rId32"/>
    <p:sldId id="27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8815A7"/>
    <a:srgbClr val="612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EC1899-A55F-460D-859C-BBEAD62A08BA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A164F-BBEC-4A0A-9AE3-6543B1FEFB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9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7A4D77-1AAD-4B3C-B8F1-8E7BE1A128D2}" type="slidenum">
              <a:rPr lang="en-US" smtClean="0">
                <a:cs typeface="Arial" charset="0"/>
              </a:rPr>
              <a:pPr/>
              <a:t>1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A164F-BBEC-4A0A-9AE3-6543B1FEFBF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A164F-BBEC-4A0A-9AE3-6543B1FEFBF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48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hướng</a:t>
            </a:r>
            <a:r>
              <a:rPr lang="en-US" baseline="0" dirty="0" smtClean="0"/>
              <a:t> dẫn </a:t>
            </a:r>
            <a:r>
              <a:rPr lang="en-US" baseline="0" dirty="0" err="1" smtClean="0"/>
              <a:t>hs</a:t>
            </a:r>
            <a:r>
              <a:rPr lang="en-US" baseline="0" smtClean="0"/>
              <a:t> Tô chữ hoa N. </a:t>
            </a:r>
            <a:r>
              <a:rPr lang="en-US" baseline="0" dirty="0" smtClean="0"/>
              <a:t>GV hỏi để khai thác cho HS hiểu kĩ thuật viết (chữ đầu câu viết hoa, cuối câu có dấu chấm, khoảng cách các chữ bằng 1 con chữ o…)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06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A164F-BBEC-4A0A-9AE3-6543B1FEFB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85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A164F-BBEC-4A0A-9AE3-6543B1FEFB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8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A164F-BBEC-4A0A-9AE3-6543B1FEFBF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25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A164F-BBEC-4A0A-9AE3-6543B1FEFB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0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8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5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4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8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163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5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84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9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4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12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0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51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85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5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4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31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96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91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3213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75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22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9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92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657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90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61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61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669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45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60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3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75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28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77C2F-2931-42B3-9F95-20E2B764A02E}" type="datetimeFigureOut">
              <a:rPr lang="en-US" smtClean="0"/>
              <a:pPr/>
              <a:t>2/22/2023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54F7-E900-4266-ACF5-F01CA611E3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9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1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2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A15D9DF-C183-4F2B-884A-4D767AE49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7FEF06A-6B2A-4D04-9C77-58BA0C90F9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6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audio" Target="../media/media1.WAV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file:///D:\Music\nhac%20tre\Unknown%20Artist\Unknown%20Album%20(12-21-2007%2010-54-58%20PM)\05%20Track%205.mp3" TargetMode="External"/><Relationship Id="rId6" Type="http://schemas.openxmlformats.org/officeDocument/2006/relationships/image" Target="../media/image11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120281" y="895350"/>
            <a:ext cx="10282339" cy="2666999"/>
          </a:xfrm>
          <a:prstGeom prst="rect">
            <a:avLst/>
          </a:prstGeom>
        </p:spPr>
        <p:txBody>
          <a:bodyPr wrap="none" lIns="121914" tIns="60957" rIns="121914" bIns="60957" fromWordArt="1">
            <a:prstTxWarp prst="textPlain">
              <a:avLst>
                <a:gd name="adj" fmla="val 49092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8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48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itchFamily="18" charset="0"/>
                <a:ea typeface="Segoe UI Black" panose="020B0A02040204020203" pitchFamily="34" charset="0"/>
                <a:cs typeface="Times New Roman" pitchFamily="18" charset="0"/>
              </a:rPr>
              <a:t>Tập đọc</a:t>
            </a:r>
            <a:endParaRPr lang="vi-VN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itchFamily="18" charset="0"/>
              <a:ea typeface="Segoe UI Black" panose="020B0A02040204020203" pitchFamily="34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Hoa yêu </a:t>
            </a:r>
            <a:r>
              <a:rPr lang="en-US" sz="53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thương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Palatino Linotype" panose="02040502050505030304" pitchFamily="18" charset="0"/>
                <a:ea typeface="Segoe UI Black" panose="020B0A02040204020203" pitchFamily="34" charset="0"/>
              </a:rPr>
              <a:t>(</a:t>
            </a:r>
            <a:r>
              <a:rPr lang="en-US" sz="5300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Palatino Linotype" panose="02040502050505030304" pitchFamily="18" charset="0"/>
                <a:ea typeface="Segoe UI Black" panose="020B0A02040204020203" pitchFamily="34" charset="0"/>
              </a:rPr>
              <a:t>Tiếp</a:t>
            </a:r>
            <a:r>
              <a:rPr lang="en-US" sz="5300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Palatino Linotype" panose="02040502050505030304" pitchFamily="18" charset="0"/>
                <a:ea typeface="Segoe UI Black" panose="020B0A02040204020203" pitchFamily="34" charset="0"/>
              </a:rPr>
              <a:t>)</a:t>
            </a:r>
            <a:endParaRPr lang="vi-VN" sz="53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Palatino Linotype" panose="02040502050505030304" pitchFamily="18" charset="0"/>
              <a:ea typeface="Segoe UI Black" panose="020B0A02040204020203" pitchFamily="34" charset="0"/>
            </a:endParaRPr>
          </a:p>
        </p:txBody>
      </p:sp>
      <p:sp>
        <p:nvSpPr>
          <p:cNvPr id="2051" name="TextBox 6"/>
          <p:cNvSpPr txBox="1">
            <a:spLocks noChangeArrowheads="1"/>
          </p:cNvSpPr>
          <p:nvPr/>
        </p:nvSpPr>
        <p:spPr bwMode="auto">
          <a:xfrm>
            <a:off x="2019650" y="4152905"/>
            <a:ext cx="8483600" cy="160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14" tIns="60957" rIns="121914" bIns="60957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GV: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Luyến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-----o0o-----</a:t>
            </a:r>
          </a:p>
          <a:p>
            <a:pPr algn="ctr"/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i="1" dirty="0">
                <a:latin typeface="Times New Roman" pitchFamily="18" charset="0"/>
                <a:cs typeface="Times New Roman" pitchFamily="18" charset="0"/>
              </a:rPr>
              <a:t> năm </a:t>
            </a:r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>
          <a:xfrm>
            <a:off x="609600" y="304794"/>
            <a:ext cx="10972800" cy="1657356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</a:ln>
          <a:extLst/>
        </p:spPr>
        <p:txBody>
          <a:bodyPr wrap="none"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PHÒNG GIÁO DỤC HUYỆN AN </a:t>
            </a:r>
            <a:r>
              <a:rPr lang="vi-VN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LÃO </a:t>
            </a: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/>
            </a:r>
            <a:b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Tr</a:t>
            </a:r>
            <a:r>
              <a:rPr lang="vi-VN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ường Tiểu học Mỹ Đức </a:t>
            </a:r>
            <a:r>
              <a:rPr lang="en-US" altLang="vi-VN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vi-VN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49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lgg2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05 Track 5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1785600" y="6553200"/>
            <a:ext cx="40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 descr="1495_7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074400" y="6172200"/>
            <a:ext cx="1117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0261600" y="66294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WordArt 9"/>
          <p:cNvSpPr>
            <a:spLocks noChangeArrowheads="1" noChangeShapeType="1" noTextEdit="1"/>
          </p:cNvSpPr>
          <p:nvPr/>
        </p:nvSpPr>
        <p:spPr bwMode="auto">
          <a:xfrm>
            <a:off x="1818217" y="2365376"/>
            <a:ext cx="8746067" cy="2360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2741"/>
              </a:avLst>
            </a:prstTxWarp>
          </a:bodyPr>
          <a:lstStyle/>
          <a:p>
            <a:pPr algn="ctr"/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ta </a:t>
            </a:r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8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8000" b="1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lên</a:t>
            </a:r>
            <a:endParaRPr lang="en-US" sz="80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69" fill="hold"/>
                                        <p:tgtEl>
                                          <p:spTgt spid="757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1" fill="hold"/>
                                        <p:tgtEl>
                                          <p:spTgt spid="75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79"/>
                </p:tgtEl>
              </p:cMediaNode>
            </p:audio>
            <p:audio>
              <p:cMediaNode vol="18182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07988" y="122237"/>
            <a:ext cx="2578100" cy="7858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6" descr="Không có mô tả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950" y="984250"/>
            <a:ext cx="10541000" cy="57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94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3144" y="1432131"/>
            <a:ext cx="11549476" cy="2720362"/>
            <a:chOff x="98634" y="4353667"/>
            <a:chExt cx="8763266" cy="214732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950" y="435366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98634" y="4833490"/>
              <a:ext cx="8743950" cy="1226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516">
                <a:spcBef>
                  <a:spcPts val="1200"/>
                </a:spcBef>
                <a:spcAft>
                  <a:spcPts val="600"/>
                </a:spcAft>
              </a:pPr>
              <a:r>
                <a:rPr lang="vi-VN" sz="4000" b="1" dirty="0" smtClean="0">
                  <a:solidFill>
                    <a:srgbClr val="612A8A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   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ác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bạn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Α</a:t>
              </a:r>
              <a:r>
                <a:rPr lang="el-GR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ϛ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u 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thích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‗</a:t>
              </a:r>
              <a:r>
                <a:rPr lang="en-US" sz="4000" b="1" dirty="0" err="1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ẁc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vi-VN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Ū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 h</a:t>
              </a:r>
              <a:r>
                <a:rPr lang="el-GR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Ξ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bū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  <a:p>
              <a:pPr defTabSz="1218516">
                <a:spcBef>
                  <a:spcPts val="1200"/>
                </a:spcBef>
                <a:spcAft>
                  <a:spcPts val="600"/>
                </a:spcAft>
              </a:pPr>
              <a:r>
                <a:rPr lang="en-US" sz="4000" b="1" dirty="0" err="1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cánh</a:t>
              </a:r>
              <a:r>
                <a:rPr lang="en-US" sz="40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r>
                <a:rPr lang="en-US" sz="4000" b="1" dirty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ức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đư</a:t>
              </a:r>
              <a:r>
                <a:rPr lang="el-GR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ϑ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l-GR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Λ΄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o 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ở </a:t>
              </a:r>
              <a:r>
                <a:rPr lang="en-US" sz="4000" b="1" dirty="0" err="1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gŉ</a:t>
              </a:r>
              <a:r>
                <a:rPr lang="en-US" sz="4000" b="1" dirty="0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sáng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tạo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4000" b="1" dirty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8815A7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lġ</a:t>
              </a:r>
              <a:r>
                <a:rPr lang="en-US" sz="4000" b="1" dirty="0" smtClean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r>
                <a:rPr lang="en-US" sz="4000" b="1" dirty="0" smtClean="0">
                  <a:solidFill>
                    <a:srgbClr val="EEECE1">
                      <a:lumMod val="10000"/>
                    </a:srgbClr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endParaRPr lang="en-US" sz="4000" b="1" dirty="0">
                <a:solidFill>
                  <a:srgbClr val="EEECE1">
                    <a:lumMod val="10000"/>
                  </a:srgbClr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43036" y="138683"/>
            <a:ext cx="2578100" cy="78581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8601" y="2437367"/>
            <a:ext cx="942890" cy="10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52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63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Không có mô tả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535" y="469450"/>
            <a:ext cx="12192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78830" y="1812718"/>
            <a:ext cx="117348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a.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ặng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3446917" y="2051455"/>
            <a:ext cx="418307" cy="5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7016818" y="2105765"/>
            <a:ext cx="380266" cy="5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9580727" y="2105765"/>
            <a:ext cx="341739" cy="56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r="22425" b="62180"/>
          <a:stretch/>
        </p:blipFill>
        <p:spPr bwMode="auto">
          <a:xfrm>
            <a:off x="285542" y="299136"/>
            <a:ext cx="10735078" cy="120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865467" y="2020624"/>
            <a:ext cx="39780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103263" y="2034256"/>
            <a:ext cx="2111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38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78830" y="3229592"/>
            <a:ext cx="117348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b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g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hay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solidFill>
                  <a:srgbClr val="8815A7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3656071" y="3405696"/>
            <a:ext cx="531770" cy="6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6205538" y="3414666"/>
            <a:ext cx="469563" cy="69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9509822" y="3449724"/>
            <a:ext cx="439940" cy="65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r="22425" b="62180"/>
          <a:stretch/>
        </p:blipFill>
        <p:spPr bwMode="auto">
          <a:xfrm>
            <a:off x="285542" y="299136"/>
            <a:ext cx="10735078" cy="120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899069" y="3409668"/>
            <a:ext cx="33060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191616" y="3395702"/>
            <a:ext cx="76276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8815A7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endParaRPr lang="en-US" sz="4000" b="1" dirty="0">
              <a:solidFill>
                <a:srgbClr val="8815A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8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78830" y="1812718"/>
            <a:ext cx="117348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a.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ặng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78830" y="3229592"/>
            <a:ext cx="117348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b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g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hay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solidFill>
                  <a:srgbClr val="8815A7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r="22425" b="62180"/>
          <a:stretch/>
        </p:blipFill>
        <p:spPr bwMode="auto">
          <a:xfrm>
            <a:off x="285542" y="299136"/>
            <a:ext cx="10735078" cy="120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899069" y="3409668"/>
            <a:ext cx="33060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191616" y="3395702"/>
            <a:ext cx="76276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8815A7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endParaRPr lang="en-US" sz="4000" b="1" dirty="0">
              <a:solidFill>
                <a:srgbClr val="8815A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865467" y="2020624"/>
            <a:ext cx="39780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103263" y="2034256"/>
            <a:ext cx="2111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5080000" y="4414638"/>
            <a:ext cx="1520373" cy="21248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1" y="558800"/>
            <a:ext cx="1933975" cy="281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601" y="584201"/>
            <a:ext cx="1585383" cy="229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5" y="4140201"/>
            <a:ext cx="1496484" cy="218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10035309" y="4269047"/>
            <a:ext cx="1205347" cy="2254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9998" y="3291841"/>
            <a:ext cx="4859607" cy="977208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Khởi động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7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78830" y="1812718"/>
            <a:ext cx="117348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a.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hay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l?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ắn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nót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ắng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ặng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78830" y="3229592"/>
            <a:ext cx="117348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b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 g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hay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solidFill>
                  <a:srgbClr val="8815A7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ần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3446917" y="2051455"/>
            <a:ext cx="418307" cy="5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7016818" y="2105765"/>
            <a:ext cx="380266" cy="56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9580727" y="2105765"/>
            <a:ext cx="341739" cy="564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3656071" y="3405696"/>
            <a:ext cx="531770" cy="69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6205538" y="3414666"/>
            <a:ext cx="469563" cy="69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l="81475" t="64823" r="12816" b="7398"/>
          <a:stretch/>
        </p:blipFill>
        <p:spPr bwMode="auto">
          <a:xfrm>
            <a:off x="9509822" y="3449724"/>
            <a:ext cx="439940" cy="653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Không có mô tả."/>
          <p:cNvPicPr>
            <a:picLocks noChangeAspect="1" noChangeArrowheads="1"/>
          </p:cNvPicPr>
          <p:nvPr/>
        </p:nvPicPr>
        <p:blipFill rotWithShape="1">
          <a:blip r:embed="rId3"/>
          <a:srcRect r="22425" b="62180"/>
          <a:stretch/>
        </p:blipFill>
        <p:spPr bwMode="auto">
          <a:xfrm>
            <a:off x="285542" y="299136"/>
            <a:ext cx="10735078" cy="120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899069" y="3409668"/>
            <a:ext cx="33060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191616" y="3395702"/>
            <a:ext cx="76276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8815A7"/>
                </a:solidFill>
                <a:latin typeface="Times New Roman" pitchFamily="18" charset="0"/>
                <a:cs typeface="Times New Roman" pitchFamily="18" charset="0"/>
              </a:rPr>
              <a:t>gh</a:t>
            </a:r>
            <a:endParaRPr lang="en-US" sz="4000" b="1" dirty="0">
              <a:solidFill>
                <a:srgbClr val="8815A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865467" y="2020624"/>
            <a:ext cx="397807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103263" y="2034256"/>
            <a:ext cx="2111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29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22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592" y="1694552"/>
            <a:ext cx="4762500" cy="4416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8345" y="516144"/>
            <a:ext cx="11082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70" t="31426" r="54549" b="49167"/>
          <a:stretch/>
        </p:blipFill>
        <p:spPr>
          <a:xfrm>
            <a:off x="838200" y="365125"/>
            <a:ext cx="10826294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3237" t="28535" r="4645" b="47940"/>
          <a:stretch/>
        </p:blipFill>
        <p:spPr>
          <a:xfrm>
            <a:off x="192474" y="365125"/>
            <a:ext cx="11805652" cy="48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1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37" t="65572" r="52828" b="12471"/>
          <a:stretch/>
        </p:blipFill>
        <p:spPr>
          <a:xfrm>
            <a:off x="428192" y="365125"/>
            <a:ext cx="11107003" cy="546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454" t="33644" r="3592" b="42943"/>
          <a:stretch/>
        </p:blipFill>
        <p:spPr>
          <a:xfrm>
            <a:off x="838200" y="292677"/>
            <a:ext cx="10397836" cy="64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09" t="29990" r="1400" b="10309"/>
          <a:stretch/>
        </p:blipFill>
        <p:spPr>
          <a:xfrm>
            <a:off x="300252" y="204717"/>
            <a:ext cx="11791666" cy="644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7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464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9990" r="3393" b="6951"/>
          <a:stretch/>
        </p:blipFill>
        <p:spPr>
          <a:xfrm>
            <a:off x="272955" y="0"/>
            <a:ext cx="11624461" cy="6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2867324"/>
              </p:ext>
            </p:extLst>
          </p:nvPr>
        </p:nvGraphicFramePr>
        <p:xfrm>
          <a:off x="609600" y="2849563"/>
          <a:ext cx="10972800" cy="202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3" imgW="2647080" imgH="488520" progId="Package">
                  <p:embed/>
                </p:oleObj>
              </mc:Choice>
              <mc:Fallback>
                <p:oleObj name="Packager Shell Object" showAsIcon="1" r:id="rId3" imgW="264708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2849563"/>
                        <a:ext cx="10972800" cy="202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3431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508000" y="1676401"/>
            <a:ext cx="10871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0000CC"/>
                </a:solidFill>
                <a:latin typeface="VNI-Times" pitchFamily="2" charset="0"/>
                <a:sym typeface="Wingdings" pitchFamily="2" charset="2"/>
              </a:rPr>
              <a:t>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 tiếp các bài tập vào vở ô ly ( nếu chưa làm xong)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485" y="3952876"/>
            <a:ext cx="4167716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mso61BA0.e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924800" y="3952876"/>
            <a:ext cx="426720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254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RNRC4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9873468" y="-276224"/>
            <a:ext cx="19145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1219200" y="3657600"/>
            <a:ext cx="9753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Chuẩn </a:t>
            </a:r>
            <a:r>
              <a:rPr lang="en-US" sz="40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bị: Đọc trước bài: Cây bàng và lớp học - Trang 54</a:t>
            </a:r>
            <a:endParaRPr lang="en-US" sz="40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743200" y="457200"/>
            <a:ext cx="6807200" cy="118903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8" grpId="0"/>
      <p:bldP spid="106503" grpId="0"/>
      <p:bldP spid="1065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0697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 1 và trả lời câu hỏi: Lớp của bạn nhỏ có mấy tổ?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6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14338" y="788987"/>
            <a:ext cx="10948987" cy="108201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 đoạn 2 và cho biết bức tranh bông hoa 4 cánh được đặt tên là gì? </a:t>
            </a:r>
            <a:endParaRPr lang="en-US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554350" y="3840480"/>
            <a:ext cx="4332849" cy="73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888" y="201382"/>
            <a:ext cx="11928675" cy="7731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68965" y="2085880"/>
            <a:ext cx="10853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ngắm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nhìn</a:t>
            </a:r>
            <a:r>
              <a:rPr lang="en-US" sz="4000" b="1" dirty="0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( ……. )   </a:t>
            </a:r>
            <a:r>
              <a:rPr lang="en-US" sz="4000" b="1" dirty="0" err="1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nắn</a:t>
            </a:r>
            <a:r>
              <a:rPr lang="en-US" sz="4000" b="1" dirty="0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nót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bảng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46692" y="1183278"/>
            <a:ext cx="2208952" cy="7080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28380" y="1140936"/>
            <a:ext cx="7143750" cy="708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hoáy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186" y="3653335"/>
            <a:ext cx="11880489" cy="2705100"/>
            <a:chOff x="-12449" y="3503807"/>
            <a:chExt cx="8911713" cy="214732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-12449" y="3960573"/>
              <a:ext cx="8508093" cy="1233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vi-VN" sz="4000" b="1" dirty="0" smtClean="0">
                  <a:solidFill>
                    <a:srgbClr val="612A8A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     </a:t>
              </a:r>
              <a:r>
                <a:rPr lang="vi-VN" sz="4000" b="1" dirty="0" smtClean="0">
                  <a:solidFill>
                    <a:srgbClr val="FF0000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P</a:t>
              </a:r>
              <a:r>
                <a:rPr lang="vi-VN" sz="4000" b="1" dirty="0" smtClean="0">
                  <a:solidFill>
                    <a:srgbClr val="CC00CC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hư</a:t>
              </a:r>
              <a:r>
                <a:rPr lang="el-GR" sz="4000" b="1" dirty="0" smtClean="0">
                  <a:solidFill>
                    <a:srgbClr val="CC00CC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Ω</a:t>
              </a:r>
              <a:r>
                <a:rPr lang="en-US" sz="4000" b="1" dirty="0" smtClean="0">
                  <a:solidFill>
                    <a:srgbClr val="CC00CC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g </a:t>
              </a:r>
              <a:r>
                <a:rPr lang="vi-VN" sz="4000" b="1" dirty="0" smtClean="0">
                  <a:solidFill>
                    <a:srgbClr val="CC00CC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ngắm nhìn dŜg chữ nắn nĝ trên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vi-VN" sz="4000" b="1" dirty="0" smtClean="0">
                  <a:solidFill>
                    <a:srgbClr val="CC00CC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 bảng</a:t>
              </a:r>
              <a:r>
                <a:rPr lang="vi-VN" sz="4000" b="1" dirty="0" smtClean="0">
                  <a:solidFill>
                    <a:srgbClr val="FF0000"/>
                  </a:solidFill>
                  <a:latin typeface="HP001 5 hàng" panose="020B0603050302020204" pitchFamily="34" charset="-93"/>
                  <a:ea typeface="HP001 4H" panose="020B0603050302020204" pitchFamily="34" charset="-127"/>
                  <a:cs typeface="Arial-Rounded" pitchFamily="34" charset="0"/>
                </a:rPr>
                <a:t>.</a:t>
              </a:r>
              <a:endParaRPr lang="en-US" sz="4000" b="1" dirty="0">
                <a:solidFill>
                  <a:srgbClr val="FF0000"/>
                </a:solidFill>
                <a:latin typeface="HP001 4H" panose="020B0603050302020204" pitchFamily="34" charset="-127"/>
                <a:ea typeface="HP001 4H" panose="020B0603050302020204" pitchFamily="34" charset="-127"/>
                <a:cs typeface="Arial-Rounded" pitchFamily="34" charset="0"/>
              </a:endParaRP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305129" y="4640240"/>
            <a:ext cx="74574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23576" y="887103"/>
            <a:ext cx="6537278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79725" y="894172"/>
            <a:ext cx="3207223" cy="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05378 0.1321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1888" y="201382"/>
            <a:ext cx="11928675" cy="7731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0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68965" y="2085880"/>
            <a:ext cx="108537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Phương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ngắm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nhìn</a:t>
            </a:r>
            <a:r>
              <a:rPr lang="en-US" sz="4000" b="1" dirty="0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( ……. )   </a:t>
            </a:r>
            <a:r>
              <a:rPr lang="en-US" sz="4000" b="1" dirty="0" err="1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nắn</a:t>
            </a:r>
            <a:r>
              <a:rPr lang="en-US" sz="4000" b="1" dirty="0" smtClean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nót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bảng</a:t>
            </a:r>
            <a:r>
              <a:rPr lang="en-US" sz="4000" b="1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624476" y="1176174"/>
            <a:ext cx="7143750" cy="7080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hí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hoáy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23576" y="887103"/>
            <a:ext cx="6537278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475261" y="894172"/>
            <a:ext cx="3207223" cy="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9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697" t="22398" r="13457" b="5825"/>
          <a:stretch/>
        </p:blipFill>
        <p:spPr>
          <a:xfrm>
            <a:off x="1351126" y="873455"/>
            <a:ext cx="8884693" cy="58708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39" t="-8896" r="4319" b="91030"/>
          <a:stretch/>
        </p:blipFill>
        <p:spPr>
          <a:xfrm>
            <a:off x="478580" y="-827964"/>
            <a:ext cx="11234839" cy="18151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903" t="8142" r="25998" b="80955"/>
          <a:stretch/>
        </p:blipFill>
        <p:spPr>
          <a:xfrm>
            <a:off x="5793473" y="987188"/>
            <a:ext cx="5663821" cy="11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403</Words>
  <Application>Microsoft Office PowerPoint</Application>
  <PresentationFormat>Widescreen</PresentationFormat>
  <Paragraphs>57</Paragraphs>
  <Slides>30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Arial-Rounded</vt:lpstr>
      <vt:lpstr>Calibri</vt:lpstr>
      <vt:lpstr>Calibri Light</vt:lpstr>
      <vt:lpstr>HP001 4 hàng</vt:lpstr>
      <vt:lpstr>HP001 4H</vt:lpstr>
      <vt:lpstr>HP001 5 hàng</vt:lpstr>
      <vt:lpstr>Palatino Linotype</vt:lpstr>
      <vt:lpstr>Segoe UI Black</vt:lpstr>
      <vt:lpstr>Tiffany</vt:lpstr>
      <vt:lpstr>Times New Roman</vt:lpstr>
      <vt:lpstr>VNI-Times</vt:lpstr>
      <vt:lpstr>Wingdings</vt:lpstr>
      <vt:lpstr>Office Theme</vt:lpstr>
      <vt:lpstr>1_Office Theme</vt:lpstr>
      <vt:lpstr>2_Office Theme</vt:lpstr>
      <vt:lpstr>Package</vt:lpstr>
      <vt:lpstr>PHÒNG GIÁO DỤC HUYỆN AN LÃO  Trường Tiểu học Mỹ Đức 2</vt:lpstr>
      <vt:lpstr>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79</cp:revision>
  <dcterms:created xsi:type="dcterms:W3CDTF">2021-01-08T15:14:22Z</dcterms:created>
  <dcterms:modified xsi:type="dcterms:W3CDTF">2023-02-21T17:12:29Z</dcterms:modified>
</cp:coreProperties>
</file>