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7" r:id="rId3"/>
    <p:sldId id="268" r:id="rId4"/>
    <p:sldId id="269" r:id="rId5"/>
    <p:sldId id="270" r:id="rId6"/>
    <p:sldId id="273" r:id="rId7"/>
    <p:sldId id="271" r:id="rId8"/>
    <p:sldId id="272" r:id="rId9"/>
    <p:sldId id="274" r:id="rId10"/>
    <p:sldId id="278" r:id="rId11"/>
    <p:sldId id="280" r:id="rId12"/>
    <p:sldId id="284" r:id="rId13"/>
    <p:sldId id="285" r:id="rId14"/>
    <p:sldId id="293" r:id="rId15"/>
    <p:sldId id="292" r:id="rId16"/>
    <p:sldId id="294" r:id="rId17"/>
    <p:sldId id="295" r:id="rId18"/>
    <p:sldId id="296" r:id="rId19"/>
    <p:sldId id="297" r:id="rId20"/>
    <p:sldId id="300" r:id="rId21"/>
    <p:sldId id="301" r:id="rId22"/>
    <p:sldId id="304" r:id="rId23"/>
    <p:sldId id="30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ACA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44B1-6556-4E61-81F0-4E69072963C1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7605-F239-4B99-AD0B-D96CA896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AC18A4-2756-4DE9-96FC-77DB2D28D9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83147-8F73-4D1A-BD6D-196294A2578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1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4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5EF2-82DC-417E-A213-4A8A0FD0B42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EEE3-C6AA-4250-A8E2-4E655699B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2.xm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Music\Thuong-Lam-Thay-Co-&#273;&#227;%20c&#7855;t.mp3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2.wmf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2.wmf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2.wmf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62200" y="3348038"/>
            <a:ext cx="7391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LUYỆN TỪ VÀ CÂU  LỚP 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51225" y="6430964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743201" y="1446213"/>
            <a:ext cx="7229475" cy="152944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4828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UniverseH"/>
              </a:rPr>
              <a:t> 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362200" y="2201864"/>
            <a:ext cx="7073900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VỀ DỰ TIẾT CHUYÊN ĐỀ CỤM</a:t>
            </a:r>
          </a:p>
        </p:txBody>
      </p:sp>
      <p:pic>
        <p:nvPicPr>
          <p:cNvPr id="231430" name="Picture 6" descr="celtc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094289"/>
            <a:ext cx="1905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1" name="Picture 7" descr="celtc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180014"/>
            <a:ext cx="17526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76200"/>
            <a:ext cx="1828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3663950" y="5094289"/>
            <a:ext cx="701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Ngoan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00463" y="5588000"/>
            <a:ext cx="701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 1979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7600" y="6076951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độ:  Đại học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81275" y="106363"/>
            <a:ext cx="7391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accent5">
                    <a:lumMod val="10000"/>
                  </a:schemeClr>
                </a:solidFill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accent5">
                    <a:lumMod val="10000"/>
                  </a:schemeClr>
                </a:solidFill>
                <a:cs typeface="Times New Roman" panose="02020603050405020304" pitchFamily="18" charset="0"/>
              </a:rPr>
              <a:t>TRƯỜNG TIỂU HỌC MỸ ĐỨC II</a:t>
            </a:r>
          </a:p>
        </p:txBody>
      </p:sp>
    </p:spTree>
    <p:extLst>
      <p:ext uri="{BB962C8B-B14F-4D97-AF65-F5344CB8AC3E}">
        <p14:creationId xmlns:p14="http://schemas.microsoft.com/office/powerpoint/2010/main" val="288776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5 -1.48148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36" dur="5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 animBg="1"/>
      <p:bldP spid="231435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505201"/>
            <a:ext cx="90678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b, Cho từ ngữ chỉ người hoặc vật hoạt động:</a:t>
            </a:r>
          </a:p>
          <a:p>
            <a:pPr marL="342900" indent="-342900"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Ai  đánh trâu ra cày ? 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28814" y="1066800"/>
            <a:ext cx="8586787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Đặt câu hỏi 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Cho từ ngữ chỉ hoạt động: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Người lớn làm gì ?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524000" y="1055688"/>
            <a:ext cx="274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trâu ra cày.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24000" y="1987550"/>
            <a:ext cx="281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già</a:t>
            </a:r>
            <a:r>
              <a:rPr lang="en-US" altLang="en-US" sz="2400" b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cỏ, đốt lá.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0" y="2921001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bếp thổi cơm.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519238" y="3897313"/>
            <a:ext cx="25908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 mẹ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ngô.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568450" y="4872038"/>
            <a:ext cx="2584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khì trên lưng mẹ.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568450" y="5729288"/>
            <a:ext cx="251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 om cả rừng.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800100" y="3390900"/>
            <a:ext cx="6858000" cy="762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697288" y="3411538"/>
            <a:ext cx="6858000" cy="762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990600"/>
            <a:ext cx="9144000" cy="158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3538" y="26511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4419600" y="204788"/>
            <a:ext cx="289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từ ngữ chỉ hoạt động</a:t>
            </a:r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7112000" y="233363"/>
            <a:ext cx="342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từ ngữ chỉ người hoặc vật hoạt đ</a:t>
            </a:r>
            <a:r>
              <a:rPr lang="en-US" alt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</a:p>
        </p:txBody>
      </p:sp>
      <p:sp>
        <p:nvSpPr>
          <p:cNvPr id="14350" name="TextBox 17"/>
          <p:cNvSpPr txBox="1">
            <a:spLocks noChangeArrowheads="1"/>
          </p:cNvSpPr>
          <p:nvPr/>
        </p:nvSpPr>
        <p:spPr bwMode="auto">
          <a:xfrm>
            <a:off x="43434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 lớn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2600" y="2005013"/>
            <a:ext cx="2819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00538" y="2852738"/>
            <a:ext cx="289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7675" y="3835400"/>
            <a:ext cx="2819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41800" y="4833938"/>
            <a:ext cx="289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9100" y="5748338"/>
            <a:ext cx="2743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TextBox 23"/>
          <p:cNvSpPr txBox="1">
            <a:spLocks noChangeArrowheads="1"/>
          </p:cNvSpPr>
          <p:nvPr/>
        </p:nvSpPr>
        <p:spPr bwMode="auto">
          <a:xfrm>
            <a:off x="7264400" y="1103313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 trâu ra cày?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64400" y="195421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240588" y="2819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bắc bếp thổi cơm?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64400" y="3854450"/>
            <a:ext cx="2286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167564" y="4830763"/>
            <a:ext cx="350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 khì trên lưng mẹ?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99301" y="5768976"/>
            <a:ext cx="333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</a:t>
            </a:r>
            <a:r>
              <a:rPr lang="en-US" altLang="en-US" sz="24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 om cả rừng?</a:t>
            </a:r>
          </a:p>
        </p:txBody>
      </p:sp>
    </p:spTree>
    <p:extLst>
      <p:ext uri="{BB962C8B-B14F-4D97-AF65-F5344CB8AC3E}">
        <p14:creationId xmlns:p14="http://schemas.microsoft.com/office/powerpoint/2010/main" val="2777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438400" y="457201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     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819400" y="1500188"/>
            <a:ext cx="533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819400" y="2667001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 bắc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819400" y="3505201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819400" y="4419601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 ngủ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38450" y="5457826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 sủa om cả rừng.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3554413" y="973139"/>
            <a:ext cx="98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051176" y="1008064"/>
            <a:ext cx="1831975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81326" y="2109789"/>
            <a:ext cx="1971675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46413" y="3203576"/>
            <a:ext cx="2182812" cy="11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13064" y="6043613"/>
            <a:ext cx="1368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051175" y="5002213"/>
            <a:ext cx="200025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4810125" y="695325"/>
            <a:ext cx="533400" cy="1524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05400" y="1008064"/>
            <a:ext cx="320040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181600" y="2074863"/>
            <a:ext cx="27432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494338" y="3203576"/>
            <a:ext cx="3344862" cy="11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205414" y="4071939"/>
            <a:ext cx="142398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257800" y="5000625"/>
            <a:ext cx="403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27550" y="6032501"/>
            <a:ext cx="3086100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860925" y="1746250"/>
            <a:ext cx="533400" cy="1524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141913" y="2898775"/>
            <a:ext cx="533400" cy="1524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886325" y="3771900"/>
            <a:ext cx="533400" cy="1524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864100" y="4665663"/>
            <a:ext cx="533400" cy="1524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184650" y="5708650"/>
            <a:ext cx="533400" cy="1524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998789" y="4073525"/>
            <a:ext cx="20018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3735388" y="313531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3648075" y="4027489"/>
            <a:ext cx="990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3643313" y="495776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82" name="Text Box 54"/>
          <p:cNvSpPr txBox="1">
            <a:spLocks noChangeArrowheads="1"/>
          </p:cNvSpPr>
          <p:nvPr/>
        </p:nvSpPr>
        <p:spPr bwMode="auto">
          <a:xfrm>
            <a:off x="3225800" y="6043614"/>
            <a:ext cx="990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3571875" y="211931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84" name="Text Box 54"/>
          <p:cNvSpPr txBox="1">
            <a:spLocks noChangeArrowheads="1"/>
          </p:cNvSpPr>
          <p:nvPr/>
        </p:nvSpPr>
        <p:spPr bwMode="auto">
          <a:xfrm>
            <a:off x="6237288" y="962025"/>
            <a:ext cx="984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5942013" y="2028825"/>
            <a:ext cx="98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6759575" y="3130550"/>
            <a:ext cx="98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89" name="Text Box 54"/>
          <p:cNvSpPr txBox="1">
            <a:spLocks noChangeArrowheads="1"/>
          </p:cNvSpPr>
          <p:nvPr/>
        </p:nvSpPr>
        <p:spPr bwMode="auto">
          <a:xfrm>
            <a:off x="5545138" y="4014789"/>
            <a:ext cx="98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91" name="Text Box 54"/>
          <p:cNvSpPr txBox="1">
            <a:spLocks noChangeArrowheads="1"/>
          </p:cNvSpPr>
          <p:nvPr/>
        </p:nvSpPr>
        <p:spPr bwMode="auto">
          <a:xfrm>
            <a:off x="6869113" y="4973639"/>
            <a:ext cx="98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92" name="Text Box 54"/>
          <p:cNvSpPr txBox="1">
            <a:spLocks noChangeArrowheads="1"/>
          </p:cNvSpPr>
          <p:nvPr/>
        </p:nvSpPr>
        <p:spPr bwMode="auto">
          <a:xfrm>
            <a:off x="5424489" y="6027738"/>
            <a:ext cx="985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494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  <p:bldP spid="23563" grpId="0"/>
      <p:bldP spid="23564" grpId="0"/>
      <p:bldP spid="23606" grpId="0"/>
      <p:bldP spid="71" grpId="0"/>
      <p:bldP spid="73" grpId="0"/>
      <p:bldP spid="80" grpId="0"/>
      <p:bldP spid="82" grpId="0"/>
      <p:bldP spid="83" grpId="0"/>
      <p:bldP spid="84" grpId="0"/>
      <p:bldP spid="85" grpId="0"/>
      <p:bldP spid="87" grpId="0"/>
      <p:bldP spid="89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9"/>
          <p:cNvSpPr>
            <a:spLocks noChangeArrowheads="1" noChangeShapeType="1" noTextEdit="1"/>
          </p:cNvSpPr>
          <p:nvPr/>
        </p:nvSpPr>
        <p:spPr bwMode="auto">
          <a:xfrm rot="250419">
            <a:off x="4611688" y="268289"/>
            <a:ext cx="21907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905000" y="16764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làm </a:t>
            </a: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 thường gồm hai bộ phận: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Bộ phận thứ nhất là </a:t>
            </a:r>
            <a:r>
              <a:rPr lang="en-US" altLang="en-US" sz="3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cho câu hỏi: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(con gì, cái gì)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Bộ phận thứ hai là </a:t>
            </a:r>
            <a:r>
              <a:rPr lang="en-US" altLang="en-US" sz="3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ngữ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cho câu hỏi :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 ?</a:t>
            </a:r>
          </a:p>
        </p:txBody>
      </p:sp>
    </p:spTree>
    <p:extLst>
      <p:ext uri="{BB962C8B-B14F-4D97-AF65-F5344CB8AC3E}">
        <p14:creationId xmlns:p14="http://schemas.microsoft.com/office/powerpoint/2010/main" val="728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2971800" y="914401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0" y="1616075"/>
            <a:ext cx="7620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tàu, xuất hiện   tên cướp biển.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0D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92563" y="2317750"/>
            <a:ext cx="1389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45150" y="2286000"/>
            <a:ext cx="2203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492750" y="1708150"/>
            <a:ext cx="1524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5613" y="23177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13475" y="226377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42592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1" grpId="0"/>
      <p:bldP spid="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774826" y="152401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câu kể Ai làm gì ? trong đoạn văn sau: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4825" y="838201"/>
            <a:ext cx="8763000" cy="5273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Cha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móm</a:t>
            </a:r>
            <a:r>
              <a:rPr lang="en-US" sz="4000" b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lá cọ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mành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000" b="1" dirty="0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ạ miệng với 5 món ngon từ quả và lá c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457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Nhớ về đồi cọ miền trung 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7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ách làm nón lá – nét đẹp của người Việt – Mẹ Tự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ìn giữ nghề thắt nón lá làng Chu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241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hái Nguyên: Nghề dệt mành cọ ở Đồng Thịnh - Ảnh thời sự trong nước - Kinh  tế - Thông tấn xã Việt Nam (TTXV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unny guita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4743451"/>
            <a:ext cx="485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407" y="2888457"/>
            <a:ext cx="37163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1670" y="2897983"/>
            <a:ext cx="37179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807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175"/>
            <a:ext cx="792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4108450" y="67310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2374901" y="658813"/>
            <a:ext cx="420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9307513" y="690564"/>
            <a:ext cx="393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8082756" y="715169"/>
            <a:ext cx="4206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Group 43"/>
          <p:cNvGrpSpPr>
            <a:grpSpLocks/>
          </p:cNvGrpSpPr>
          <p:nvPr/>
        </p:nvGrpSpPr>
        <p:grpSpPr bwMode="auto">
          <a:xfrm>
            <a:off x="2667001" y="5657850"/>
            <a:ext cx="6837363" cy="342900"/>
            <a:chOff x="0" y="3845"/>
            <a:chExt cx="5742" cy="475"/>
          </a:xfrm>
        </p:grpSpPr>
        <p:grpSp>
          <p:nvGrpSpPr>
            <p:cNvPr id="6161" name="Group 44"/>
            <p:cNvGrpSpPr>
              <a:grpSpLocks/>
            </p:cNvGrpSpPr>
            <p:nvPr/>
          </p:nvGrpSpPr>
          <p:grpSpPr bwMode="auto">
            <a:xfrm>
              <a:off x="0" y="3845"/>
              <a:ext cx="1920" cy="475"/>
              <a:chOff x="0" y="3845"/>
              <a:chExt cx="1920" cy="475"/>
            </a:xfrm>
          </p:grpSpPr>
          <p:pic>
            <p:nvPicPr>
              <p:cNvPr id="6172" name="Picture 4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4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4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4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49"/>
            <p:cNvGrpSpPr>
              <a:grpSpLocks/>
            </p:cNvGrpSpPr>
            <p:nvPr/>
          </p:nvGrpSpPr>
          <p:grpSpPr bwMode="auto">
            <a:xfrm>
              <a:off x="1920" y="3845"/>
              <a:ext cx="1920" cy="475"/>
              <a:chOff x="0" y="3845"/>
              <a:chExt cx="1920" cy="475"/>
            </a:xfrm>
          </p:grpSpPr>
          <p:pic>
            <p:nvPicPr>
              <p:cNvPr id="6168" name="Picture 50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51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52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53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54"/>
            <p:cNvGrpSpPr>
              <a:grpSpLocks/>
            </p:cNvGrpSpPr>
            <p:nvPr/>
          </p:nvGrpSpPr>
          <p:grpSpPr bwMode="auto">
            <a:xfrm>
              <a:off x="3822" y="3845"/>
              <a:ext cx="1920" cy="475"/>
              <a:chOff x="0" y="3845"/>
              <a:chExt cx="1920" cy="475"/>
            </a:xfrm>
          </p:grpSpPr>
          <p:pic>
            <p:nvPicPr>
              <p:cNvPr id="6164" name="Picture 5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5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5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5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56" name="Picture 59" descr="JULPYN~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6" y="0"/>
            <a:ext cx="10191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0" descr="JULPYN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0639"/>
            <a:ext cx="10858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61"/>
          <p:cNvSpPr txBox="1">
            <a:spLocks noChangeArrowheads="1"/>
          </p:cNvSpPr>
          <p:nvPr/>
        </p:nvSpPr>
        <p:spPr bwMode="auto">
          <a:xfrm>
            <a:off x="6724650" y="4057650"/>
            <a:ext cx="2470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WordArt 57"/>
          <p:cNvSpPr>
            <a:spLocks noChangeArrowheads="1" noChangeShapeType="1" noTextEdit="1"/>
          </p:cNvSpPr>
          <p:nvPr/>
        </p:nvSpPr>
        <p:spPr bwMode="auto">
          <a:xfrm>
            <a:off x="3505200" y="1757364"/>
            <a:ext cx="5492750" cy="13668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160" name="Picture 14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121025"/>
            <a:ext cx="59007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4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dao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iải mã giấc mơ thấy cái làn, nên đánh số gì khi mơ thấy cái l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5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5000" y="990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Cha tôi làm cho tôi chiếc chổi cọ để quét nhà, quét sân.</a:t>
            </a:r>
            <a:r>
              <a:rPr lang="en-US" altLang="en-US" sz="3600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52600" y="3775075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Chị tôi đan nón lá cọ, lại biết đan cả mành cọ và làn cọ xuất khẩu.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05000" y="2382838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Mẹ đựng hạt giống đầy móm lá cọ, treo lên gác bếp để gieo cấy mùa sau.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74826" y="152401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câu kể Ai làm gì ? trong đoạn văn sau:</a:t>
            </a:r>
          </a:p>
        </p:txBody>
      </p:sp>
    </p:spTree>
    <p:extLst>
      <p:ext uri="{BB962C8B-B14F-4D97-AF65-F5344CB8AC3E}">
        <p14:creationId xmlns:p14="http://schemas.microsoft.com/office/powerpoint/2010/main" val="7298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7400" y="12192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D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chủ ngữ và vị ngữ trong mỗi câu vừa tìm được ở bài tập 1.</a:t>
            </a:r>
          </a:p>
        </p:txBody>
      </p:sp>
    </p:spTree>
    <p:extLst>
      <p:ext uri="{BB962C8B-B14F-4D97-AF65-F5344CB8AC3E}">
        <p14:creationId xmlns:p14="http://schemas.microsoft.com/office/powerpoint/2010/main" val="37881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990601"/>
            <a:ext cx="7848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D0DA3"/>
                </a:solidFill>
                <a:latin typeface="Times New Roman" pitchFamily="18" charset="0"/>
                <a:cs typeface="Times New Roman" pitchFamily="18" charset="0"/>
              </a:rPr>
              <a:t>Bài 3.</a:t>
            </a: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Viết một đoạn văn kể về các công việc trong một buổi sáng của em. Cho biết những câu nào trong đoạn văn là câu kể</a:t>
            </a: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làm gì?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16002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26670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2133600"/>
            <a:ext cx="746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5" descr="tamtay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16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524000" y="1771650"/>
            <a:ext cx="8286750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32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QUÝ THẦY CÔ VÀ CÁC EM !</a:t>
            </a:r>
          </a:p>
        </p:txBody>
      </p:sp>
      <p:pic>
        <p:nvPicPr>
          <p:cNvPr id="6" name="Thuong-Lam-Thay-Co-đã cắ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5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62025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3762375" y="174625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9753600" y="-23813"/>
            <a:ext cx="1143000" cy="1905001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87" y="990600"/>
            <a:ext cx="1774826" cy="1371600"/>
            <a:chOff x="4450" y="0"/>
            <a:chExt cx="1118" cy="1104"/>
          </a:xfrm>
        </p:grpSpPr>
        <p:pic>
          <p:nvPicPr>
            <p:cNvPr id="7211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2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38289" y="1000125"/>
            <a:ext cx="1774825" cy="1371600"/>
            <a:chOff x="4450" y="0"/>
            <a:chExt cx="1118" cy="1104"/>
          </a:xfrm>
        </p:grpSpPr>
        <p:pic>
          <p:nvPicPr>
            <p:cNvPr id="7209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0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1" y="995363"/>
            <a:ext cx="1774825" cy="1371600"/>
            <a:chOff x="4450" y="0"/>
            <a:chExt cx="1118" cy="1104"/>
          </a:xfrm>
        </p:grpSpPr>
        <p:pic>
          <p:nvPicPr>
            <p:cNvPr id="7207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8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24001" y="995363"/>
            <a:ext cx="1774825" cy="1371600"/>
            <a:chOff x="4450" y="0"/>
            <a:chExt cx="1118" cy="1104"/>
          </a:xfrm>
        </p:grpSpPr>
        <p:pic>
          <p:nvPicPr>
            <p:cNvPr id="7205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6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538289" y="995363"/>
            <a:ext cx="1774825" cy="1371600"/>
            <a:chOff x="4450" y="0"/>
            <a:chExt cx="1118" cy="1104"/>
          </a:xfrm>
        </p:grpSpPr>
        <p:pic>
          <p:nvPicPr>
            <p:cNvPr id="7203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538289" y="1000125"/>
            <a:ext cx="1774825" cy="1371600"/>
            <a:chOff x="4450" y="0"/>
            <a:chExt cx="1118" cy="1104"/>
          </a:xfrm>
        </p:grpSpPr>
        <p:pic>
          <p:nvPicPr>
            <p:cNvPr id="7201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2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538289" y="995363"/>
            <a:ext cx="1774825" cy="1371600"/>
            <a:chOff x="4450" y="0"/>
            <a:chExt cx="1118" cy="1104"/>
          </a:xfrm>
        </p:grpSpPr>
        <p:pic>
          <p:nvPicPr>
            <p:cNvPr id="7199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524001" y="1009650"/>
            <a:ext cx="1774825" cy="1371600"/>
            <a:chOff x="4450" y="0"/>
            <a:chExt cx="1118" cy="1104"/>
          </a:xfrm>
        </p:grpSpPr>
        <p:pic>
          <p:nvPicPr>
            <p:cNvPr id="7197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524001" y="1009650"/>
            <a:ext cx="1774825" cy="1371600"/>
            <a:chOff x="4450" y="0"/>
            <a:chExt cx="1118" cy="1104"/>
          </a:xfrm>
        </p:grpSpPr>
        <p:pic>
          <p:nvPicPr>
            <p:cNvPr id="7195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524001" y="1000125"/>
            <a:ext cx="1774825" cy="1371600"/>
            <a:chOff x="4450" y="0"/>
            <a:chExt cx="1118" cy="1104"/>
          </a:xfrm>
        </p:grpSpPr>
        <p:pic>
          <p:nvPicPr>
            <p:cNvPr id="7193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2079625" y="2633663"/>
            <a:ext cx="8547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660033"/>
                </a:solidFill>
                <a:latin typeface="Times New Roman" panose="02020603050405020304" pitchFamily="18" charset="0"/>
              </a:rPr>
              <a:t>Câu 1: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 còn gọi là câu: 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3176589" y="3676650"/>
            <a:ext cx="5229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cảm</a:t>
            </a:r>
            <a:endParaRPr lang="vi-VN" altLang="en-US" sz="3600" b="1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 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198813" y="4454525"/>
            <a:ext cx="38639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trần thuật</a:t>
            </a:r>
            <a:endParaRPr lang="vi-VN" altLang="en-US" sz="3600" b="1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2551114" y="4283075"/>
            <a:ext cx="4343400" cy="990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trần thuật</a:t>
            </a:r>
            <a:endParaRPr lang="vi-VN" altLang="en-US" sz="3600" b="1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3222625" y="5073650"/>
            <a:ext cx="30480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Câu khiến</a:t>
            </a:r>
            <a:endParaRPr lang="vi-VN" altLang="en-US" sz="3600" b="1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CC0000"/>
                </a:solidFill>
              </a:rPr>
              <a:t> </a:t>
            </a:r>
          </a:p>
        </p:txBody>
      </p: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9310688" y="309563"/>
            <a:ext cx="1905000" cy="914400"/>
            <a:chOff x="213" y="2016"/>
            <a:chExt cx="1302" cy="576"/>
          </a:xfrm>
        </p:grpSpPr>
        <p:sp>
          <p:nvSpPr>
            <p:cNvPr id="7191" name="Oval 48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Text Box 49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9829800" y="376238"/>
            <a:ext cx="8382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06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39972" grpId="0"/>
      <p:bldP spid="39978" grpId="0"/>
      <p:bldP spid="39980" grpId="0"/>
      <p:bldP spid="39980" grpId="1"/>
      <p:bldP spid="39981" grpId="0"/>
      <p:bldP spid="39981" grpId="1"/>
      <p:bldP spid="39982" grpId="0"/>
      <p:bldP spid="39986" grpId="0"/>
      <p:bldP spid="399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62025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3886200" y="14763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9753600" y="-23813"/>
            <a:ext cx="1143000" cy="1905001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87" y="990600"/>
            <a:ext cx="1774826" cy="1371600"/>
            <a:chOff x="4450" y="0"/>
            <a:chExt cx="1118" cy="1104"/>
          </a:xfrm>
        </p:grpSpPr>
        <p:pic>
          <p:nvPicPr>
            <p:cNvPr id="8235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6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38289" y="1000125"/>
            <a:ext cx="1774825" cy="1371600"/>
            <a:chOff x="4450" y="0"/>
            <a:chExt cx="1118" cy="1104"/>
          </a:xfrm>
        </p:grpSpPr>
        <p:pic>
          <p:nvPicPr>
            <p:cNvPr id="8233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4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1" y="995363"/>
            <a:ext cx="1774825" cy="1371600"/>
            <a:chOff x="4450" y="0"/>
            <a:chExt cx="1118" cy="1104"/>
          </a:xfrm>
        </p:grpSpPr>
        <p:pic>
          <p:nvPicPr>
            <p:cNvPr id="8231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2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24001" y="995363"/>
            <a:ext cx="1774825" cy="1371600"/>
            <a:chOff x="4450" y="0"/>
            <a:chExt cx="1118" cy="1104"/>
          </a:xfrm>
        </p:grpSpPr>
        <p:pic>
          <p:nvPicPr>
            <p:cNvPr id="8229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538289" y="995363"/>
            <a:ext cx="1774825" cy="1371600"/>
            <a:chOff x="4450" y="0"/>
            <a:chExt cx="1118" cy="1104"/>
          </a:xfrm>
        </p:grpSpPr>
        <p:pic>
          <p:nvPicPr>
            <p:cNvPr id="8227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538289" y="1000125"/>
            <a:ext cx="1774825" cy="1371600"/>
            <a:chOff x="4450" y="0"/>
            <a:chExt cx="1118" cy="1104"/>
          </a:xfrm>
        </p:grpSpPr>
        <p:pic>
          <p:nvPicPr>
            <p:cNvPr id="8225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538289" y="995363"/>
            <a:ext cx="1774825" cy="1371600"/>
            <a:chOff x="4450" y="0"/>
            <a:chExt cx="1118" cy="1104"/>
          </a:xfrm>
        </p:grpSpPr>
        <p:pic>
          <p:nvPicPr>
            <p:cNvPr id="8223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524001" y="1009650"/>
            <a:ext cx="1774825" cy="1371600"/>
            <a:chOff x="4450" y="0"/>
            <a:chExt cx="1118" cy="1104"/>
          </a:xfrm>
        </p:grpSpPr>
        <p:pic>
          <p:nvPicPr>
            <p:cNvPr id="8221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524001" y="1009650"/>
            <a:ext cx="1774825" cy="1371600"/>
            <a:chOff x="4450" y="0"/>
            <a:chExt cx="1118" cy="1104"/>
          </a:xfrm>
        </p:grpSpPr>
        <p:pic>
          <p:nvPicPr>
            <p:cNvPr id="8219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524001" y="1000125"/>
            <a:ext cx="1774825" cy="1371600"/>
            <a:chOff x="4450" y="0"/>
            <a:chExt cx="1118" cy="1104"/>
          </a:xfrm>
        </p:grpSpPr>
        <p:pic>
          <p:nvPicPr>
            <p:cNvPr id="8217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2216150" y="2438401"/>
            <a:ext cx="8763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660033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BD1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 là những câu dùng để:</a:t>
            </a:r>
            <a:endParaRPr lang="vi-VN" altLang="en-US" sz="3600" b="1">
              <a:solidFill>
                <a:srgbClr val="BD13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2303463" y="5408613"/>
            <a:ext cx="7245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</a:t>
            </a:r>
            <a:endParaRPr lang="vi-VN" alt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2303464" y="4164013"/>
            <a:ext cx="83835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Nêu lên ý kiến, tâm tư, tình cảm của mỗi người.</a:t>
            </a:r>
            <a:endParaRPr lang="vi-VN" alt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1950803" y="5205413"/>
            <a:ext cx="2514600" cy="990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</a:t>
            </a:r>
            <a:endParaRPr lang="vi-V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2325689" y="3332164"/>
            <a:ext cx="83010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Kể, tả hoặc giới thiệu về sự vật, sự việc.</a:t>
            </a:r>
          </a:p>
        </p:txBody>
      </p:sp>
      <p:grpSp>
        <p:nvGrpSpPr>
          <p:cNvPr id="41003" name="Group 43"/>
          <p:cNvGrpSpPr>
            <a:grpSpLocks/>
          </p:cNvGrpSpPr>
          <p:nvPr/>
        </p:nvGrpSpPr>
        <p:grpSpPr bwMode="auto">
          <a:xfrm>
            <a:off x="9153525" y="381000"/>
            <a:ext cx="1905000" cy="914400"/>
            <a:chOff x="213" y="2016"/>
            <a:chExt cx="1302" cy="576"/>
          </a:xfrm>
        </p:grpSpPr>
        <p:sp>
          <p:nvSpPr>
            <p:cNvPr id="8215" name="Oval 44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6" name="Text Box 45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9672638" y="447675"/>
            <a:ext cx="8382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625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40996" grpId="0"/>
      <p:bldP spid="40998" grpId="0"/>
      <p:bldP spid="40998" grpId="1"/>
      <p:bldP spid="40999" grpId="0"/>
      <p:bldP spid="41000" grpId="0"/>
      <p:bldP spid="41000" grpId="1"/>
      <p:bldP spid="41002" grpId="0"/>
      <p:bldP spid="41006" grpId="0"/>
      <p:bldP spid="410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62025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3886200" y="14763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9753600" y="-23813"/>
            <a:ext cx="1143000" cy="1905001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87" y="990600"/>
            <a:ext cx="1774826" cy="1371600"/>
            <a:chOff x="4450" y="0"/>
            <a:chExt cx="1118" cy="1104"/>
          </a:xfrm>
        </p:grpSpPr>
        <p:pic>
          <p:nvPicPr>
            <p:cNvPr id="9259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0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38289" y="1000125"/>
            <a:ext cx="1774825" cy="1371600"/>
            <a:chOff x="4450" y="0"/>
            <a:chExt cx="1118" cy="1104"/>
          </a:xfrm>
        </p:grpSpPr>
        <p:pic>
          <p:nvPicPr>
            <p:cNvPr id="9257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1" y="995363"/>
            <a:ext cx="1774825" cy="1371600"/>
            <a:chOff x="4450" y="0"/>
            <a:chExt cx="1118" cy="1104"/>
          </a:xfrm>
        </p:grpSpPr>
        <p:pic>
          <p:nvPicPr>
            <p:cNvPr id="9255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24001" y="995363"/>
            <a:ext cx="1774825" cy="1371600"/>
            <a:chOff x="4450" y="0"/>
            <a:chExt cx="1118" cy="1104"/>
          </a:xfrm>
        </p:grpSpPr>
        <p:pic>
          <p:nvPicPr>
            <p:cNvPr id="9253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538289" y="995363"/>
            <a:ext cx="1774825" cy="1371600"/>
            <a:chOff x="4450" y="0"/>
            <a:chExt cx="1118" cy="1104"/>
          </a:xfrm>
        </p:grpSpPr>
        <p:pic>
          <p:nvPicPr>
            <p:cNvPr id="9251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538289" y="1000125"/>
            <a:ext cx="1774825" cy="1371600"/>
            <a:chOff x="4450" y="0"/>
            <a:chExt cx="1118" cy="1104"/>
          </a:xfrm>
        </p:grpSpPr>
        <p:pic>
          <p:nvPicPr>
            <p:cNvPr id="9249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538289" y="995363"/>
            <a:ext cx="1774825" cy="1371600"/>
            <a:chOff x="4450" y="0"/>
            <a:chExt cx="1118" cy="1104"/>
          </a:xfrm>
        </p:grpSpPr>
        <p:pic>
          <p:nvPicPr>
            <p:cNvPr id="9247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524001" y="1009650"/>
            <a:ext cx="1774825" cy="1371600"/>
            <a:chOff x="4450" y="0"/>
            <a:chExt cx="1118" cy="1104"/>
          </a:xfrm>
        </p:grpSpPr>
        <p:pic>
          <p:nvPicPr>
            <p:cNvPr id="9245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524001" y="1009650"/>
            <a:ext cx="1774825" cy="1371600"/>
            <a:chOff x="4450" y="0"/>
            <a:chExt cx="1118" cy="1104"/>
          </a:xfrm>
        </p:grpSpPr>
        <p:pic>
          <p:nvPicPr>
            <p:cNvPr id="9243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524001" y="1000125"/>
            <a:ext cx="1774825" cy="1371600"/>
            <a:chOff x="4450" y="0"/>
            <a:chExt cx="1118" cy="1104"/>
          </a:xfrm>
        </p:grpSpPr>
        <p:pic>
          <p:nvPicPr>
            <p:cNvPr id="9241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3230563" y="2401888"/>
            <a:ext cx="876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660033"/>
                </a:solidFill>
                <a:latin typeface="Times New Roman" panose="02020603050405020304" pitchFamily="18" charset="0"/>
              </a:rPr>
              <a:t>Câu 3: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kể có dấu: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2847976" y="3297238"/>
            <a:ext cx="7058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Dấu chấm than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2854325" y="4714876"/>
            <a:ext cx="7245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</a:t>
            </a:r>
            <a:endParaRPr lang="vi-VN" altLang="en-US" sz="36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2" name="Oval 40"/>
          <p:cNvSpPr>
            <a:spLocks noChangeArrowheads="1"/>
          </p:cNvSpPr>
          <p:nvPr/>
        </p:nvSpPr>
        <p:spPr bwMode="auto">
          <a:xfrm>
            <a:off x="2962746" y="4749578"/>
            <a:ext cx="2514600" cy="990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99FF66"/>
              </a:solidFill>
              <a:latin typeface=".VnTimeH" panose="020B7200000000000000" pitchFamily="34" charset="0"/>
            </a:endParaRP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2847976" y="4014355"/>
            <a:ext cx="71866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Dấu chấm hỏi</a:t>
            </a:r>
            <a:endParaRPr lang="vi-VN" altLang="en-US" sz="36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074" name="Group 42"/>
          <p:cNvGrpSpPr>
            <a:grpSpLocks/>
          </p:cNvGrpSpPr>
          <p:nvPr/>
        </p:nvGrpSpPr>
        <p:grpSpPr bwMode="auto">
          <a:xfrm>
            <a:off x="9267825" y="381000"/>
            <a:ext cx="1905000" cy="914400"/>
            <a:chOff x="213" y="2016"/>
            <a:chExt cx="1302" cy="576"/>
          </a:xfrm>
        </p:grpSpPr>
        <p:sp>
          <p:nvSpPr>
            <p:cNvPr id="9239" name="Oval 43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0" name="Text Box 44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9786938" y="447675"/>
            <a:ext cx="8382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983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44068" grpId="0"/>
      <p:bldP spid="44069" grpId="0"/>
      <p:bldP spid="44070" grpId="0"/>
      <p:bldP spid="44070" grpId="1"/>
      <p:bldP spid="44072" grpId="0"/>
      <p:bldP spid="44072" grpId="1"/>
      <p:bldP spid="44073" grpId="0"/>
      <p:bldP spid="44077" grpId="0"/>
      <p:bldP spid="4407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8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33600" y="1371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I. Nhận xét: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200400" y="220186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57400" y="1371601"/>
            <a:ext cx="7772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AutoNum type="arabicPeriod"/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đoạn văn sau: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smtClean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Theo Tô Hoài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en-US" sz="24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33600" y="1371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I. Nhận xét: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200400" y="220186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38400" y="1371600"/>
            <a:ext cx="7162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Người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Các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Mấy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Các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Các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Lũ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Theo Tô Hoài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en-US" sz="24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67039" y="1308100"/>
            <a:ext cx="4651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0750" y="1852614"/>
            <a:ext cx="465138" cy="585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92314" y="2386013"/>
            <a:ext cx="4651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77200" y="2438400"/>
            <a:ext cx="46513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7939" y="3044825"/>
            <a:ext cx="4651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33950" y="3505200"/>
            <a:ext cx="46513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46700" y="4143375"/>
            <a:ext cx="46513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698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7" grpId="0"/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33600" y="1371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I. Nhận xét: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3200400" y="220186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98664" y="138114"/>
            <a:ext cx="83708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 Người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Các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 Mấy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Các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 Các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    Lũ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>
                <a:solidFill>
                  <a:srgbClr val="502AC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en-US" sz="24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4600" y="103189"/>
            <a:ext cx="465138" cy="585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120650"/>
            <a:ext cx="465138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00725" y="603250"/>
            <a:ext cx="465138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0964" y="1127125"/>
            <a:ext cx="4651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44713" y="2862264"/>
            <a:ext cx="8610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từ ngữ: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Chỉ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Chỉ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82025" y="1149350"/>
            <a:ext cx="46513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06889" y="1617663"/>
            <a:ext cx="4651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7975" y="2187575"/>
            <a:ext cx="465138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341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7" grpId="0"/>
      <p:bldP spid="2" grpId="0" animBg="1"/>
      <p:bldP spid="6" grpId="0" animBg="1"/>
      <p:bldP spid="8" grpId="0" animBg="1"/>
      <p:bldP spid="9" grpId="0" animBg="1"/>
      <p:bldP spid="13" grpId="0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896</Words>
  <Application>Microsoft Office PowerPoint</Application>
  <PresentationFormat>Widescreen</PresentationFormat>
  <Paragraphs>166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.VnTime</vt:lpstr>
      <vt:lpstr>.VnTimeH</vt:lpstr>
      <vt:lpstr>.VnUniverseH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</cp:revision>
  <dcterms:created xsi:type="dcterms:W3CDTF">2022-12-23T00:07:06Z</dcterms:created>
  <dcterms:modified xsi:type="dcterms:W3CDTF">2022-12-26T02:14:03Z</dcterms:modified>
</cp:coreProperties>
</file>