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4" r:id="rId3"/>
    <p:sldId id="261" r:id="rId4"/>
    <p:sldId id="263" r:id="rId5"/>
    <p:sldId id="267" r:id="rId6"/>
    <p:sldId id="282" r:id="rId7"/>
    <p:sldId id="271" r:id="rId8"/>
    <p:sldId id="274" r:id="rId9"/>
    <p:sldId id="276" r:id="rId10"/>
    <p:sldId id="286" r:id="rId11"/>
    <p:sldId id="279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00"/>
    <a:srgbClr val="17A925"/>
    <a:srgbClr val="A41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6" Type="http://schemas.openxmlformats.org/officeDocument/2006/relationships/image" Target="../media/image30.emf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Relationship Id="rId6" Type="http://schemas.openxmlformats.org/officeDocument/2006/relationships/image" Target="../media/image36.emf"/><Relationship Id="rId5" Type="http://schemas.openxmlformats.org/officeDocument/2006/relationships/image" Target="../media/image35.emf"/><Relationship Id="rId4" Type="http://schemas.openxmlformats.org/officeDocument/2006/relationships/image" Target="../media/image3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9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1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2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4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4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3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A9DDE-8A30-4BED-8366-82BBEE4D0FF9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4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8.e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30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4.emf"/><Relationship Id="rId4" Type="http://schemas.openxmlformats.org/officeDocument/2006/relationships/image" Target="../media/image31.e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P3\Nhac%20thieu%20nhi\Thuong%20lam%20thay%20co%20oi%20-%20Jolie%20Quynh%20Anh.mp3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slide" Target="slide5.xml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gif"/><Relationship Id="rId9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4.bin"/><Relationship Id="rId3" Type="http://schemas.openxmlformats.org/officeDocument/2006/relationships/audio" Target="../media/audio2.wav"/><Relationship Id="rId21" Type="http://schemas.openxmlformats.org/officeDocument/2006/relationships/image" Target="../media/image16.wmf"/><Relationship Id="rId7" Type="http://schemas.openxmlformats.org/officeDocument/2006/relationships/audio" Target="../media/audio6.wav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.bin"/><Relationship Id="rId20" Type="http://schemas.openxmlformats.org/officeDocument/2006/relationships/oleObject" Target="../embeddings/oleObject5.bin"/><Relationship Id="rId1" Type="http://schemas.openxmlformats.org/officeDocument/2006/relationships/vmlDrawing" Target="../drawings/vmlDrawing1.vml"/><Relationship Id="rId6" Type="http://schemas.openxmlformats.org/officeDocument/2006/relationships/audio" Target="../media/audio5.wav"/><Relationship Id="rId11" Type="http://schemas.openxmlformats.org/officeDocument/2006/relationships/image" Target="../media/image18.wmf"/><Relationship Id="rId5" Type="http://schemas.openxmlformats.org/officeDocument/2006/relationships/audio" Target="../media/audio4.wav"/><Relationship Id="rId15" Type="http://schemas.openxmlformats.org/officeDocument/2006/relationships/image" Target="../media/image13.wmf"/><Relationship Id="rId10" Type="http://schemas.openxmlformats.org/officeDocument/2006/relationships/image" Target="../media/image17.gif"/><Relationship Id="rId19" Type="http://schemas.openxmlformats.org/officeDocument/2006/relationships/image" Target="../media/image15.wmf"/><Relationship Id="rId4" Type="http://schemas.openxmlformats.org/officeDocument/2006/relationships/audio" Target="../media/audio3.wav"/><Relationship Id="rId9" Type="http://schemas.openxmlformats.org/officeDocument/2006/relationships/image" Target="../media/image11.gif"/><Relationship Id="rId1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9.bin"/><Relationship Id="rId3" Type="http://schemas.openxmlformats.org/officeDocument/2006/relationships/audio" Target="../media/audio2.wav"/><Relationship Id="rId21" Type="http://schemas.openxmlformats.org/officeDocument/2006/relationships/image" Target="../media/image23.wmf"/><Relationship Id="rId7" Type="http://schemas.openxmlformats.org/officeDocument/2006/relationships/audio" Target="../media/audio6.wav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audio" Target="../media/audio5.wav"/><Relationship Id="rId11" Type="http://schemas.openxmlformats.org/officeDocument/2006/relationships/image" Target="../media/image18.wmf"/><Relationship Id="rId5" Type="http://schemas.openxmlformats.org/officeDocument/2006/relationships/audio" Target="../media/audio4.wav"/><Relationship Id="rId15" Type="http://schemas.openxmlformats.org/officeDocument/2006/relationships/image" Target="../media/image20.wmf"/><Relationship Id="rId10" Type="http://schemas.openxmlformats.org/officeDocument/2006/relationships/image" Target="../media/image17.gif"/><Relationship Id="rId19" Type="http://schemas.openxmlformats.org/officeDocument/2006/relationships/image" Target="../media/image22.wmf"/><Relationship Id="rId4" Type="http://schemas.openxmlformats.org/officeDocument/2006/relationships/audio" Target="../media/audio3.wav"/><Relationship Id="rId9" Type="http://schemas.openxmlformats.org/officeDocument/2006/relationships/image" Target="../media/image11.gi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4.wmf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rose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005" y="5438408"/>
            <a:ext cx="914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25" y="5252440"/>
            <a:ext cx="914400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9992" y="1551600"/>
            <a:ext cx="914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rose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67471"/>
            <a:ext cx="914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3138486" y="164361"/>
            <a:ext cx="5686425" cy="1276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en-US" sz="27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ỦY</a:t>
            </a:r>
            <a:r>
              <a:rPr lang="en-US" sz="2700" b="1" spc="38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BAN NHÂN DÂN HUYỆN AN LÃO</a:t>
            </a:r>
          </a:p>
          <a:p>
            <a:pPr algn="ctr">
              <a:defRPr/>
            </a:pPr>
            <a:r>
              <a:rPr lang="en-US" sz="24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MỸ ĐỨC II</a:t>
            </a:r>
            <a:endParaRPr lang="en-US" sz="2400" b="1" spc="38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80" name="Picture 10" descr="images_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1380" y="85725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1" descr="images_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72564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2" descr="valros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599" y="5195290"/>
            <a:ext cx="1600200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325925" y="162961"/>
            <a:ext cx="11461687" cy="6464175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vi-VN" altLang="en-US" sz="135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8" name="WordArt 8"/>
          <p:cNvSpPr>
            <a:spLocks noChangeArrowheads="1" noChangeShapeType="1" noTextEdit="1"/>
          </p:cNvSpPr>
          <p:nvPr/>
        </p:nvSpPr>
        <p:spPr bwMode="auto">
          <a:xfrm>
            <a:off x="2438398" y="376457"/>
            <a:ext cx="7086600" cy="2975572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quý thầy cô về dự </a:t>
            </a:r>
            <a:r>
              <a:rPr lang="en-US" sz="24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</a:p>
          <a:p>
            <a:pPr algn="ctr"/>
            <a:r>
              <a:rPr lang="en-US" sz="24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 TỔ 4</a:t>
            </a:r>
            <a:endParaRPr lang="en-US" sz="24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 - Lớp 4C</a:t>
            </a:r>
          </a:p>
        </p:txBody>
      </p:sp>
      <p:sp>
        <p:nvSpPr>
          <p:cNvPr id="4109" name="TextBox 10"/>
          <p:cNvSpPr txBox="1">
            <a:spLocks noChangeArrowheads="1"/>
          </p:cNvSpPr>
          <p:nvPr/>
        </p:nvSpPr>
        <p:spPr bwMode="auto">
          <a:xfrm>
            <a:off x="2524125" y="3565525"/>
            <a:ext cx="747995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thực hiện: Nguyễn Thị Ngoan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độ: 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ĐHTH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năm: 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1979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5504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8" grpId="0"/>
      <p:bldP spid="4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524000" y="2227264"/>
            <a:ext cx="1752600" cy="1125537"/>
            <a:chOff x="624" y="1392"/>
            <a:chExt cx="1003" cy="480"/>
          </a:xfrm>
        </p:grpSpPr>
        <p:graphicFrame>
          <p:nvGraphicFramePr>
            <p:cNvPr id="12308" name="Object 8"/>
            <p:cNvGraphicFramePr>
              <a:graphicFrameLocks noChangeAspect="1"/>
            </p:cNvGraphicFramePr>
            <p:nvPr/>
          </p:nvGraphicFramePr>
          <p:xfrm>
            <a:off x="912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0" name="Equation" r:id="rId3" imgW="114111" imgH="352229" progId="Equation.3">
                    <p:embed/>
                  </p:oleObj>
                </mc:Choice>
                <mc:Fallback>
                  <p:oleObj name="Equation" r:id="rId3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9" name="Text Box 9"/>
            <p:cNvSpPr txBox="1">
              <a:spLocks noChangeArrowheads="1"/>
            </p:cNvSpPr>
            <p:nvPr/>
          </p:nvSpPr>
          <p:spPr bwMode="auto">
            <a:xfrm>
              <a:off x="1117" y="1563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và</a:t>
              </a:r>
            </a:p>
          </p:txBody>
        </p:sp>
        <p:sp>
          <p:nvSpPr>
            <p:cNvPr id="12310" name="Text Box 10"/>
            <p:cNvSpPr txBox="1">
              <a:spLocks noChangeArrowheads="1"/>
            </p:cNvSpPr>
            <p:nvPr/>
          </p:nvSpPr>
          <p:spPr bwMode="auto">
            <a:xfrm>
              <a:off x="624" y="1488"/>
              <a:ext cx="241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a)</a:t>
              </a:r>
            </a:p>
          </p:txBody>
        </p:sp>
        <p:graphicFrame>
          <p:nvGraphicFramePr>
            <p:cNvPr id="12311" name="Object 11"/>
            <p:cNvGraphicFramePr>
              <a:graphicFrameLocks noChangeAspect="1"/>
            </p:cNvGraphicFramePr>
            <p:nvPr/>
          </p:nvGraphicFramePr>
          <p:xfrm>
            <a:off x="1440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1" name="Equation" r:id="rId5" imgW="114111" imgH="352229" progId="Equation.3">
                    <p:embed/>
                  </p:oleObj>
                </mc:Choice>
                <mc:Fallback>
                  <p:oleObj name="Equation" r:id="rId5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800601" y="2209800"/>
            <a:ext cx="1592263" cy="1219200"/>
            <a:chOff x="624" y="1392"/>
            <a:chExt cx="1003" cy="480"/>
          </a:xfrm>
        </p:grpSpPr>
        <p:graphicFrame>
          <p:nvGraphicFramePr>
            <p:cNvPr id="12304" name="Object 14"/>
            <p:cNvGraphicFramePr>
              <a:graphicFrameLocks noChangeAspect="1"/>
            </p:cNvGraphicFramePr>
            <p:nvPr/>
          </p:nvGraphicFramePr>
          <p:xfrm>
            <a:off x="920" y="1392"/>
            <a:ext cx="171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2" name="Equation" r:id="rId7" imgW="104847" imgH="352229" progId="Equation.3">
                    <p:embed/>
                  </p:oleObj>
                </mc:Choice>
                <mc:Fallback>
                  <p:oleObj name="Equation" r:id="rId7" imgW="104847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0" y="1392"/>
                          <a:ext cx="171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5" name="Text Box 15"/>
            <p:cNvSpPr txBox="1">
              <a:spLocks noChangeArrowheads="1"/>
            </p:cNvSpPr>
            <p:nvPr/>
          </p:nvSpPr>
          <p:spPr bwMode="auto">
            <a:xfrm>
              <a:off x="1117" y="1530"/>
              <a:ext cx="29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v</a:t>
              </a:r>
              <a:r>
                <a:rPr lang="en-US" altLang="en-US" sz="2400">
                  <a:solidFill>
                    <a:srgbClr val="0000FF"/>
                  </a:solidFill>
                </a:rPr>
                <a:t>à</a:t>
              </a:r>
            </a:p>
          </p:txBody>
        </p:sp>
        <p:sp>
          <p:nvSpPr>
            <p:cNvPr id="12306" name="Text Box 16"/>
            <p:cNvSpPr txBox="1">
              <a:spLocks noChangeArrowheads="1"/>
            </p:cNvSpPr>
            <p:nvPr/>
          </p:nvSpPr>
          <p:spPr bwMode="auto">
            <a:xfrm>
              <a:off x="624" y="1488"/>
              <a:ext cx="27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b)</a:t>
              </a:r>
            </a:p>
          </p:txBody>
        </p:sp>
        <p:graphicFrame>
          <p:nvGraphicFramePr>
            <p:cNvPr id="12307" name="Object 17"/>
            <p:cNvGraphicFramePr>
              <a:graphicFrameLocks noChangeAspect="1"/>
            </p:cNvGraphicFramePr>
            <p:nvPr/>
          </p:nvGraphicFramePr>
          <p:xfrm>
            <a:off x="1440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" name="Equation" r:id="rId9" imgW="114111" imgH="352229" progId="Equation.3">
                    <p:embed/>
                  </p:oleObj>
                </mc:Choice>
                <mc:Fallback>
                  <p:oleObj name="Equation" r:id="rId9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8077200" y="2227264"/>
            <a:ext cx="1905000" cy="1125537"/>
            <a:chOff x="624" y="1392"/>
            <a:chExt cx="995" cy="480"/>
          </a:xfrm>
        </p:grpSpPr>
        <p:graphicFrame>
          <p:nvGraphicFramePr>
            <p:cNvPr id="12300" name="Object 19"/>
            <p:cNvGraphicFramePr>
              <a:graphicFrameLocks noChangeAspect="1"/>
            </p:cNvGraphicFramePr>
            <p:nvPr/>
          </p:nvGraphicFramePr>
          <p:xfrm>
            <a:off x="920" y="1392"/>
            <a:ext cx="171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" name="Equation" r:id="rId11" imgW="104847" imgH="352229" progId="Equation.3">
                    <p:embed/>
                  </p:oleObj>
                </mc:Choice>
                <mc:Fallback>
                  <p:oleObj name="Equation" r:id="rId11" imgW="104847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0" y="1392"/>
                          <a:ext cx="171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1" name="Text Box 20"/>
            <p:cNvSpPr txBox="1">
              <a:spLocks noChangeArrowheads="1"/>
            </p:cNvSpPr>
            <p:nvPr/>
          </p:nvSpPr>
          <p:spPr bwMode="auto">
            <a:xfrm>
              <a:off x="1091" y="1534"/>
              <a:ext cx="303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v</a:t>
              </a:r>
              <a:r>
                <a:rPr lang="en-US" altLang="en-US" sz="2400">
                  <a:solidFill>
                    <a:srgbClr val="0000FF"/>
                  </a:solidFill>
                </a:rPr>
                <a:t>à</a:t>
              </a:r>
            </a:p>
          </p:txBody>
        </p:sp>
        <p:sp>
          <p:nvSpPr>
            <p:cNvPr id="12302" name="Text Box 21"/>
            <p:cNvSpPr txBox="1">
              <a:spLocks noChangeArrowheads="1"/>
            </p:cNvSpPr>
            <p:nvPr/>
          </p:nvSpPr>
          <p:spPr bwMode="auto">
            <a:xfrm>
              <a:off x="624" y="1488"/>
              <a:ext cx="22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c)</a:t>
              </a:r>
            </a:p>
          </p:txBody>
        </p:sp>
        <p:graphicFrame>
          <p:nvGraphicFramePr>
            <p:cNvPr id="12303" name="Object 22"/>
            <p:cNvGraphicFramePr>
              <a:graphicFrameLocks noChangeAspect="1"/>
            </p:cNvGraphicFramePr>
            <p:nvPr/>
          </p:nvGraphicFramePr>
          <p:xfrm>
            <a:off x="1448" y="1392"/>
            <a:ext cx="171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5" name="Equation" r:id="rId13" imgW="104847" imgH="352229" progId="Equation.3">
                    <p:embed/>
                  </p:oleObj>
                </mc:Choice>
                <mc:Fallback>
                  <p:oleObj name="Equation" r:id="rId13" imgW="104847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8" y="1392"/>
                          <a:ext cx="171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891" name="Text Box 7"/>
          <p:cNvSpPr txBox="1">
            <a:spLocks noChangeArrowheads="1"/>
          </p:cNvSpPr>
          <p:nvPr/>
        </p:nvSpPr>
        <p:spPr bwMode="auto">
          <a:xfrm>
            <a:off x="1180214" y="1066801"/>
            <a:ext cx="89543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 smtClean="0">
                <a:solidFill>
                  <a:srgbClr val="C00000"/>
                </a:solidFill>
                <a:cs typeface="Times New Roman" panose="02020603050405020304" pitchFamily="18" charset="0"/>
              </a:rPr>
              <a:t>Bài 1: </a:t>
            </a:r>
            <a:r>
              <a:rPr lang="en-US" altLang="en-US" sz="3600" b="1">
                <a:solidFill>
                  <a:srgbClr val="C00000"/>
                </a:solidFill>
                <a:cs typeface="Times New Roman" panose="02020603050405020304" pitchFamily="18" charset="0"/>
              </a:rPr>
              <a:t>Quy đồng mẫu số các phân số :</a:t>
            </a:r>
          </a:p>
        </p:txBody>
      </p:sp>
    </p:spTree>
    <p:extLst>
      <p:ext uri="{BB962C8B-B14F-4D97-AF65-F5344CB8AC3E}">
        <p14:creationId xmlns:p14="http://schemas.microsoft.com/office/powerpoint/2010/main" val="11209670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81201" y="2362200"/>
            <a:ext cx="1630363" cy="990600"/>
            <a:chOff x="624" y="1392"/>
            <a:chExt cx="1027" cy="480"/>
          </a:xfrm>
        </p:grpSpPr>
        <p:graphicFrame>
          <p:nvGraphicFramePr>
            <p:cNvPr id="13332" name="Object 7"/>
            <p:cNvGraphicFramePr>
              <a:graphicFrameLocks noChangeAspect="1"/>
            </p:cNvGraphicFramePr>
            <p:nvPr/>
          </p:nvGraphicFramePr>
          <p:xfrm>
            <a:off x="912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68" name="Equation" r:id="rId3" imgW="114111" imgH="352229" progId="Equation.3">
                    <p:embed/>
                  </p:oleObj>
                </mc:Choice>
                <mc:Fallback>
                  <p:oleObj name="Equation" r:id="rId3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33" name="Text Box 8"/>
            <p:cNvSpPr txBox="1">
              <a:spLocks noChangeArrowheads="1"/>
            </p:cNvSpPr>
            <p:nvPr/>
          </p:nvSpPr>
          <p:spPr bwMode="auto">
            <a:xfrm>
              <a:off x="1097" y="1521"/>
              <a:ext cx="29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v</a:t>
              </a:r>
              <a:r>
                <a:rPr lang="en-US" altLang="en-US" sz="2400">
                  <a:solidFill>
                    <a:srgbClr val="0000FF"/>
                  </a:solidFill>
                </a:rPr>
                <a:t>à</a:t>
              </a:r>
            </a:p>
          </p:txBody>
        </p:sp>
        <p:sp>
          <p:nvSpPr>
            <p:cNvPr id="13334" name="Text Box 9"/>
            <p:cNvSpPr txBox="1">
              <a:spLocks noChangeArrowheads="1"/>
            </p:cNvSpPr>
            <p:nvPr/>
          </p:nvSpPr>
          <p:spPr bwMode="auto">
            <a:xfrm>
              <a:off x="624" y="1488"/>
              <a:ext cx="24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a.</a:t>
              </a:r>
            </a:p>
          </p:txBody>
        </p:sp>
        <p:graphicFrame>
          <p:nvGraphicFramePr>
            <p:cNvPr id="13335" name="Object 10"/>
            <p:cNvGraphicFramePr>
              <a:graphicFrameLocks noChangeAspect="1"/>
            </p:cNvGraphicFramePr>
            <p:nvPr/>
          </p:nvGraphicFramePr>
          <p:xfrm>
            <a:off x="1417" y="1392"/>
            <a:ext cx="23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69" name="Equation" r:id="rId5" imgW="152428" imgH="352229" progId="Equation.3">
                    <p:embed/>
                  </p:oleObj>
                </mc:Choice>
                <mc:Fallback>
                  <p:oleObj name="Equation" r:id="rId5" imgW="152428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7" y="1392"/>
                          <a:ext cx="23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5029201" y="2362200"/>
            <a:ext cx="1579563" cy="990600"/>
            <a:chOff x="624" y="1392"/>
            <a:chExt cx="995" cy="480"/>
          </a:xfrm>
        </p:grpSpPr>
        <p:graphicFrame>
          <p:nvGraphicFramePr>
            <p:cNvPr id="13328" name="Object 48"/>
            <p:cNvGraphicFramePr>
              <a:graphicFrameLocks noChangeAspect="1"/>
            </p:cNvGraphicFramePr>
            <p:nvPr/>
          </p:nvGraphicFramePr>
          <p:xfrm>
            <a:off x="881" y="1392"/>
            <a:ext cx="249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70" name="Equation" r:id="rId7" imgW="162113" imgH="352229" progId="Equation.3">
                    <p:embed/>
                  </p:oleObj>
                </mc:Choice>
                <mc:Fallback>
                  <p:oleObj name="Equation" r:id="rId7" imgW="162113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1" y="1392"/>
                          <a:ext cx="249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29" name="Text Box 49"/>
            <p:cNvSpPr txBox="1">
              <a:spLocks noChangeArrowheads="1"/>
            </p:cNvSpPr>
            <p:nvPr/>
          </p:nvSpPr>
          <p:spPr bwMode="auto">
            <a:xfrm>
              <a:off x="1129" y="1521"/>
              <a:ext cx="29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v</a:t>
              </a:r>
              <a:r>
                <a:rPr lang="en-US" altLang="en-US" sz="2400">
                  <a:solidFill>
                    <a:srgbClr val="0000FF"/>
                  </a:solidFill>
                </a:rPr>
                <a:t>à</a:t>
              </a:r>
            </a:p>
          </p:txBody>
        </p:sp>
        <p:sp>
          <p:nvSpPr>
            <p:cNvPr id="13330" name="Text Box 50"/>
            <p:cNvSpPr txBox="1">
              <a:spLocks noChangeArrowheads="1"/>
            </p:cNvSpPr>
            <p:nvPr/>
          </p:nvSpPr>
          <p:spPr bwMode="auto">
            <a:xfrm>
              <a:off x="624" y="1488"/>
              <a:ext cx="26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b.</a:t>
              </a:r>
            </a:p>
          </p:txBody>
        </p:sp>
        <p:graphicFrame>
          <p:nvGraphicFramePr>
            <p:cNvPr id="13331" name="Object 51"/>
            <p:cNvGraphicFramePr>
              <a:graphicFrameLocks noChangeAspect="1"/>
            </p:cNvGraphicFramePr>
            <p:nvPr/>
          </p:nvGraphicFramePr>
          <p:xfrm>
            <a:off x="1448" y="1392"/>
            <a:ext cx="171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71" name="Equation" r:id="rId9" imgW="104847" imgH="352229" progId="Equation.3">
                    <p:embed/>
                  </p:oleObj>
                </mc:Choice>
                <mc:Fallback>
                  <p:oleObj name="Equation" r:id="rId9" imgW="104847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8" y="1392"/>
                          <a:ext cx="171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7848601" y="2362200"/>
            <a:ext cx="1592263" cy="990600"/>
            <a:chOff x="624" y="1392"/>
            <a:chExt cx="1003" cy="480"/>
          </a:xfrm>
        </p:grpSpPr>
        <p:graphicFrame>
          <p:nvGraphicFramePr>
            <p:cNvPr id="13324" name="Object 53"/>
            <p:cNvGraphicFramePr>
              <a:graphicFrameLocks noChangeAspect="1"/>
            </p:cNvGraphicFramePr>
            <p:nvPr/>
          </p:nvGraphicFramePr>
          <p:xfrm>
            <a:off x="874" y="1392"/>
            <a:ext cx="26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72" name="Equation" r:id="rId11" imgW="181061" imgH="352229" progId="Equation.3">
                    <p:embed/>
                  </p:oleObj>
                </mc:Choice>
                <mc:Fallback>
                  <p:oleObj name="Equation" r:id="rId11" imgW="18106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4" y="1392"/>
                          <a:ext cx="26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25" name="Text Box 54"/>
            <p:cNvSpPr txBox="1">
              <a:spLocks noChangeArrowheads="1"/>
            </p:cNvSpPr>
            <p:nvPr/>
          </p:nvSpPr>
          <p:spPr bwMode="auto">
            <a:xfrm>
              <a:off x="1138" y="1520"/>
              <a:ext cx="29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v</a:t>
              </a:r>
              <a:r>
                <a:rPr lang="en-US" altLang="en-US" sz="2400">
                  <a:solidFill>
                    <a:srgbClr val="0000FF"/>
                  </a:solidFill>
                </a:rPr>
                <a:t>à</a:t>
              </a:r>
            </a:p>
          </p:txBody>
        </p:sp>
        <p:sp>
          <p:nvSpPr>
            <p:cNvPr id="13326" name="Text Box 55"/>
            <p:cNvSpPr txBox="1">
              <a:spLocks noChangeArrowheads="1"/>
            </p:cNvSpPr>
            <p:nvPr/>
          </p:nvSpPr>
          <p:spPr bwMode="auto">
            <a:xfrm>
              <a:off x="624" y="1488"/>
              <a:ext cx="24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  <a:latin typeface=".VnTime" panose="020B7200000000000000" pitchFamily="34" charset="0"/>
                </a:rPr>
                <a:t>c</a:t>
              </a:r>
              <a:r>
                <a:rPr lang="en-US" altLang="en-US" sz="2400">
                  <a:solidFill>
                    <a:srgbClr val="0000FF"/>
                  </a:solidFill>
                  <a:latin typeface=".VnTime" panose="020B7200000000000000" pitchFamily="34" charset="0"/>
                </a:rPr>
                <a:t>.</a:t>
              </a:r>
            </a:p>
          </p:txBody>
        </p:sp>
        <p:graphicFrame>
          <p:nvGraphicFramePr>
            <p:cNvPr id="13327" name="Object 56"/>
            <p:cNvGraphicFramePr>
              <a:graphicFrameLocks noChangeAspect="1"/>
            </p:cNvGraphicFramePr>
            <p:nvPr/>
          </p:nvGraphicFramePr>
          <p:xfrm>
            <a:off x="1440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73" name="Equation" r:id="rId13" imgW="114111" imgH="352229" progId="Equation.3">
                    <p:embed/>
                  </p:oleObj>
                </mc:Choice>
                <mc:Fallback>
                  <p:oleObj name="Equation" r:id="rId13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866" name="Text Box 66"/>
          <p:cNvSpPr txBox="1">
            <a:spLocks noChangeArrowheads="1"/>
          </p:cNvSpPr>
          <p:nvPr/>
        </p:nvSpPr>
        <p:spPr bwMode="auto">
          <a:xfrm>
            <a:off x="1811338" y="838200"/>
            <a:ext cx="97249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400" b="1" i="1">
                <a:solidFill>
                  <a:srgbClr val="0000FF"/>
                </a:solidFill>
              </a:rPr>
              <a:t> </a:t>
            </a:r>
            <a:r>
              <a:rPr lang="en-US" altLang="en-US" sz="3600" b="1" smtClean="0">
                <a:solidFill>
                  <a:srgbClr val="C00000"/>
                </a:solidFill>
              </a:rPr>
              <a:t>Bài 2: Quy </a:t>
            </a:r>
            <a:r>
              <a:rPr lang="en-US" altLang="en-US" sz="3600" b="1">
                <a:solidFill>
                  <a:srgbClr val="C00000"/>
                </a:solidFill>
              </a:rPr>
              <a:t>đồng mẫu số các phân số </a:t>
            </a:r>
          </a:p>
        </p:txBody>
      </p:sp>
    </p:spTree>
    <p:extLst>
      <p:ext uri="{BB962C8B-B14F-4D97-AF65-F5344CB8AC3E}">
        <p14:creationId xmlns:p14="http://schemas.microsoft.com/office/powerpoint/2010/main" val="22244550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5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6" name="Rectangle 1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7" name="Rectangle 2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35" name="Thuong lam thay co oi - Jolie Quynh An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638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AutoShape 68"/>
          <p:cNvSpPr>
            <a:spLocks noChangeArrowheads="1"/>
          </p:cNvSpPr>
          <p:nvPr/>
        </p:nvSpPr>
        <p:spPr bwMode="auto">
          <a:xfrm>
            <a:off x="1887538" y="149225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  <p:sp>
        <p:nvSpPr>
          <p:cNvPr id="15370" name="WordArt 22"/>
          <p:cNvSpPr>
            <a:spLocks noChangeArrowheads="1" noChangeShapeType="1" noTextEdit="1"/>
          </p:cNvSpPr>
          <p:nvPr/>
        </p:nvSpPr>
        <p:spPr bwMode="auto">
          <a:xfrm>
            <a:off x="1919288" y="2093914"/>
            <a:ext cx="7632700" cy="324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TẠM BiỆT </a:t>
            </a:r>
          </a:p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CÁC EM !</a:t>
            </a:r>
          </a:p>
        </p:txBody>
      </p:sp>
      <p:sp>
        <p:nvSpPr>
          <p:cNvPr id="15371" name="AutoShape 68"/>
          <p:cNvSpPr>
            <a:spLocks noChangeArrowheads="1"/>
          </p:cNvSpPr>
          <p:nvPr/>
        </p:nvSpPr>
        <p:spPr bwMode="auto">
          <a:xfrm>
            <a:off x="8305800" y="4876800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99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921" fill="hold"/>
                                        <p:tgtEl>
                                          <p:spTgt spid="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85921" fill="hold"/>
                                        <p:tgtEl>
                                          <p:spTgt spid="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Bunny guitar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1" y="4743451"/>
            <a:ext cx="48577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2407" y="2888457"/>
            <a:ext cx="371633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271670" y="2897983"/>
            <a:ext cx="3717925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486400"/>
            <a:ext cx="8077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4175"/>
            <a:ext cx="7924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0636">
            <a:off x="4108450" y="673100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4" name="Picture 34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0669">
            <a:off x="2374901" y="658813"/>
            <a:ext cx="420687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5" name="Picture 35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0636">
            <a:off x="9307513" y="690564"/>
            <a:ext cx="3937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Picture 36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0669">
            <a:off x="8082756" y="715169"/>
            <a:ext cx="42068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5" name="Group 43"/>
          <p:cNvGrpSpPr>
            <a:grpSpLocks/>
          </p:cNvGrpSpPr>
          <p:nvPr/>
        </p:nvGrpSpPr>
        <p:grpSpPr bwMode="auto">
          <a:xfrm>
            <a:off x="2667001" y="5657850"/>
            <a:ext cx="6837363" cy="342900"/>
            <a:chOff x="0" y="3845"/>
            <a:chExt cx="5742" cy="475"/>
          </a:xfrm>
        </p:grpSpPr>
        <p:grpSp>
          <p:nvGrpSpPr>
            <p:cNvPr id="6161" name="Group 44"/>
            <p:cNvGrpSpPr>
              <a:grpSpLocks/>
            </p:cNvGrpSpPr>
            <p:nvPr/>
          </p:nvGrpSpPr>
          <p:grpSpPr bwMode="auto">
            <a:xfrm>
              <a:off x="0" y="3845"/>
              <a:ext cx="1920" cy="475"/>
              <a:chOff x="0" y="3845"/>
              <a:chExt cx="1920" cy="475"/>
            </a:xfrm>
          </p:grpSpPr>
          <p:pic>
            <p:nvPicPr>
              <p:cNvPr id="6172" name="Picture 45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3" name="Picture 46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4" name="Picture 47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5" name="Picture 48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62" name="Group 49"/>
            <p:cNvGrpSpPr>
              <a:grpSpLocks/>
            </p:cNvGrpSpPr>
            <p:nvPr/>
          </p:nvGrpSpPr>
          <p:grpSpPr bwMode="auto">
            <a:xfrm>
              <a:off x="1920" y="3845"/>
              <a:ext cx="1920" cy="475"/>
              <a:chOff x="0" y="3845"/>
              <a:chExt cx="1920" cy="475"/>
            </a:xfrm>
          </p:grpSpPr>
          <p:pic>
            <p:nvPicPr>
              <p:cNvPr id="6168" name="Picture 50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9" name="Picture 51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0" name="Picture 52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1" name="Picture 53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63" name="Group 54"/>
            <p:cNvGrpSpPr>
              <a:grpSpLocks/>
            </p:cNvGrpSpPr>
            <p:nvPr/>
          </p:nvGrpSpPr>
          <p:grpSpPr bwMode="auto">
            <a:xfrm>
              <a:off x="3822" y="3845"/>
              <a:ext cx="1920" cy="475"/>
              <a:chOff x="0" y="3845"/>
              <a:chExt cx="1920" cy="475"/>
            </a:xfrm>
          </p:grpSpPr>
          <p:pic>
            <p:nvPicPr>
              <p:cNvPr id="6164" name="Picture 55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5" name="Picture 56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6" name="Picture 57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7" name="Picture 58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6156" name="Picture 59" descr="JULPYN~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6" y="0"/>
            <a:ext cx="10191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0" descr="JULPYN~1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225" y="20639"/>
            <a:ext cx="108585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Text Box 61"/>
          <p:cNvSpPr txBox="1">
            <a:spLocks noChangeArrowheads="1"/>
          </p:cNvSpPr>
          <p:nvPr/>
        </p:nvSpPr>
        <p:spPr bwMode="auto">
          <a:xfrm>
            <a:off x="6724650" y="4057650"/>
            <a:ext cx="24701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59" name="WordArt 57"/>
          <p:cNvSpPr>
            <a:spLocks noChangeArrowheads="1" noChangeShapeType="1" noTextEdit="1"/>
          </p:cNvSpPr>
          <p:nvPr/>
        </p:nvSpPr>
        <p:spPr bwMode="auto">
          <a:xfrm>
            <a:off x="3505200" y="1757364"/>
            <a:ext cx="5492750" cy="136683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pic>
        <p:nvPicPr>
          <p:cNvPr id="6160" name="Picture 14" descr="an3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3121025"/>
            <a:ext cx="5900738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604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hac dao da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1905000" y="2919414"/>
            <a:ext cx="85471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 u="sng">
                <a:solidFill>
                  <a:srgbClr val="660033"/>
                </a:solidFill>
                <a:latin typeface="Times New Roman" panose="02020603050405020304" pitchFamily="18" charset="0"/>
              </a:rPr>
              <a:t>Câu 1</a:t>
            </a:r>
            <a:r>
              <a:rPr lang="en-US" altLang="en-US" sz="3400" b="1">
                <a:solidFill>
                  <a:srgbClr val="6600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Rút gọn phân số          được phân số:  </a:t>
            </a:r>
            <a:endParaRPr lang="en-US" altLang="en-US" sz="3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524375" y="4738008"/>
            <a:ext cx="5229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1650584" y="4688112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-627985" y="4484912"/>
            <a:ext cx="5181600" cy="9906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b="1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7138987" y="4831956"/>
            <a:ext cx="46656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  <p:graphicFrame>
        <p:nvGraphicFramePr>
          <p:cNvPr id="4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596080"/>
              </p:ext>
            </p:extLst>
          </p:nvPr>
        </p:nvGraphicFramePr>
        <p:xfrm>
          <a:off x="6637338" y="2794000"/>
          <a:ext cx="720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" name="Equation" r:id="rId12" imgW="215640" imgH="393480" progId="Equation.3">
                  <p:embed/>
                </p:oleObj>
              </mc:Choice>
              <mc:Fallback>
                <p:oleObj name="Equation" r:id="rId12" imgW="215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2794000"/>
                        <a:ext cx="7207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555590"/>
              </p:ext>
            </p:extLst>
          </p:nvPr>
        </p:nvGraphicFramePr>
        <p:xfrm>
          <a:off x="7766154" y="4552191"/>
          <a:ext cx="466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" name="Equation" r:id="rId14" imgW="139680" imgH="393480" progId="Equation.3">
                  <p:embed/>
                </p:oleObj>
              </mc:Choice>
              <mc:Fallback>
                <p:oleObj name="Equation" r:id="rId14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54" y="4552191"/>
                        <a:ext cx="4667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110414"/>
              </p:ext>
            </p:extLst>
          </p:nvPr>
        </p:nvGraphicFramePr>
        <p:xfrm>
          <a:off x="2258218" y="4534460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" name="Equation" r:id="rId16" imgW="152280" imgH="393480" progId="Equation.3">
                  <p:embed/>
                </p:oleObj>
              </mc:Choice>
              <mc:Fallback>
                <p:oleObj name="Equation" r:id="rId16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18" y="4534460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85489"/>
              </p:ext>
            </p:extLst>
          </p:nvPr>
        </p:nvGraphicFramePr>
        <p:xfrm>
          <a:off x="2258218" y="4538460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4" name="Equation" r:id="rId18" imgW="152280" imgH="393480" progId="Equation.3">
                  <p:embed/>
                </p:oleObj>
              </mc:Choice>
              <mc:Fallback>
                <p:oleObj name="Equation" r:id="rId18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18" y="4538460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21138"/>
              </p:ext>
            </p:extLst>
          </p:nvPr>
        </p:nvGraphicFramePr>
        <p:xfrm>
          <a:off x="5143500" y="4600799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5" name="Equation" r:id="rId20" imgW="152280" imgH="393480" progId="Equation.3">
                  <p:embed/>
                </p:oleObj>
              </mc:Choice>
              <mc:Fallback>
                <p:oleObj name="Equation" r:id="rId20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600799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6375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1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78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1905000" y="2919414"/>
            <a:ext cx="85471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 u="sng" smtClean="0">
                <a:solidFill>
                  <a:srgbClr val="660033"/>
                </a:solidFill>
                <a:latin typeface="Times New Roman" panose="02020603050405020304" pitchFamily="18" charset="0"/>
              </a:rPr>
              <a:t>Câu 2</a:t>
            </a:r>
            <a:r>
              <a:rPr lang="en-US" altLang="en-US" sz="3400" b="1" smtClean="0">
                <a:solidFill>
                  <a:srgbClr val="6600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4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  Phân số bằng phân số       là:  </a:t>
            </a:r>
            <a:endParaRPr lang="en-US" altLang="en-US" sz="3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537412" y="4769827"/>
            <a:ext cx="5229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7142163" y="4847392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5029200" y="4678364"/>
            <a:ext cx="4937497" cy="93330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b="1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1984713" y="4770758"/>
            <a:ext cx="46656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  <p:graphicFrame>
        <p:nvGraphicFramePr>
          <p:cNvPr id="4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3621"/>
              </p:ext>
            </p:extLst>
          </p:nvPr>
        </p:nvGraphicFramePr>
        <p:xfrm>
          <a:off x="7616825" y="2797175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12" imgW="152280" imgH="393480" progId="Equation.3">
                  <p:embed/>
                </p:oleObj>
              </mc:Choice>
              <mc:Fallback>
                <p:oleObj name="Equation" r:id="rId12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825" y="2797175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65181"/>
              </p:ext>
            </p:extLst>
          </p:nvPr>
        </p:nvGraphicFramePr>
        <p:xfrm>
          <a:off x="2552700" y="4573588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14" imgW="152280" imgH="393480" progId="Equation.3">
                  <p:embed/>
                </p:oleObj>
              </mc:Choice>
              <mc:Fallback>
                <p:oleObj name="Equation" r:id="rId14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4573588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826699"/>
              </p:ext>
            </p:extLst>
          </p:nvPr>
        </p:nvGraphicFramePr>
        <p:xfrm>
          <a:off x="7844132" y="4678364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2" name="Equation" r:id="rId16" imgW="152280" imgH="393480" progId="Equation.3">
                  <p:embed/>
                </p:oleObj>
              </mc:Choice>
              <mc:Fallback>
                <p:oleObj name="Equation" r:id="rId16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132" y="4678364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109741"/>
              </p:ext>
            </p:extLst>
          </p:nvPr>
        </p:nvGraphicFramePr>
        <p:xfrm>
          <a:off x="7861372" y="4678364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3" name="Equation" r:id="rId18" imgW="152280" imgH="393480" progId="Equation.3">
                  <p:embed/>
                </p:oleObj>
              </mc:Choice>
              <mc:Fallback>
                <p:oleObj name="Equation" r:id="rId18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1372" y="4678364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582584"/>
              </p:ext>
            </p:extLst>
          </p:nvPr>
        </p:nvGraphicFramePr>
        <p:xfrm>
          <a:off x="5143500" y="4600799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4" name="Equation" r:id="rId20" imgW="152280" imgH="393480" progId="Equation.3">
                  <p:embed/>
                </p:oleObj>
              </mc:Choice>
              <mc:Fallback>
                <p:oleObj name="Equation" r:id="rId20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600799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039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1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78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724" name="Text Box 32"/>
              <p:cNvSpPr txBox="1">
                <a:spLocks noChangeArrowheads="1"/>
              </p:cNvSpPr>
              <p:nvPr/>
            </p:nvSpPr>
            <p:spPr bwMode="auto">
              <a:xfrm>
                <a:off x="1328738" y="736093"/>
                <a:ext cx="6578600" cy="15354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3600" b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a. Cho </a:t>
                </a:r>
                <a:r>
                  <a:rPr lang="en-US" altLang="en-US" sz="3600" b="1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hai phân số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en-US" sz="3600" b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và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4000"/>
              </a:p>
              <a:p>
                <a:r>
                  <a:rPr lang="en-US" altLang="en-US" sz="3600" b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 </a:t>
                </a:r>
                <a:r>
                  <a:rPr lang="en-US" altLang="en-US" sz="3600" b="1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  </a:t>
                </a:r>
                <a:r>
                  <a:rPr lang="en-US" altLang="en-US" sz="3600" b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   </a:t>
                </a:r>
                <a:endParaRPr lang="en-US" altLang="en-US" sz="3600" b="1">
                  <a:solidFill>
                    <a:srgbClr val="0000FF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724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28738" y="736093"/>
                <a:ext cx="6578600" cy="1535485"/>
              </a:xfrm>
              <a:prstGeom prst="rect">
                <a:avLst/>
              </a:prstGeom>
              <a:blipFill rotWithShape="0">
                <a:blip r:embed="rId3"/>
                <a:stretch>
                  <a:fillRect l="-28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726" name="AutoShape 55"/>
              <p:cNvSpPr>
                <a:spLocks noChangeArrowheads="1"/>
              </p:cNvSpPr>
              <p:nvPr/>
            </p:nvSpPr>
            <p:spPr bwMode="auto">
              <a:xfrm>
                <a:off x="1190515" y="1973887"/>
                <a:ext cx="9612164" cy="12192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57150" cmpd="thinThick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3600" b="1" smtClean="0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Hãy tìm hai phân số có </a:t>
                </a:r>
                <a:r>
                  <a:rPr lang="en-US" altLang="en-US" sz="3600" b="1" u="sng" smtClean="0">
                    <a:solidFill>
                      <a:srgbClr val="C00000"/>
                    </a:solidFill>
                    <a:cs typeface="Times New Roman" panose="02020603050405020304" pitchFamily="18" charset="0"/>
                  </a:rPr>
                  <a:t>cùng mẫu số</a:t>
                </a:r>
                <a:r>
                  <a:rPr lang="en-US" altLang="en-US" sz="3600" b="1" smtClean="0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, trong đó </a:t>
                </a:r>
              </a:p>
              <a:p>
                <a:r>
                  <a:rPr lang="en-US" altLang="en-US" sz="3600" b="1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một phân số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3600" b="1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smtClean="0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và </a:t>
                </a:r>
                <a:r>
                  <a:rPr lang="en-US" altLang="en-US" sz="3600" b="1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một phân số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3600" b="1" smtClean="0">
                    <a:solidFill>
                      <a:srgbClr val="0000CC"/>
                    </a:solidFill>
                    <a:cs typeface="Times New Roman" panose="02020603050405020304" pitchFamily="18" charset="0"/>
                  </a:rPr>
                  <a:t> .</a:t>
                </a:r>
                <a:endParaRPr lang="en-US" altLang="en-US" sz="3600" b="1">
                  <a:solidFill>
                    <a:srgbClr val="0000CC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726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90515" y="1973887"/>
                <a:ext cx="9612164" cy="1219200"/>
              </a:xfrm>
              <a:prstGeom prst="roundRect">
                <a:avLst>
                  <a:gd name="adj" fmla="val 16667"/>
                </a:avLst>
              </a:prstGeom>
              <a:blipFill rotWithShape="0">
                <a:blip r:embed="rId4"/>
                <a:stretch>
                  <a:fillRect l="-1009" t="-17703" b="-15311"/>
                </a:stretch>
              </a:blipFill>
              <a:ln w="57150" cmpd="thinThick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77" name="Object 77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64339" y="296796"/>
            <a:ext cx="3032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072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6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7" name="Object 77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3" name="Text Box 81"/>
          <p:cNvSpPr txBox="1">
            <a:spLocks noChangeArrowheads="1"/>
          </p:cNvSpPr>
          <p:nvPr/>
        </p:nvSpPr>
        <p:spPr bwMode="auto">
          <a:xfrm>
            <a:off x="1784000" y="1664956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4339" y="296796"/>
            <a:ext cx="3032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99210" y="1346710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10" y="1346710"/>
                <a:ext cx="584790" cy="15788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253098" y="1350934"/>
                <a:ext cx="850529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098" y="1350934"/>
                <a:ext cx="850529" cy="157889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81"/>
          <p:cNvSpPr txBox="1">
            <a:spLocks noChangeArrowheads="1"/>
          </p:cNvSpPr>
          <p:nvPr/>
        </p:nvSpPr>
        <p:spPr bwMode="auto">
          <a:xfrm>
            <a:off x="3782910" y="1664956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148785" y="1299640"/>
                <a:ext cx="1744773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 ×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 ×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40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785" y="1299640"/>
                <a:ext cx="1744773" cy="1261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514805" y="1406150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805" y="1406150"/>
                <a:ext cx="584790" cy="157889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81"/>
          <p:cNvSpPr txBox="1">
            <a:spLocks noChangeArrowheads="1"/>
          </p:cNvSpPr>
          <p:nvPr/>
        </p:nvSpPr>
        <p:spPr bwMode="auto">
          <a:xfrm>
            <a:off x="7099595" y="1764838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27" name="Text Box 81"/>
          <p:cNvSpPr txBox="1">
            <a:spLocks noChangeArrowheads="1"/>
          </p:cNvSpPr>
          <p:nvPr/>
        </p:nvSpPr>
        <p:spPr bwMode="auto">
          <a:xfrm>
            <a:off x="9411088" y="1782214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7572725" y="1406150"/>
                <a:ext cx="174477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 ×</m:t>
                          </m:r>
                          <m:r>
                            <a:rPr lang="en-US" sz="40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40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 ×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40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725" y="1406150"/>
                <a:ext cx="1744772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841771" y="1433692"/>
                <a:ext cx="850529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1771" y="1433692"/>
                <a:ext cx="850529" cy="157889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151703" y="3895660"/>
                <a:ext cx="850529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703" y="3895660"/>
                <a:ext cx="850529" cy="157889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 Box 81"/>
          <p:cNvSpPr txBox="1">
            <a:spLocks noChangeArrowheads="1"/>
          </p:cNvSpPr>
          <p:nvPr/>
        </p:nvSpPr>
        <p:spPr bwMode="auto">
          <a:xfrm>
            <a:off x="2148785" y="4220315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728776" y="3931842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8776" y="3931842"/>
                <a:ext cx="584790" cy="1578894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302621" y="3970017"/>
                <a:ext cx="850529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621" y="3970017"/>
                <a:ext cx="850529" cy="1578894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 Box 81"/>
          <p:cNvSpPr txBox="1">
            <a:spLocks noChangeArrowheads="1"/>
          </p:cNvSpPr>
          <p:nvPr/>
        </p:nvSpPr>
        <p:spPr bwMode="auto">
          <a:xfrm>
            <a:off x="6218441" y="4331164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845579" y="3997559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579" y="3997559"/>
                <a:ext cx="584790" cy="1578894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75588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/>
      <p:bldP spid="2" grpId="0"/>
      <p:bldP spid="3" grpId="0"/>
      <p:bldP spid="22" grpId="0"/>
      <p:bldP spid="23" grpId="0"/>
      <p:bldP spid="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56436" y="276446"/>
            <a:ext cx="10065489" cy="838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>
              <a:defRPr/>
            </a:pPr>
            <a:r>
              <a:rPr lang="en-US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b. Cách </a:t>
            </a:r>
            <a:r>
              <a:rPr lang="en-US" sz="3600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đồng mẫu số </a:t>
            </a:r>
            <a:r>
              <a:rPr lang="en-US" sz="3600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 số</a:t>
            </a:r>
            <a:r>
              <a:rPr lang="en-US" sz="3600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      và      </a:t>
            </a:r>
            <a:endParaRPr lang="en-US" sz="3600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237963" y="102700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963" y="102700"/>
                <a:ext cx="584790" cy="157889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9587614" y="102700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7614" y="102700"/>
                <a:ext cx="584790" cy="157889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138689" y="2301525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689" y="2301525"/>
                <a:ext cx="584790" cy="157889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 Box 81"/>
          <p:cNvSpPr txBox="1">
            <a:spLocks noChangeArrowheads="1"/>
          </p:cNvSpPr>
          <p:nvPr/>
        </p:nvSpPr>
        <p:spPr bwMode="auto">
          <a:xfrm>
            <a:off x="1738780" y="2608017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64" name="Text Box 81"/>
          <p:cNvSpPr txBox="1">
            <a:spLocks noChangeArrowheads="1"/>
          </p:cNvSpPr>
          <p:nvPr/>
        </p:nvSpPr>
        <p:spPr bwMode="auto">
          <a:xfrm>
            <a:off x="3942296" y="2608017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406717" y="2275905"/>
                <a:ext cx="850529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717" y="2275905"/>
                <a:ext cx="850529" cy="15788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707371" y="2301525"/>
                <a:ext cx="584790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371" y="2301525"/>
                <a:ext cx="584790" cy="157889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 Box 81"/>
          <p:cNvSpPr txBox="1">
            <a:spLocks noChangeArrowheads="1"/>
          </p:cNvSpPr>
          <p:nvPr/>
        </p:nvSpPr>
        <p:spPr bwMode="auto">
          <a:xfrm>
            <a:off x="7493000" y="2608017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69" name="Text Box 81"/>
          <p:cNvSpPr txBox="1">
            <a:spLocks noChangeArrowheads="1"/>
          </p:cNvSpPr>
          <p:nvPr/>
        </p:nvSpPr>
        <p:spPr bwMode="auto">
          <a:xfrm>
            <a:off x="9688918" y="2608017"/>
            <a:ext cx="5927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10152506" y="2275905"/>
                <a:ext cx="850529" cy="1578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4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2506" y="2275905"/>
                <a:ext cx="850529" cy="157889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604437" y="1520456"/>
            <a:ext cx="446568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66316" y="2258224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715540" y="4867641"/>
            <a:ext cx="611765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258008" y="2978166"/>
            <a:ext cx="1436601" cy="12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3205789" y="2291430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728096" y="2275905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194541" y="2984597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677087" y="2970023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169888" y="3007459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952863" y="2250950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8430556" y="2250950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985648" y="2291430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A41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8009745" y="2971735"/>
            <a:ext cx="1436601" cy="12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7951655" y="2961960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422894" y="2932442"/>
            <a:ext cx="61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967528" y="2966110"/>
            <a:ext cx="570323" cy="711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A41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6436" y="4344526"/>
            <a:ext cx="114406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quy đồng mẫu số hai phân số       và       được hai  </a:t>
            </a:r>
          </a:p>
          <a:p>
            <a:endParaRPr lang="en-US" sz="36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số       và           </a:t>
            </a: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7292161" y="4095140"/>
                <a:ext cx="584790" cy="168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3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600"/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2161" y="4095140"/>
                <a:ext cx="584790" cy="16870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8538721" y="4095140"/>
                <a:ext cx="584790" cy="141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3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8721" y="4095140"/>
                <a:ext cx="584790" cy="141006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>
                <a:off x="2150862" y="5159650"/>
                <a:ext cx="850529" cy="16983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3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600"/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862" y="5159650"/>
                <a:ext cx="850529" cy="169835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3402456" y="5178513"/>
                <a:ext cx="850529" cy="141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A41EB2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3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456" y="5178513"/>
                <a:ext cx="850529" cy="141006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220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9" grpId="0"/>
      <p:bldP spid="60" grpId="0"/>
      <p:bldP spid="61" grpId="0"/>
      <p:bldP spid="62" grpId="0"/>
      <p:bldP spid="64" grpId="0"/>
      <p:bldP spid="65" grpId="0"/>
      <p:bldP spid="66" grpId="0"/>
      <p:bldP spid="67" grpId="0"/>
      <p:bldP spid="69" grpId="0"/>
      <p:bldP spid="70" grpId="0"/>
      <p:bldP spid="4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3" grpId="0"/>
      <p:bldP spid="104" grpId="0"/>
      <p:bldP spid="105" grpId="0"/>
      <p:bldP spid="21" grpId="0"/>
      <p:bldP spid="108" grpId="0"/>
      <p:bldP spid="109" grpId="0"/>
      <p:bldP spid="110" grpId="0"/>
      <p:bldP spid="1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7"/>
          <p:cNvSpPr txBox="1">
            <a:spLocks noChangeArrowheads="1"/>
          </p:cNvSpPr>
          <p:nvPr/>
        </p:nvSpPr>
        <p:spPr bwMode="auto">
          <a:xfrm>
            <a:off x="1438938" y="854150"/>
            <a:ext cx="93105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206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36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. Cách </a:t>
            </a:r>
            <a:r>
              <a:rPr lang="en-US" altLang="en-US" sz="3600" b="1">
                <a:solidFill>
                  <a:srgbClr val="002060"/>
                </a:solidFill>
                <a:cs typeface="Times New Roman" panose="02020603050405020304" pitchFamily="18" charset="0"/>
              </a:rPr>
              <a:t>quy đồng mẫu số các phân số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37685" y="4045688"/>
            <a:ext cx="1028877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 smtClean="0">
                <a:solidFill>
                  <a:srgbClr val="0000FF"/>
                </a:solidFill>
                <a:cs typeface="Times New Roman" panose="02020603050405020304" pitchFamily="18" charset="0"/>
              </a:rPr>
              <a:t>- Lấy </a:t>
            </a:r>
            <a:r>
              <a:rPr lang="en-US" altLang="en-US" sz="3600" b="1">
                <a:solidFill>
                  <a:srgbClr val="C00000"/>
                </a:solidFill>
                <a:cs typeface="Times New Roman" panose="02020603050405020304" pitchFamily="18" charset="0"/>
              </a:rPr>
              <a:t>tử số 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và </a:t>
            </a:r>
            <a:r>
              <a:rPr lang="en-US" altLang="en-US" sz="3600" b="1">
                <a:solidFill>
                  <a:srgbClr val="C00000"/>
                </a:solidFill>
                <a:cs typeface="Times New Roman" panose="02020603050405020304" pitchFamily="18" charset="0"/>
              </a:rPr>
              <a:t>mẫu số 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của </a:t>
            </a:r>
            <a:r>
              <a:rPr lang="en-US" altLang="en-US" sz="3600" b="1">
                <a:solidFill>
                  <a:srgbClr val="C00000"/>
                </a:solidFill>
                <a:cs typeface="Times New Roman" panose="02020603050405020304" pitchFamily="18" charset="0"/>
              </a:rPr>
              <a:t>phân số thứ hai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 nhân với </a:t>
            </a:r>
            <a:r>
              <a:rPr lang="en-US" altLang="en-US" sz="3600" b="1">
                <a:solidFill>
                  <a:srgbClr val="008000"/>
                </a:solidFill>
                <a:cs typeface="Times New Roman" panose="02020603050405020304" pitchFamily="18" charset="0"/>
              </a:rPr>
              <a:t>mẫu số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 của </a:t>
            </a:r>
            <a:r>
              <a:rPr lang="en-US" altLang="en-US" sz="3600" b="1">
                <a:solidFill>
                  <a:srgbClr val="17A925"/>
                </a:solidFill>
                <a:cs typeface="Times New Roman" panose="02020603050405020304" pitchFamily="18" charset="0"/>
              </a:rPr>
              <a:t>phân số thứ nhất.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1137685" y="1500481"/>
            <a:ext cx="109196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>
                <a:solidFill>
                  <a:srgbClr val="002060"/>
                </a:solidFill>
                <a:cs typeface="Times New Roman" panose="02020603050405020304" pitchFamily="18" charset="0"/>
              </a:rPr>
              <a:t>Khi quy đồng mẫu số hai phân số có thể làm như sau: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47308" y="2625138"/>
            <a:ext cx="104695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- Lấy </a:t>
            </a:r>
            <a:r>
              <a:rPr lang="en-US" altLang="en-US" sz="3600" b="1">
                <a:solidFill>
                  <a:srgbClr val="FF0000"/>
                </a:solidFill>
                <a:cs typeface="Times New Roman" panose="02020603050405020304" pitchFamily="18" charset="0"/>
              </a:rPr>
              <a:t>tử số 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và </a:t>
            </a:r>
            <a:r>
              <a:rPr lang="en-US" altLang="en-US" sz="3600" b="1">
                <a:solidFill>
                  <a:srgbClr val="FF0000"/>
                </a:solidFill>
                <a:cs typeface="Times New Roman" panose="02020603050405020304" pitchFamily="18" charset="0"/>
              </a:rPr>
              <a:t>mẫu số 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của </a:t>
            </a:r>
            <a:r>
              <a:rPr lang="en-US" altLang="en-US" sz="3600" b="1">
                <a:solidFill>
                  <a:srgbClr val="FF0000"/>
                </a:solidFill>
                <a:cs typeface="Times New Roman" panose="02020603050405020304" pitchFamily="18" charset="0"/>
              </a:rPr>
              <a:t>phân số thứ nhất 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nhân với </a:t>
            </a:r>
            <a:r>
              <a:rPr lang="en-US" altLang="en-US" sz="3600" b="1">
                <a:solidFill>
                  <a:srgbClr val="008000"/>
                </a:solidFill>
                <a:cs typeface="Times New Roman" panose="02020603050405020304" pitchFamily="18" charset="0"/>
              </a:rPr>
              <a:t>mẫu số</a:t>
            </a: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0000FF"/>
                </a:solidFill>
                <a:cs typeface="Times New Roman" panose="02020603050405020304" pitchFamily="18" charset="0"/>
              </a:rPr>
              <a:t>của </a:t>
            </a:r>
            <a:r>
              <a:rPr lang="en-US" altLang="en-US" sz="3600" b="1">
                <a:solidFill>
                  <a:srgbClr val="17A925"/>
                </a:solidFill>
                <a:cs typeface="Times New Roman" panose="02020603050405020304" pitchFamily="18" charset="0"/>
              </a:rPr>
              <a:t>phân số thứ hai.</a:t>
            </a:r>
          </a:p>
        </p:txBody>
      </p:sp>
    </p:spTree>
    <p:extLst>
      <p:ext uri="{BB962C8B-B14F-4D97-AF65-F5344CB8AC3E}">
        <p14:creationId xmlns:p14="http://schemas.microsoft.com/office/powerpoint/2010/main" val="12255759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1748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027239" y="2227264"/>
            <a:ext cx="1249361" cy="1125537"/>
            <a:chOff x="912" y="1392"/>
            <a:chExt cx="715" cy="480"/>
          </a:xfrm>
        </p:grpSpPr>
        <p:graphicFrame>
          <p:nvGraphicFramePr>
            <p:cNvPr id="12308" name="Object 8"/>
            <p:cNvGraphicFramePr>
              <a:graphicFrameLocks noChangeAspect="1"/>
            </p:cNvGraphicFramePr>
            <p:nvPr/>
          </p:nvGraphicFramePr>
          <p:xfrm>
            <a:off x="912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0" name="Equation" r:id="rId3" imgW="114111" imgH="352229" progId="Equation.3">
                    <p:embed/>
                  </p:oleObj>
                </mc:Choice>
                <mc:Fallback>
                  <p:oleObj name="Equation" r:id="rId3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9" name="Text Box 9"/>
            <p:cNvSpPr txBox="1">
              <a:spLocks noChangeArrowheads="1"/>
            </p:cNvSpPr>
            <p:nvPr/>
          </p:nvSpPr>
          <p:spPr bwMode="auto">
            <a:xfrm>
              <a:off x="1117" y="1563"/>
              <a:ext cx="27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và</a:t>
              </a:r>
            </a:p>
          </p:txBody>
        </p:sp>
        <p:graphicFrame>
          <p:nvGraphicFramePr>
            <p:cNvPr id="12311" name="Object 11"/>
            <p:cNvGraphicFramePr>
              <a:graphicFrameLocks noChangeAspect="1"/>
            </p:cNvGraphicFramePr>
            <p:nvPr/>
          </p:nvGraphicFramePr>
          <p:xfrm>
            <a:off x="1440" y="139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1" name="Equation" r:id="rId5" imgW="114111" imgH="352229" progId="Equation.3">
                    <p:embed/>
                  </p:oleObj>
                </mc:Choice>
                <mc:Fallback>
                  <p:oleObj name="Equation" r:id="rId5" imgW="114111" imgH="3522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392"/>
                          <a:ext cx="187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891" name="Text Box 7"/>
          <p:cNvSpPr txBox="1">
            <a:spLocks noChangeArrowheads="1"/>
          </p:cNvSpPr>
          <p:nvPr/>
        </p:nvSpPr>
        <p:spPr bwMode="auto">
          <a:xfrm>
            <a:off x="1180214" y="1066801"/>
            <a:ext cx="89543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 smtClean="0">
                <a:solidFill>
                  <a:srgbClr val="C00000"/>
                </a:solidFill>
                <a:cs typeface="Times New Roman" panose="02020603050405020304" pitchFamily="18" charset="0"/>
              </a:rPr>
              <a:t>Ví dụ: </a:t>
            </a:r>
            <a:r>
              <a:rPr lang="en-US" altLang="en-US" sz="3600" b="1" smtClean="0">
                <a:solidFill>
                  <a:srgbClr val="C00000"/>
                </a:solidFill>
                <a:cs typeface="Times New Roman" panose="02020603050405020304" pitchFamily="18" charset="0"/>
              </a:rPr>
              <a:t>Quy </a:t>
            </a:r>
            <a:r>
              <a:rPr lang="en-US" altLang="en-US" sz="3600" b="1">
                <a:solidFill>
                  <a:srgbClr val="C00000"/>
                </a:solidFill>
                <a:cs typeface="Times New Roman" panose="02020603050405020304" pitchFamily="18" charset="0"/>
              </a:rPr>
              <a:t>đồng mẫu số các phân số </a:t>
            </a:r>
            <a:r>
              <a:rPr lang="en-US" altLang="en-US" sz="3600" b="1" smtClean="0">
                <a:solidFill>
                  <a:srgbClr val="C00000"/>
                </a:solidFill>
                <a:cs typeface="Times New Roman" panose="02020603050405020304" pitchFamily="18" charset="0"/>
              </a:rPr>
              <a:t>sau</a:t>
            </a:r>
            <a:endParaRPr lang="en-US" altLang="en-US" sz="3600" b="1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87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332</Words>
  <Application>Microsoft Office PowerPoint</Application>
  <PresentationFormat>Widescreen</PresentationFormat>
  <Paragraphs>121</Paragraphs>
  <Slides>12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.VnTime</vt:lpstr>
      <vt:lpstr>Arial</vt:lpstr>
      <vt:lpstr>Calibri</vt:lpstr>
      <vt:lpstr>Calibri Light</vt:lpstr>
      <vt:lpstr>Cambria Math</vt:lpstr>
      <vt:lpstr>Impact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Administrator</cp:lastModifiedBy>
  <cp:revision>30</cp:revision>
  <dcterms:created xsi:type="dcterms:W3CDTF">2023-02-05T12:43:08Z</dcterms:created>
  <dcterms:modified xsi:type="dcterms:W3CDTF">2023-02-06T01:22:34Z</dcterms:modified>
</cp:coreProperties>
</file>