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96" r:id="rId2"/>
    <p:sldMasterId id="2147483708" r:id="rId3"/>
    <p:sldMasterId id="2147483720" r:id="rId4"/>
    <p:sldMasterId id="2147483744" r:id="rId5"/>
    <p:sldMasterId id="2147483756" r:id="rId6"/>
    <p:sldMasterId id="2147483768" r:id="rId7"/>
  </p:sldMasterIdLst>
  <p:sldIdLst>
    <p:sldId id="257" r:id="rId8"/>
    <p:sldId id="324" r:id="rId9"/>
    <p:sldId id="331" r:id="rId10"/>
    <p:sldId id="333" r:id="rId11"/>
    <p:sldId id="334" r:id="rId12"/>
    <p:sldId id="332" r:id="rId13"/>
    <p:sldId id="259" r:id="rId14"/>
    <p:sldId id="260" r:id="rId15"/>
    <p:sldId id="261" r:id="rId16"/>
    <p:sldId id="262" r:id="rId17"/>
    <p:sldId id="281" r:id="rId18"/>
    <p:sldId id="327" r:id="rId19"/>
    <p:sldId id="283" r:id="rId20"/>
    <p:sldId id="325" r:id="rId21"/>
    <p:sldId id="264" r:id="rId22"/>
    <p:sldId id="328" r:id="rId23"/>
    <p:sldId id="329" r:id="rId24"/>
    <p:sldId id="317" r:id="rId25"/>
    <p:sldId id="311" r:id="rId26"/>
    <p:sldId id="312" r:id="rId27"/>
    <p:sldId id="313" r:id="rId28"/>
    <p:sldId id="314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1E3B63-6A35-4AE5-96A8-44019C948EE8}">
          <p14:sldIdLst>
            <p14:sldId id="257"/>
            <p14:sldId id="324"/>
            <p14:sldId id="331"/>
            <p14:sldId id="333"/>
            <p14:sldId id="334"/>
            <p14:sldId id="332"/>
            <p14:sldId id="259"/>
            <p14:sldId id="260"/>
            <p14:sldId id="261"/>
            <p14:sldId id="262"/>
            <p14:sldId id="281"/>
            <p14:sldId id="327"/>
            <p14:sldId id="283"/>
          </p14:sldIdLst>
        </p14:section>
        <p14:section name="Untitled Section" id="{6D985DAA-FEF9-4BB8-9C82-3D8046308C8A}">
          <p14:sldIdLst/>
        </p14:section>
        <p14:section name="Untitled Section" id="{3D5787C2-C202-4D3C-9946-88C76118AEAB}">
          <p14:sldIdLst/>
        </p14:section>
        <p14:section name="Untitled Section" id="{10B5087C-7F76-47D5-BCE5-4A0EA601BBBF}">
          <p14:sldIdLst>
            <p14:sldId id="325"/>
            <p14:sldId id="264"/>
            <p14:sldId id="328"/>
            <p14:sldId id="329"/>
            <p14:sldId id="317"/>
            <p14:sldId id="311"/>
            <p14:sldId id="312"/>
            <p14:sldId id="313"/>
            <p14:sldId id="314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481"/>
    <a:srgbClr val="AD87A5"/>
    <a:srgbClr val="EF458A"/>
    <a:srgbClr val="D85CBD"/>
    <a:srgbClr val="F1DCF2"/>
    <a:srgbClr val="F7D7F3"/>
    <a:srgbClr val="F2DCF0"/>
    <a:srgbClr val="5BA945"/>
    <a:srgbClr val="20A416"/>
    <a:srgbClr val="99C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0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3-08-06T14:41:03.64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8784 15857 0,'0'36'79,"0"-19"-64,0 1-15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8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63108"/>
      </p:ext>
    </p:extLst>
  </p:cSld>
  <p:clrMapOvr>
    <a:masterClrMapping/>
  </p:clrMapOvr>
  <p:transition spd="med" advTm="4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00018"/>
      </p:ext>
    </p:extLst>
  </p:cSld>
  <p:clrMapOvr>
    <a:masterClrMapping/>
  </p:clrMapOvr>
  <p:transition spd="med" advTm="4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2690"/>
      </p:ext>
    </p:extLst>
  </p:cSld>
  <p:clrMapOvr>
    <a:masterClrMapping/>
  </p:clrMapOvr>
  <p:transition spd="med" advTm="4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63"/>
      </p:ext>
    </p:extLst>
  </p:cSld>
  <p:clrMapOvr>
    <a:masterClrMapping/>
  </p:clrMapOvr>
  <p:transition spd="med" advTm="4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87413"/>
      </p:ext>
    </p:extLst>
  </p:cSld>
  <p:clrMapOvr>
    <a:masterClrMapping/>
  </p:clrMapOvr>
  <p:transition spd="med" advTm="4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4523"/>
      </p:ext>
    </p:extLst>
  </p:cSld>
  <p:clrMapOvr>
    <a:masterClrMapping/>
  </p:clrMapOvr>
  <p:transition spd="med" advTm="4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40413"/>
      </p:ext>
    </p:extLst>
  </p:cSld>
  <p:clrMapOvr>
    <a:masterClrMapping/>
  </p:clrMapOvr>
  <p:transition spd="med" advTm="4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5370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35229"/>
      </p:ext>
    </p:extLst>
  </p:cSld>
  <p:clrMapOvr>
    <a:masterClrMapping/>
  </p:clrMapOvr>
  <p:transition spd="med" advTm="4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95571"/>
      </p:ext>
    </p:extLst>
  </p:cSld>
  <p:clrMapOvr>
    <a:masterClrMapping/>
  </p:clrMapOvr>
  <p:transition spd="med" advTm="4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2023/8/7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93600"/>
      </p:ext>
    </p:extLst>
  </p:cSld>
  <p:clrMapOvr>
    <a:masterClrMapping/>
  </p:clrMapOvr>
  <p:transition spd="med" advTm="4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2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23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82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84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28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0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2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91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9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06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6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67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3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3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67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5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7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67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29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3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6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43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87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31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5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1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6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4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13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03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63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38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66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53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01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202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6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88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18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843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28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5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527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1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944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776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8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4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22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61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38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9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08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190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03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2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3" y="3715796"/>
            <a:ext cx="2693319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B754-6D61-4683-A27A-FDDCF4271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1756B-338F-424B-94D5-0291ACE5E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1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8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4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slide" Target="slide23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slide" Target="slide21.xml"/><Relationship Id="rId5" Type="http://schemas.openxmlformats.org/officeDocument/2006/relationships/image" Target="../media/image22.png"/><Relationship Id="rId15" Type="http://schemas.openxmlformats.org/officeDocument/2006/relationships/image" Target="../media/image26.emf"/><Relationship Id="rId10" Type="http://schemas.openxmlformats.org/officeDocument/2006/relationships/slide" Target="slide20.xml"/><Relationship Id="rId4" Type="http://schemas.openxmlformats.org/officeDocument/2006/relationships/image" Target="../media/image21.png"/><Relationship Id="rId9" Type="http://schemas.openxmlformats.org/officeDocument/2006/relationships/slide" Target="slide19.xml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png"/><Relationship Id="rId7" Type="http://schemas.openxmlformats.org/officeDocument/2006/relationships/image" Target="../media/image34.em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7.emf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8.emf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51.xml"/><Relationship Id="rId7" Type="http://schemas.openxmlformats.org/officeDocument/2006/relationships/slide" Target="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7.xml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29.xml"/><Relationship Id="rId7" Type="http://schemas.openxmlformats.org/officeDocument/2006/relationships/slide" Target="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7.xml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47730" y="3993292"/>
            <a:ext cx="7294245" cy="2215515"/>
          </a:xfrm>
          <a:prstGeom prst="rect">
            <a:avLst/>
          </a:prstGeom>
          <a:noFill/>
        </p:spPr>
        <p:txBody>
          <a:bodyPr spcFirstLastPara="1" wrap="square" lIns="68574" tIns="34289" rIns="68574" bIns="34289" numCol="1">
            <a:prstTxWarp prst="textArchUp">
              <a:avLst/>
            </a:prstTxWarp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en-US" sz="4800" b="1" kern="1200" cap="none" spc="0" normalizeH="0" baseline="0" noProof="0" dirty="0">
              <a:solidFill>
                <a:srgbClr val="FF0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0" dirty="0" smtClean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800" b="1" kern="1200" cap="none" spc="0" normalizeH="0" noProof="0" dirty="0" smtClean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kern="1200" cap="none" spc="0" normalizeH="0" noProof="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LỚP </a:t>
            </a:r>
            <a:r>
              <a:rPr kumimoji="0" lang="en-US" sz="4800" b="1" kern="1200" cap="none" spc="0" normalizeH="0" noProof="0" dirty="0" smtClean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</a:t>
            </a:r>
          </a:p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en-US" sz="48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4: </a:t>
            </a:r>
            <a:r>
              <a:rPr lang="en-US" sz="48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Biểu</a:t>
            </a:r>
            <a:r>
              <a:rPr lang="en-US" sz="4800" b="1" dirty="0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thức</a:t>
            </a:r>
            <a:r>
              <a:rPr lang="en-US" sz="4800" b="1" dirty="0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chứa</a:t>
            </a:r>
            <a:r>
              <a:rPr lang="en-US" sz="4800" b="1" dirty="0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endParaRPr lang="en-US" sz="4800" b="1" dirty="0" smtClean="0">
              <a:solidFill>
                <a:srgbClr val="0070C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noProof="0" dirty="0" err="1" smtClean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800" b="1" kern="1200" cap="none" spc="0" normalizeH="0" noProof="0" dirty="0" smtClean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/>
          <p:nvPr/>
        </p:nvSpPr>
        <p:spPr>
          <a:xfrm>
            <a:off x="1518920" y="1140778"/>
            <a:ext cx="594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Nếu a =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4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3200" dirty="0">
                <a:latin typeface="Times New Roman" panose="02020603050405020304" pitchFamily="18" charset="0"/>
              </a:rPr>
              <a:t> =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3266440" y="1884045"/>
            <a:ext cx="61188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6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là </a:t>
            </a:r>
            <a:r>
              <a:rPr lang="en-US" altLang="en-US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giá trị </a:t>
            </a:r>
            <a:r>
              <a:rPr lang="en-US" altLang="en-US" sz="3200" b="1" dirty="0">
                <a:latin typeface="Times New Roman" panose="02020603050405020304" pitchFamily="18" charset="0"/>
              </a:rPr>
              <a:t>của biểu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3200" b="1" dirty="0">
                <a:latin typeface="Times New Roman" panose="02020603050405020304" pitchFamily="18" charset="0"/>
              </a:rPr>
              <a:t>+ a</a:t>
            </a:r>
          </a:p>
        </p:txBody>
      </p:sp>
      <p:sp>
        <p:nvSpPr>
          <p:cNvPr id="7175" name="Text Box 7"/>
          <p:cNvSpPr txBox="1"/>
          <p:nvPr/>
        </p:nvSpPr>
        <p:spPr>
          <a:xfrm>
            <a:off x="1590040" y="2671445"/>
            <a:ext cx="6019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Nếu a =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12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3200" dirty="0">
                <a:latin typeface="Times New Roman" panose="02020603050405020304" pitchFamily="18" charset="0"/>
              </a:rPr>
              <a:t>+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200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176" name="Text Box 8"/>
          <p:cNvSpPr txBox="1"/>
          <p:nvPr/>
        </p:nvSpPr>
        <p:spPr>
          <a:xfrm>
            <a:off x="3266440" y="3463925"/>
            <a:ext cx="637730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14 </a:t>
            </a:r>
            <a:r>
              <a:rPr lang="en-US" altLang="en-US" sz="3200" b="1" dirty="0">
                <a:latin typeface="Times New Roman" panose="02020603050405020304" pitchFamily="18" charset="0"/>
              </a:rPr>
              <a:t>là 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giá trị </a:t>
            </a:r>
            <a:r>
              <a:rPr lang="en-US" altLang="en-US" sz="3200" b="1" dirty="0">
                <a:latin typeface="Times New Roman" panose="02020603050405020304" pitchFamily="18" charset="0"/>
              </a:rPr>
              <a:t>của biểu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3200" b="1" dirty="0">
                <a:latin typeface="Times New Roman" panose="02020603050405020304" pitchFamily="18" charset="0"/>
              </a:rPr>
              <a:t>+ a</a:t>
            </a:r>
          </a:p>
        </p:txBody>
      </p:sp>
      <p:sp>
        <p:nvSpPr>
          <p:cNvPr id="5130" name="Text Box 15">
            <a:hlinkClick r:id="" action="ppaction://noaction"/>
          </p:cNvPr>
          <p:cNvSpPr txBox="1"/>
          <p:nvPr/>
        </p:nvSpPr>
        <p:spPr>
          <a:xfrm>
            <a:off x="5409883" y="1140778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Text Box 15">
            <a:hlinkClick r:id="" action="ppaction://noaction"/>
          </p:cNvPr>
          <p:cNvSpPr txBox="1"/>
          <p:nvPr/>
        </p:nvSpPr>
        <p:spPr>
          <a:xfrm>
            <a:off x="5409883" y="1155122"/>
            <a:ext cx="3124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altLang="en-US" sz="32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sz="32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32" name="Text Box 15">
            <a:hlinkClick r:id="" action="ppaction://noaction"/>
          </p:cNvPr>
          <p:cNvSpPr txBox="1"/>
          <p:nvPr/>
        </p:nvSpPr>
        <p:spPr>
          <a:xfrm>
            <a:off x="5549927" y="2649631"/>
            <a:ext cx="3276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 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sz="32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0" grpId="1"/>
      <p:bldP spid="5131" grpId="0"/>
      <p:bldP spid="5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/>
          <p:nvPr/>
        </p:nvSpPr>
        <p:spPr>
          <a:xfrm>
            <a:off x="389255" y="268605"/>
            <a:ext cx="1141285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l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thế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tính.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Mỗi lần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được gì ? 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Mỗi lần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tính được một giá trị của biểu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 + 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Hình-động-câu-hỏ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820" y="4423410"/>
            <a:ext cx="3199130" cy="259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/>
          <p:nvPr/>
        </p:nvSpPr>
        <p:spPr>
          <a:xfrm>
            <a:off x="460128" y="868412"/>
            <a:ext cx="1119168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b.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giá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trị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biểu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thức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40 – b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b= 15 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4" name="Text Box 33"/>
          <p:cNvSpPr txBox="1"/>
          <p:nvPr/>
        </p:nvSpPr>
        <p:spPr>
          <a:xfrm>
            <a:off x="540100" y="2052907"/>
            <a:ext cx="1119168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40 – b  = 40 – 15 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33"/>
          <p:cNvSpPr txBox="1"/>
          <p:nvPr/>
        </p:nvSpPr>
        <p:spPr>
          <a:xfrm>
            <a:off x="4010684" y="2639873"/>
            <a:ext cx="4363771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     = 25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2683645-niño-lindo-con-la-burbuja-en-blanco-del-discurso-en-la-plantilla-del-vector-del-fondo-de-la-ilustración-de"/>
          <p:cNvPicPr>
            <a:picLocks noChangeAspect="1"/>
          </p:cNvPicPr>
          <p:nvPr/>
        </p:nvPicPr>
        <p:blipFill>
          <a:blip r:embed="rId2"/>
          <a:srcRect t="2001" b="7034"/>
          <a:stretch>
            <a:fillRect/>
          </a:stretch>
        </p:blipFill>
        <p:spPr>
          <a:xfrm>
            <a:off x="0" y="197485"/>
            <a:ext cx="12188825" cy="646366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7609" y="1760434"/>
            <a:ext cx="752030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Muốn tính giá trị của biểu thức có chứa một chữ ta l</a:t>
            </a:r>
            <a:r>
              <a:rPr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thế n</a:t>
            </a:r>
            <a:r>
              <a:rPr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o?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F1D70D-5D2F-44BE-BAF6-123ED351A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Kết luận</a:t>
            </a: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>Ta </a:t>
            </a:r>
            <a:r>
              <a:rPr lang="en-US" b="1" dirty="0" err="1">
                <a:solidFill>
                  <a:srgbClr val="FF0000"/>
                </a:solidFill>
              </a:rPr>
              <a:t>chỉ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biểu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thức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C370EA36-B6C8-431C-89E8-64ABACEEC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" y="0"/>
            <a:ext cx="1217422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163" y="3579813"/>
            <a:ext cx="2236787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758825"/>
            <a:ext cx="6781800" cy="405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0" y="2612648"/>
            <a:ext cx="4225528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</a:rPr>
              <a:t>Bài 1: Tính giá trị của biểu thức.</a:t>
            </a:r>
          </a:p>
          <a:p>
            <a:pPr marL="514350" indent="-514350">
              <a:buFontTx/>
              <a:buAutoNum type="alphaLcParenR"/>
            </a:pPr>
            <a:r>
              <a:rPr lang="en-US" sz="3200" b="1">
                <a:solidFill>
                  <a:prstClr val="black"/>
                </a:solidFill>
              </a:rPr>
              <a:t>125 : m với m = 5               </a:t>
            </a:r>
          </a:p>
          <a:p>
            <a:pPr marL="514350" indent="-514350">
              <a:buFontTx/>
              <a:buAutoNum type="alphaLcParenR"/>
            </a:pPr>
            <a:r>
              <a:rPr lang="en-US" sz="3200" b="1">
                <a:solidFill>
                  <a:prstClr val="black"/>
                </a:solidFill>
              </a:rPr>
              <a:t>(b + 4) × 3 với b = 27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0254" y="2209800"/>
            <a:ext cx="10368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a)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m = </a:t>
            </a:r>
            <a:r>
              <a:rPr lang="en-US" sz="3600" b="1" dirty="0" smtClean="0">
                <a:solidFill>
                  <a:srgbClr val="FF0000"/>
                </a:solidFill>
              </a:rPr>
              <a:t>5 </a:t>
            </a:r>
            <a:r>
              <a:rPr lang="en-US" sz="3600" b="1" dirty="0" err="1" smtClean="0">
                <a:solidFill>
                  <a:srgbClr val="FF0000"/>
                </a:solidFill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</a:rPr>
              <a:t> 125 </a:t>
            </a:r>
            <a:r>
              <a:rPr lang="en-US" sz="3600" b="1" dirty="0">
                <a:solidFill>
                  <a:srgbClr val="FF0000"/>
                </a:solidFill>
              </a:rPr>
              <a:t>: m = 125 : 5 = 25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b)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b = 27, </a:t>
            </a:r>
            <a:r>
              <a:rPr lang="en-US" sz="3600" b="1" dirty="0" err="1" smtClean="0">
                <a:solidFill>
                  <a:srgbClr val="FF0000"/>
                </a:solidFill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</a:rPr>
              <a:t> (b </a:t>
            </a:r>
            <a:r>
              <a:rPr lang="en-US" sz="3600" b="1" dirty="0">
                <a:solidFill>
                  <a:srgbClr val="FF0000"/>
                </a:solidFill>
              </a:rPr>
              <a:t>+ 4) × 3 = (27 + 4) × 3 = 31 × 3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                                                          = </a:t>
            </a:r>
            <a:r>
              <a:rPr lang="en-US" sz="3600" b="1" dirty="0">
                <a:solidFill>
                  <a:srgbClr val="FF0000"/>
                </a:solidFill>
              </a:rPr>
              <a:t>93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86240" y="5708520"/>
              <a:ext cx="360" cy="25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6880" y="5699160"/>
                <a:ext cx="1908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06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134" y="266701"/>
            <a:ext cx="8764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</a:rPr>
              <a:t>Bài 2</a:t>
            </a:r>
            <a:r>
              <a:rPr lang="vi-VN" sz="2800" b="1" dirty="0" smtClean="0">
                <a:solidFill>
                  <a:prstClr val="black"/>
                </a:solidFill>
              </a:rPr>
              <a:t>: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1038" y="4852238"/>
            <a:ext cx="8916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Hãy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tính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chu</a:t>
            </a:r>
            <a:r>
              <a:rPr lang="en-US" sz="3200" b="1" dirty="0">
                <a:solidFill>
                  <a:prstClr val="black"/>
                </a:solidFill>
              </a:rPr>
              <a:t> vi </a:t>
            </a:r>
            <a:r>
              <a:rPr lang="en-US" sz="3200" b="1" dirty="0" err="1">
                <a:solidFill>
                  <a:prstClr val="black"/>
                </a:solidFill>
              </a:rPr>
              <a:t>hình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vuông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với</a:t>
            </a:r>
            <a:r>
              <a:rPr lang="en-US" sz="3200" b="1" dirty="0">
                <a:solidFill>
                  <a:prstClr val="black"/>
                </a:solidFill>
              </a:rPr>
              <a:t> a = 5 cm; a = 9 cm.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408" y="1895561"/>
            <a:ext cx="1962424" cy="2143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51" y="1624061"/>
            <a:ext cx="7316221" cy="2686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7852" y="312867"/>
            <a:ext cx="9728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prstClr val="black"/>
                </a:solidFill>
              </a:rPr>
              <a:t>Chu </a:t>
            </a:r>
            <a:r>
              <a:rPr lang="vi-VN" sz="3600" b="1" dirty="0">
                <a:solidFill>
                  <a:prstClr val="black"/>
                </a:solidFill>
              </a:rPr>
              <a:t>vi P của hình vuông a được tính theo </a:t>
            </a:r>
            <a:r>
              <a:rPr lang="vi-VN" sz="3600" b="1" dirty="0" smtClean="0">
                <a:solidFill>
                  <a:srgbClr val="FF0000"/>
                </a:solidFill>
              </a:rPr>
              <a:t>công </a:t>
            </a:r>
            <a:r>
              <a:rPr lang="vi-VN" sz="3600" b="1" dirty="0">
                <a:solidFill>
                  <a:srgbClr val="FF0000"/>
                </a:solidFill>
              </a:rPr>
              <a:t>thức P = a × </a:t>
            </a:r>
            <a:r>
              <a:rPr lang="vi-VN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6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779" y="185410"/>
            <a:ext cx="1615923" cy="1277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98745"/>
            <a:ext cx="12192000" cy="2459255"/>
          </a:xfrm>
          <a:custGeom>
            <a:avLst/>
            <a:gdLst>
              <a:gd name="connsiteX0" fmla="*/ 0 w 12057246"/>
              <a:gd name="connsiteY0" fmla="*/ 0 h 1968366"/>
              <a:gd name="connsiteX1" fmla="*/ 12057246 w 12057246"/>
              <a:gd name="connsiteY1" fmla="*/ 0 h 1968366"/>
              <a:gd name="connsiteX2" fmla="*/ 12057246 w 12057246"/>
              <a:gd name="connsiteY2" fmla="*/ 1968366 h 1968366"/>
              <a:gd name="connsiteX3" fmla="*/ 0 w 12057246"/>
              <a:gd name="connsiteY3" fmla="*/ 1968366 h 1968366"/>
              <a:gd name="connsiteX4" fmla="*/ 0 w 12057246"/>
              <a:gd name="connsiteY4" fmla="*/ 0 h 1968366"/>
              <a:gd name="connsiteX0" fmla="*/ 0 w 12057246"/>
              <a:gd name="connsiteY0" fmla="*/ 490889 h 2459255"/>
              <a:gd name="connsiteX1" fmla="*/ 8970745 w 12057246"/>
              <a:gd name="connsiteY1" fmla="*/ 0 h 2459255"/>
              <a:gd name="connsiteX2" fmla="*/ 12057246 w 12057246"/>
              <a:gd name="connsiteY2" fmla="*/ 490889 h 2459255"/>
              <a:gd name="connsiteX3" fmla="*/ 12057246 w 12057246"/>
              <a:gd name="connsiteY3" fmla="*/ 2459255 h 2459255"/>
              <a:gd name="connsiteX4" fmla="*/ 0 w 12057246"/>
              <a:gd name="connsiteY4" fmla="*/ 2459255 h 2459255"/>
              <a:gd name="connsiteX5" fmla="*/ 0 w 12057246"/>
              <a:gd name="connsiteY5" fmla="*/ 490889 h 24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7246" h="2459255">
                <a:moveTo>
                  <a:pt x="0" y="490889"/>
                </a:moveTo>
                <a:cubicBezTo>
                  <a:pt x="2646947" y="490889"/>
                  <a:pt x="6323798" y="0"/>
                  <a:pt x="8970745" y="0"/>
                </a:cubicBezTo>
                <a:lnTo>
                  <a:pt x="12057246" y="490889"/>
                </a:lnTo>
                <a:lnTo>
                  <a:pt x="12057246" y="2459255"/>
                </a:lnTo>
                <a:lnTo>
                  <a:pt x="0" y="2459255"/>
                </a:lnTo>
                <a:lnTo>
                  <a:pt x="0" y="49088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29" y="135510"/>
            <a:ext cx="6457950" cy="5715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465" y="1563816"/>
            <a:ext cx="835224" cy="8900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889" y="385857"/>
            <a:ext cx="835224" cy="8961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837" y="1832409"/>
            <a:ext cx="835224" cy="8900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805" y="595707"/>
            <a:ext cx="835224" cy="890093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465" y="1573576"/>
            <a:ext cx="835224" cy="890093"/>
          </a:xfrm>
          <a:prstGeom prst="rect">
            <a:avLst/>
          </a:prstGeom>
        </p:spPr>
      </p:pic>
      <p:pic>
        <p:nvPicPr>
          <p:cNvPr id="24" name="Picture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889" y="376097"/>
            <a:ext cx="835224" cy="896190"/>
          </a:xfrm>
          <a:prstGeom prst="rect">
            <a:avLst/>
          </a:prstGeom>
        </p:spPr>
      </p:pic>
      <p:pic>
        <p:nvPicPr>
          <p:cNvPr id="25" name="Picture 2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546" y="1832408"/>
            <a:ext cx="835224" cy="890093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805" y="572880"/>
            <a:ext cx="835224" cy="890093"/>
          </a:xfrm>
          <a:prstGeom prst="rect">
            <a:avLst/>
          </a:prstGeom>
        </p:spPr>
      </p:pic>
      <p:pic>
        <p:nvPicPr>
          <p:cNvPr id="33" name="Picture 3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62" y="4837796"/>
            <a:ext cx="2114550" cy="1581150"/>
          </a:xfrm>
          <a:prstGeom prst="rect">
            <a:avLst/>
          </a:prstGeom>
        </p:spPr>
      </p:pic>
      <p:pic>
        <p:nvPicPr>
          <p:cNvPr id="34" name="图片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8697"/>
            <a:ext cx="1274076" cy="10594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5488" y="2859848"/>
            <a:ext cx="29655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 CHƠI</a:t>
            </a:r>
          </a:p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HÁI TÁO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9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1 -0.00602 0.04753 -0.02547 0.06094 -0.00949 C 0.06315 -0.00695 0.06537 -0.00533 0.06706 -0.00255 C 0.06953 0.00115 0.07136 0.00625 0.07396 0.00972 C 0.08125 0.01944 0.07318 0.00926 0.08021 0.01666 C 0.08685 0.02384 0.08256 0.02083 0.08711 0.02384 C 0.08868 0.02546 0.08998 0.02801 0.0918 0.02916 C 0.09362 0.03032 0.0961 0.03148 0.09779 0.0331 C 0.09883 0.03402 0.09948 0.03518 0.10013 0.03588 C 0.10183 0.03703 0.10339 0.03773 0.10482 0.03865 C 0.10599 0.03935 0.10703 0.04074 0.10808 0.04143 C 0.10873 0.0419 0.10951 0.04236 0.11029 0.04282 C 0.11146 0.04352 0.11237 0.04467 0.11342 0.0456 C 0.11498 0.04652 0.11654 0.04768 0.1181 0.04838 C 0.11914 0.04884 0.12019 0.04907 0.12123 0.04977 C 0.12227 0.05046 0.12318 0.05162 0.12422 0.05254 C 0.12552 0.05324 0.13021 0.05486 0.13125 0.05509 C 0.13425 0.05879 0.13334 0.0581 0.13724 0.06065 C 0.13959 0.06203 0.14219 0.06296 0.1444 0.06481 C 0.14935 0.06921 0.14636 0.06713 0.15365 0.07037 L 0.1599 0.07315 L 0.16289 0.07453 C 0.16849 0.07407 0.17422 0.07384 0.17995 0.07315 C 0.18099 0.07291 0.18203 0.07199 0.18308 0.07176 C 0.18438 0.07106 0.18555 0.0706 0.18685 0.07037 C 0.1905 0.06921 0.19414 0.06852 0.19779 0.06759 C 0.19948 0.06713 0.20131 0.0669 0.20313 0.0662 C 0.20625 0.06504 0.21042 0.06365 0.21315 0.06203 L 0.2155 0.06065 C 0.2168 0.05879 0.21927 0.05532 0.22097 0.0537 C 0.22188 0.05277 0.22292 0.05185 0.22396 0.05115 C 0.22565 0.05 0.22761 0.0493 0.22917 0.04838 C 0.23073 0.04699 0.2319 0.04514 0.23334 0.04421 C 0.23985 0.03935 0.24089 0.03935 0.24649 0.03727 C 0.25 0.03472 0.25677 0.02963 0.25964 0.02639 C 0.26042 0.02546 0.26094 0.02453 0.26185 0.02384 C 0.26289 0.02222 0.26407 0.02106 0.26498 0.01944 C 0.26563 0.01852 0.26563 0.01643 0.26654 0.01527 C 0.26719 0.01435 0.26797 0.01435 0.26888 0.01389 C 0.26914 0.0125 0.2698 0.01111 0.27032 0.00972 C 0.27214 0.00671 0.2767 0.00416 0.27813 0.00301 C 0.28021 0.00115 0.28203 -0.00093 0.28438 -0.00255 C 0.28842 -0.00579 0.29258 -0.00903 0.29675 -0.01204 C 0.29844 -0.01343 0.30039 -0.01482 0.30209 -0.01621 C 0.30769 -0.0213 0.30508 -0.01968 0.3099 -0.02176 C 0.31029 -0.02315 0.3112 -0.02477 0.31211 -0.02593 C 0.31263 -0.02685 0.31706 -0.02824 0.31758 -0.02871 C 0.31888 -0.0294 0.32006 -0.03079 0.32149 -0.03148 C 0.32409 -0.03264 0.3336 -0.0338 0.33542 -0.03403 C 0.35404 -0.03727 0.33203 -0.03334 0.35078 -0.0382 C 0.35339 -0.03889 0.35599 -0.03912 0.3586 -0.03959 C 0.36081 -0.04005 0.36315 -0.04051 0.3655 -0.04098 C 0.3668 -0.04144 0.3681 -0.0419 0.3694 -0.04236 C 0.37605 -0.0419 0.38282 -0.0419 0.38946 -0.04098 C 0.3944 -0.04051 0.39922 -0.03866 0.40417 -0.0382 C 0.41446 -0.03727 0.42474 -0.03727 0.43516 -0.03681 C 0.44115 -0.03426 0.43672 -0.03588 0.44675 -0.03403 C 0.44896 -0.0338 0.45131 -0.03334 0.45365 -0.03287 C 0.45612 -0.03172 0.4569 -0.03148 0.45899 -0.0301 C 0.46042 -0.02917 0.46159 -0.02801 0.46276 -0.02732 C 0.46446 -0.02662 0.46602 -0.02639 0.46745 -0.02593 C 0.46888 -0.02547 0.47019 -0.025 0.47149 -0.02454 C 0.47305 -0.02408 0.475 -0.02361 0.47683 -0.02315 C 0.47839 -0.02269 0.47995 -0.02223 0.48151 -0.02176 C 0.48334 -0.0213 0.48503 -0.02107 0.48685 -0.02037 C 0.48828 -0.01991 0.49506 -0.0176 0.49766 -0.01621 C 0.49935 -0.01528 0.50078 -0.01435 0.50235 -0.01343 L 0.50469 -0.01204 C 0.50873 -0.00741 0.50534 -0.01042 0.51159 -0.0081 C 0.5125 -0.00764 0.51315 -0.00695 0.51394 -0.00672 C 0.51602 -0.00556 0.5181 -0.00486 0.52019 -0.00394 L 0.52318 -0.00255 C 0.52422 -0.00209 0.52513 -0.00162 0.52631 -0.00116 L 0.53021 0.00023 C 0.5319 0.00069 0.53334 0.00115 0.5349 0.00162 C 0.53594 0.00185 0.53685 0.00254 0.53776 0.00301 C 0.54948 0.00254 0.5612 0.00277 0.57279 0.00162 C 0.57487 0.00139 0.5767 -0.0007 0.57878 -0.00116 C 0.58503 -0.00232 0.58477 -0.00162 0.58972 -0.00394 C 0.60078 -0.00834 0.58203 -0.00116 0.59753 -0.0081 C 0.60052 -0.00949 0.60209 -0.00996 0.60521 -0.01204 C 0.60651 -0.01297 0.60782 -0.01412 0.60912 -0.01482 C 0.61003 -0.01528 0.6112 -0.01574 0.61211 -0.01621 C 0.61368 -0.01713 0.61524 -0.01806 0.6168 -0.01898 C 0.61758 -0.01945 0.61836 -0.01991 0.61914 -0.02037 C 0.62097 -0.02176 0.62266 -0.02315 0.62448 -0.02454 C 0.62526 -0.025 0.62605 -0.02523 0.62683 -0.02593 C 0.63256 -0.0301 0.62735 -0.02755 0.63308 -0.0301 C 0.63386 -0.03102 0.63451 -0.03218 0.63542 -0.03287 C 0.63685 -0.03403 0.63842 -0.03449 0.63998 -0.03542 C 0.64076 -0.03588 0.64154 -0.03658 0.64232 -0.03681 C 0.64336 -0.03727 0.6444 -0.03773 0.64545 -0.0382 C 0.64805 -0.03959 0.65052 -0.04167 0.65313 -0.04236 C 0.65521 -0.04306 0.6573 -0.04329 0.65938 -0.04375 C 0.66042 -0.04422 0.66146 -0.04468 0.66237 -0.04514 C 0.66315 -0.0456 0.66394 -0.04607 0.66472 -0.04653 C 0.6668 -0.04746 0.66888 -0.04838 0.67097 -0.04931 C 0.67201 -0.04977 0.67305 -0.05 0.67396 -0.0507 C 0.67592 -0.05162 0.67748 -0.05278 0.67943 -0.05348 C 0.68151 -0.05394 0.6836 -0.0544 0.68568 -0.05463 C 0.6905 -0.05394 0.69545 -0.05348 0.70026 -0.05209 C 0.7017 -0.05162 0.70287 -0.05 0.70417 -0.04931 C 0.71967 -0.03935 0.70039 -0.05255 0.71185 -0.04375 C 0.71263 -0.04329 0.71355 -0.04306 0.7142 -0.04236 C 0.71953 -0.03773 0.71315 -0.04121 0.71967 -0.0382 C 0.72045 -0.03727 0.7211 -0.03611 0.72201 -0.03542 C 0.72344 -0.03426 0.72513 -0.03426 0.72657 -0.03287 C 0.72787 -0.03148 0.72904 -0.02963 0.73047 -0.02871 C 0.73138 -0.02778 0.73256 -0.02778 0.7336 -0.02732 C 0.73516 -0.02639 0.73815 -0.02454 0.73815 -0.02431 C 0.7448 -0.01667 0.73646 -0.02616 0.74284 -0.02037 C 0.74362 -0.01968 0.74427 -0.01806 0.74519 -0.0176 C 0.7461 -0.01713 0.74727 -0.0176 0.74831 -0.0176 L 0.74831 -0.01736 L 0.74831 -0.0176 " pathEditMode="relative" rAng="0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tx2">
                <a:lumMod val="40000"/>
                <a:lumOff val="60000"/>
              </a:schemeClr>
            </a:gs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smtClean="0"/>
              <a:t>1: 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 smtClean="0"/>
              <a:t>trị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thức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35 + 5 x a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854"/>
            <a:ext cx="9310735" cy="1910381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903" y="3856776"/>
            <a:ext cx="17763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2" b="99137" l="10000" r="90000">
                        <a14:foregroundMark x1="59538" y1="23165" x2="59538" y2="23165"/>
                        <a14:foregroundMark x1="67385" y1="17698" x2="67385" y2="17698"/>
                        <a14:foregroundMark x1="67385" y1="17698" x2="80308" y2="10216"/>
                        <a14:foregroundMark x1="59538" y1="19424" x2="59538" y2="10216"/>
                        <a14:foregroundMark x1="48615" y1="29640" x2="48615" y2="29640"/>
                        <a14:foregroundMark x1="64462" y1="13957" x2="70462" y2="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6" y="5623519"/>
            <a:ext cx="993628" cy="1062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269" y="4004825"/>
            <a:ext cx="3048264" cy="2853175"/>
          </a:xfrm>
          <a:prstGeom prst="rect">
            <a:avLst/>
          </a:prstGeom>
        </p:spPr>
      </p:pic>
      <p:pic>
        <p:nvPicPr>
          <p:cNvPr id="10" name="Picture 5" descr="G:\BACK GROUND\c5396b7bc23cdf40770cf46a308b3da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6710" y="143668"/>
            <a:ext cx="1509712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1738" y="2190516"/>
            <a:ext cx="2671869" cy="106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4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1508" y="2044005"/>
            <a:ext cx="799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8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KHỞI ĐỘNG</a:t>
            </a:r>
            <a:endParaRPr lang="en-US" sz="88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等线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2827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100000">
              <a:schemeClr val="bg1">
                <a:lumMod val="95000"/>
              </a:schemeClr>
            </a:gs>
            <a:gs pos="29000">
              <a:schemeClr val="bg1">
                <a:lumMod val="95000"/>
              </a:schemeClr>
            </a:gs>
            <a:gs pos="0">
              <a:schemeClr val="accent6">
                <a:lumMod val="20000"/>
                <a:lumOff val="80000"/>
              </a:schemeClr>
            </a:gs>
            <a:gs pos="74000">
              <a:schemeClr val="bg1"/>
            </a:gs>
            <a:gs pos="58000">
              <a:schemeClr val="bg1"/>
            </a:gs>
            <a:gs pos="87104">
              <a:srgbClr val="F8F8F8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smtClean="0"/>
              <a:t>2: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/>
              <a:t>trị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35 + 5 x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32" y="1448006"/>
            <a:ext cx="10515600" cy="1052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8828" y="3141552"/>
            <a:ext cx="14395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70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2" b="99137" l="10000" r="90000">
                        <a14:foregroundMark x1="59538" y1="23165" x2="59538" y2="23165"/>
                        <a14:foregroundMark x1="67385" y1="17698" x2="67385" y2="17698"/>
                        <a14:foregroundMark x1="67385" y1="17698" x2="80308" y2="10216"/>
                        <a14:foregroundMark x1="59538" y1="19424" x2="59538" y2="10216"/>
                        <a14:foregroundMark x1="48615" y1="29640" x2="48615" y2="29640"/>
                        <a14:foregroundMark x1="64462" y1="13957" x2="70462" y2="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6" y="5623519"/>
            <a:ext cx="993628" cy="1062418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38" y="297643"/>
            <a:ext cx="577189" cy="811819"/>
          </a:xfrm>
          <a:prstGeom prst="rect">
            <a:avLst/>
          </a:prstGeom>
        </p:spPr>
      </p:pic>
      <p:pic>
        <p:nvPicPr>
          <p:cNvPr id="7" name="图片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pic>
        <p:nvPicPr>
          <p:cNvPr id="8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1143" y="2021408"/>
            <a:ext cx="2671869" cy="106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6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58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smtClean="0"/>
              <a:t>3: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trị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35 + 5 x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096" y="1774493"/>
            <a:ext cx="8607287" cy="1591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5720" y="4094922"/>
            <a:ext cx="2355020" cy="16094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60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2" b="99137" l="10000" r="90000">
                        <a14:foregroundMark x1="59538" y1="23165" x2="59538" y2="23165"/>
                        <a14:foregroundMark x1="67385" y1="17698" x2="67385" y2="17698"/>
                        <a14:foregroundMark x1="67385" y1="17698" x2="80308" y2="10216"/>
                        <a14:foregroundMark x1="59538" y1="19424" x2="59538" y2="10216"/>
                        <a14:foregroundMark x1="48615" y1="29640" x2="48615" y2="29640"/>
                        <a14:foregroundMark x1="64462" y1="13957" x2="70462" y2="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6" y="5623519"/>
            <a:ext cx="993628" cy="1062418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475" y="0"/>
            <a:ext cx="3839011" cy="1503907"/>
          </a:xfrm>
          <a:prstGeom prst="rect">
            <a:avLst/>
          </a:prstGeom>
        </p:spPr>
      </p:pic>
      <p:pic>
        <p:nvPicPr>
          <p:cNvPr id="8" name="Picture 5" descr="G:\BACK GROUND\c5396b7bc23cdf40770cf46a308b3da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1575" y="281320"/>
            <a:ext cx="1509712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7295" y="2386211"/>
            <a:ext cx="2671869" cy="1063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09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bg1">
                <a:lumMod val="95000"/>
              </a:schemeClr>
            </a:gs>
            <a:gs pos="0">
              <a:schemeClr val="bg1"/>
            </a:gs>
            <a:gs pos="74000">
              <a:schemeClr val="tx2">
                <a:lumMod val="20000"/>
                <a:lumOff val="80000"/>
              </a:schemeClr>
            </a:gs>
            <a:gs pos="58000">
              <a:schemeClr val="bg2">
                <a:lumMod val="9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smtClean="0"/>
              <a:t>4: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trị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35 + 5 x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289" y="1900023"/>
            <a:ext cx="7659232" cy="1235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4293" y="3648548"/>
            <a:ext cx="174037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65</a:t>
            </a:r>
            <a:endParaRPr lang="en-US" sz="10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2" b="99137" l="10000" r="90000">
                        <a14:foregroundMark x1="59538" y1="23165" x2="59538" y2="23165"/>
                        <a14:foregroundMark x1="67385" y1="17698" x2="67385" y2="17698"/>
                        <a14:foregroundMark x1="67385" y1="17698" x2="80308" y2="10216"/>
                        <a14:foregroundMark x1="59538" y1="19424" x2="59538" y2="10216"/>
                        <a14:foregroundMark x1="48615" y1="29640" x2="48615" y2="29640"/>
                        <a14:foregroundMark x1="64462" y1="13957" x2="70462" y2="7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86" y="5623519"/>
            <a:ext cx="993628" cy="1062418"/>
          </a:xfrm>
          <a:prstGeom prst="rect">
            <a:avLst/>
          </a:prstGeom>
        </p:spPr>
      </p:pic>
      <p:pic>
        <p:nvPicPr>
          <p:cNvPr id="6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610" y="154045"/>
            <a:ext cx="2247004" cy="4425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483" y="2517627"/>
            <a:ext cx="2671869" cy="1063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97100" y="533400"/>
            <a:ext cx="7772400" cy="1143000"/>
          </a:xfrm>
          <a:solidFill>
            <a:srgbClr val="00B050">
              <a:alpha val="100000"/>
            </a:srgbClr>
          </a:solidFill>
        </p:spPr>
        <p:txBody>
          <a:bodyPr vert="horz" wrap="square" lIns="91440" tIns="45720" rIns="91440" bIns="91440" anchor="b" anchorCtr="0"/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61" y="1809485"/>
            <a:ext cx="10972800" cy="2788285"/>
          </a:xfrm>
          <a:solidFill>
            <a:schemeClr val="accent2">
              <a:lumMod val="20000"/>
              <a:lumOff val="80000"/>
            </a:schemeClr>
          </a:solidFill>
          <a:ln w="41275" cmpd="tri">
            <a:solidFill>
              <a:srgbClr val="C00000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1"/>
              </a:buClr>
              <a:buSzPct val="85000"/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1"/>
              </a:buClr>
              <a:buSzPct val="85000"/>
              <a:buFontTx/>
              <a:buChar char="-"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6" name="Picture 5" descr="G:\BACK GROUND\c5396b7bc23cdf40770cf46a308b3da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88" y="4953000"/>
            <a:ext cx="1509712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2" descr="G:\BACK GROUND\c85a79de51c8c9e90b91d389155ac6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4495800"/>
            <a:ext cx="1882775" cy="207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208378" y="556811"/>
            <a:ext cx="5699678" cy="5568237"/>
            <a:chOff x="2475700" y="1677716"/>
            <a:chExt cx="3881038" cy="379153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90418" y="245171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5723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928928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6609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9208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6434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7517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67492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60152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84037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5964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9375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86918" y="4776022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6723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8286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</a:t>
              </a:r>
              <a:r>
                <a:rPr lang="en-US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8451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84033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52407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22598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91098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5831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43035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5738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97442" y="213988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83846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6823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13934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98669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6173656" y="219848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5548320" y="2685411"/>
            <a:ext cx="1091316" cy="1122369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92848"/>
            <a:ext cx="609600" cy="609600"/>
          </a:xfrm>
          <a:prstGeom prst="rect">
            <a:avLst/>
          </a:prstGeom>
        </p:spPr>
      </p:pic>
      <p:sp>
        <p:nvSpPr>
          <p:cNvPr id="1033" name="Pentagon 1032">
            <a:hlinkClick r:id="rId6" action="ppaction://hlinksldjump"/>
          </p:cNvPr>
          <p:cNvSpPr/>
          <p:nvPr/>
        </p:nvSpPr>
        <p:spPr>
          <a:xfrm>
            <a:off x="1498600" y="816457"/>
            <a:ext cx="838200" cy="572983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Pentagon 70">
            <a:hlinkClick r:id="rId7" action="ppaction://hlinksldjump"/>
          </p:cNvPr>
          <p:cNvSpPr/>
          <p:nvPr/>
        </p:nvSpPr>
        <p:spPr>
          <a:xfrm>
            <a:off x="1524000" y="4159056"/>
            <a:ext cx="838200" cy="572983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Pentagon 71">
            <a:hlinkClick r:id="rId8" action="ppaction://hlinksldjump"/>
          </p:cNvPr>
          <p:cNvSpPr/>
          <p:nvPr/>
        </p:nvSpPr>
        <p:spPr>
          <a:xfrm>
            <a:off x="1524000" y="3061913"/>
            <a:ext cx="838200" cy="57298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Pentagon 72">
            <a:hlinkClick r:id="rId9" action="ppaction://hlinksldjump"/>
          </p:cNvPr>
          <p:cNvSpPr/>
          <p:nvPr/>
        </p:nvSpPr>
        <p:spPr>
          <a:xfrm>
            <a:off x="1524000" y="1931613"/>
            <a:ext cx="838200" cy="57298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1600200" y="83733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hlinkClick r:id="rId7" action="ppaction://hlinksldjump"/>
          </p:cNvPr>
          <p:cNvSpPr txBox="1"/>
          <p:nvPr/>
        </p:nvSpPr>
        <p:spPr>
          <a:xfrm>
            <a:off x="1600200" y="415315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00200" y="306133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9" action="ppaction://hlinksldjump"/>
          </p:cNvPr>
          <p:cNvSpPr txBox="1"/>
          <p:nvPr/>
        </p:nvSpPr>
        <p:spPr>
          <a:xfrm>
            <a:off x="1600200" y="194039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937173" y="4445546"/>
            <a:ext cx="1349828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692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9827" y="1252091"/>
            <a:ext cx="5386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6 000 – 2 000 x 2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349580" y="3649663"/>
            <a:ext cx="7735328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6 000 – 2 000 x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= 2 000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6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208378" y="556811"/>
            <a:ext cx="5699678" cy="5568237"/>
            <a:chOff x="2475700" y="1677716"/>
            <a:chExt cx="3881038" cy="379153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90418" y="245171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5723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928928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6609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9208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6434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</a:t>
              </a:r>
              <a:r>
                <a:rPr lang="en-US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7517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67492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60152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84037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5964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9375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86918" y="4776022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6723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8286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</a:t>
              </a:r>
              <a:r>
                <a:rPr lang="en-US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8451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84033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52407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22598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91098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5831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43035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5738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97442" y="213988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83846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6823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13934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98669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6173656" y="219848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5548320" y="2685411"/>
            <a:ext cx="1091316" cy="1122369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92848"/>
            <a:ext cx="609600" cy="609600"/>
          </a:xfrm>
          <a:prstGeom prst="rect">
            <a:avLst/>
          </a:prstGeom>
        </p:spPr>
      </p:pic>
      <p:sp>
        <p:nvSpPr>
          <p:cNvPr id="1033" name="Pentagon 1032">
            <a:hlinkClick r:id="rId6" action="ppaction://hlinksldjump"/>
          </p:cNvPr>
          <p:cNvSpPr/>
          <p:nvPr/>
        </p:nvSpPr>
        <p:spPr>
          <a:xfrm>
            <a:off x="1498600" y="816457"/>
            <a:ext cx="838200" cy="572983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Pentagon 70">
            <a:hlinkClick r:id="rId7" action="ppaction://hlinksldjump"/>
          </p:cNvPr>
          <p:cNvSpPr/>
          <p:nvPr/>
        </p:nvSpPr>
        <p:spPr>
          <a:xfrm>
            <a:off x="1524000" y="4159056"/>
            <a:ext cx="838200" cy="572983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Pentagon 71">
            <a:hlinkClick r:id="rId8" action="ppaction://hlinksldjump"/>
          </p:cNvPr>
          <p:cNvSpPr/>
          <p:nvPr/>
        </p:nvSpPr>
        <p:spPr>
          <a:xfrm>
            <a:off x="1524000" y="3061913"/>
            <a:ext cx="838200" cy="57298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Pentagon 72">
            <a:hlinkClick r:id="rId9" action="ppaction://hlinksldjump"/>
          </p:cNvPr>
          <p:cNvSpPr/>
          <p:nvPr/>
        </p:nvSpPr>
        <p:spPr>
          <a:xfrm>
            <a:off x="1524000" y="1931613"/>
            <a:ext cx="838200" cy="57298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1600200" y="83733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hlinkClick r:id="rId7" action="ppaction://hlinksldjump"/>
          </p:cNvPr>
          <p:cNvSpPr txBox="1"/>
          <p:nvPr/>
        </p:nvSpPr>
        <p:spPr>
          <a:xfrm>
            <a:off x="1600200" y="415315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00200" y="306133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9" action="ppaction://hlinksldjump"/>
          </p:cNvPr>
          <p:cNvSpPr txBox="1"/>
          <p:nvPr/>
        </p:nvSpPr>
        <p:spPr>
          <a:xfrm>
            <a:off x="1600200" y="194039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937173" y="4445546"/>
            <a:ext cx="1349828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692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126" y="129265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( 6000 – 2000 ) x 2 = ?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914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984" y="4372988"/>
            <a:ext cx="531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( 6000 – 2000 ) x 2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8 000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3" y="4957763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453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163" y="3579813"/>
            <a:ext cx="2236787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758825"/>
            <a:ext cx="6781800" cy="405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0" y="2209800"/>
            <a:ext cx="4225528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</a:t>
            </a:r>
            <a:r>
              <a:rPr kumimoji="0" lang="en-US" sz="5200" b="1" i="0" u="none" strike="noStrike" kern="1200" cap="none" spc="0" normalizeH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PHÁ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Text Box 31"/>
          <p:cNvSpPr txBox="1"/>
          <p:nvPr/>
        </p:nvSpPr>
        <p:spPr>
          <a:xfrm>
            <a:off x="905347" y="1664568"/>
            <a:ext cx="21517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2 + a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6177" name="Text Box 33"/>
          <p:cNvSpPr txBox="1"/>
          <p:nvPr/>
        </p:nvSpPr>
        <p:spPr>
          <a:xfrm>
            <a:off x="831320" y="841252"/>
            <a:ext cx="2299757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2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+ 4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2906162" y="1787896"/>
            <a:ext cx="7853816" cy="646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altLang="en-US" sz="3600" b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biểu </a:t>
            </a:r>
            <a:r>
              <a:rPr lang="en-US" altLang="en-US" sz="36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một chữ</a:t>
            </a:r>
            <a:endParaRPr lang="en-US" altLang="en-US" sz="36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9903" y="1664568"/>
            <a:ext cx="4642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" grpId="0"/>
      <p:bldP spid="6177" grpId="0"/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23645" y="3054985"/>
            <a:ext cx="16764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20100000">
            <a:off x="2284095" y="4429760"/>
            <a:ext cx="2336165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20880000">
            <a:off x="6359525" y="2211070"/>
            <a:ext cx="2745105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80000">
            <a:off x="9253220" y="3598545"/>
            <a:ext cx="1394460" cy="8794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3" name="Text Box 11"/>
          <p:cNvSpPr txBox="1"/>
          <p:nvPr/>
        </p:nvSpPr>
        <p:spPr>
          <a:xfrm>
            <a:off x="1218565" y="900430"/>
            <a:ext cx="8961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n</a:t>
            </a:r>
            <a:r>
              <a:rPr lang="en-US" alt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chữ?</a:t>
            </a:r>
            <a:endParaRPr lang="en-US" altLang="en-US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4" name="Text Box 12">
            <a:hlinkClick r:id="" action="ppaction://noaction"/>
          </p:cNvPr>
          <p:cNvSpPr txBox="1"/>
          <p:nvPr/>
        </p:nvSpPr>
        <p:spPr>
          <a:xfrm>
            <a:off x="3475355" y="2037080"/>
            <a:ext cx="17760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04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+ n : 2</a:t>
            </a:r>
            <a:endParaRPr lang="en-US" altLang="en-US" sz="3200" dirty="0">
              <a:solidFill>
                <a:srgbClr val="F04E0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Text Box 13">
            <a:hlinkClick r:id="" action="ppaction://noaction"/>
          </p:cNvPr>
          <p:cNvSpPr txBox="1"/>
          <p:nvPr/>
        </p:nvSpPr>
        <p:spPr>
          <a:xfrm>
            <a:off x="9296400" y="3708400"/>
            <a:ext cx="1335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- 56 </a:t>
            </a:r>
            <a:endParaRPr lang="en-US" altLang="en-US" sz="3200" dirty="0">
              <a:solidFill>
                <a:srgbClr val="D6009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26" name="Text Box 14">
            <a:hlinkClick r:id="" action="ppaction://noaction"/>
          </p:cNvPr>
          <p:cNvSpPr txBox="1"/>
          <p:nvPr/>
        </p:nvSpPr>
        <p:spPr>
          <a:xfrm rot="527624">
            <a:off x="6243320" y="4502150"/>
            <a:ext cx="19685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3 x 5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27" name="Text Box 15">
            <a:hlinkClick r:id="" action="ppaction://noaction"/>
          </p:cNvPr>
          <p:cNvSpPr txBox="1"/>
          <p:nvPr/>
        </p:nvSpPr>
        <p:spPr>
          <a:xfrm>
            <a:off x="1574800" y="3177540"/>
            <a:ext cx="9740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3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Text Box 16">
            <a:hlinkClick r:id="" action="ppaction://noaction"/>
          </p:cNvPr>
          <p:cNvSpPr txBox="1"/>
          <p:nvPr/>
        </p:nvSpPr>
        <p:spPr>
          <a:xfrm rot="-1510073">
            <a:off x="2406650" y="4584065"/>
            <a:ext cx="22113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– x + 12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29" name="Text Box 17">
            <a:hlinkClick r:id="" action="ppaction://noaction"/>
          </p:cNvPr>
          <p:cNvSpPr txBox="1"/>
          <p:nvPr/>
        </p:nvSpPr>
        <p:spPr>
          <a:xfrm rot="-832472">
            <a:off x="6432550" y="2343150"/>
            <a:ext cx="26231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 – (53 - p)</a:t>
            </a:r>
            <a:endParaRPr lang="en-US" altLang="en-US" sz="3200" dirty="0">
              <a:solidFill>
                <a:srgbClr val="99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273" name="Picture 21" descr="bunchofki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" y="5791200"/>
            <a:ext cx="12026265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1" name="AutoShap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6" name="Text Box 13"/>
          <p:cNvSpPr txBox="1"/>
          <p:nvPr/>
        </p:nvSpPr>
        <p:spPr>
          <a:xfrm>
            <a:off x="3378835" y="0"/>
            <a:ext cx="5708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ức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endParaRPr lang="en-US" altLang="en-US" sz="3600" b="1" i="1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30723" grpId="0"/>
      <p:bldP spid="30724" grpId="0"/>
      <p:bldP spid="30725" grpId="0"/>
      <p:bldP spid="30726" grpId="0"/>
      <p:bldP spid="30727" grpId="0"/>
      <p:bldP spid="30728" grpId="0"/>
      <p:bldP spid="307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637</Words>
  <Application>Microsoft Office PowerPoint</Application>
  <PresentationFormat>Widescreen</PresentationFormat>
  <Paragraphs>136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UTM Avo</vt:lpstr>
      <vt:lpstr>Wingdings 2</vt:lpstr>
      <vt:lpstr>等线</vt:lpstr>
      <vt:lpstr>等线 Light</vt:lpstr>
      <vt:lpstr>Office Theme</vt:lpstr>
      <vt:lpstr>Office 主题​​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Ta chỉ việc thay số vào chữ để tính giá trị của biểu thức</vt:lpstr>
      <vt:lpstr>PowerPoint Presentation</vt:lpstr>
      <vt:lpstr>PowerPoint Presentation</vt:lpstr>
      <vt:lpstr>PowerPoint Presentation</vt:lpstr>
      <vt:lpstr>PowerPoint Presentation</vt:lpstr>
      <vt:lpstr>Câu 1:  Giá trị của biểu thức 35 + 5 x a </vt:lpstr>
      <vt:lpstr>Câu 2: Giá trị của biểu thức 35 + 5 x a  </vt:lpstr>
      <vt:lpstr>Câu 3: Giá trị của biểu thức 35 + 5 x a </vt:lpstr>
      <vt:lpstr>Câu 4: Giá trị của biểu thức 35 + 5 x a </vt:lpstr>
      <vt:lpstr>KIẾN THỨC CẦN NHỚ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75</cp:revision>
  <dcterms:created xsi:type="dcterms:W3CDTF">2021-09-26T05:38:00Z</dcterms:created>
  <dcterms:modified xsi:type="dcterms:W3CDTF">2023-08-07T06:05:03Z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7D5D0667F41A4C46856D0541DE9D074E</vt:lpwstr>
  </property>
  <property fmtid="{D5CDD505-2E9C-101B-9397-08002B2CF9AE}" pid="3" name="KSOProductBuildVer">
    <vt:lpwstr>1033-11.2.0.10323</vt:lpwstr>
  </property>
</Properties>
</file>