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62" r:id="rId3"/>
  </p:sldMasterIdLst>
  <p:notesMasterIdLst>
    <p:notesMasterId r:id="rId28"/>
  </p:notesMasterIdLst>
  <p:sldIdLst>
    <p:sldId id="257" r:id="rId4"/>
    <p:sldId id="7663" r:id="rId5"/>
    <p:sldId id="7664" r:id="rId6"/>
    <p:sldId id="259" r:id="rId7"/>
    <p:sldId id="7665" r:id="rId8"/>
    <p:sldId id="7666" r:id="rId9"/>
    <p:sldId id="7667" r:id="rId10"/>
    <p:sldId id="7681" r:id="rId11"/>
    <p:sldId id="7682" r:id="rId12"/>
    <p:sldId id="7669" r:id="rId13"/>
    <p:sldId id="7668" r:id="rId14"/>
    <p:sldId id="7670" r:id="rId15"/>
    <p:sldId id="7683" r:id="rId16"/>
    <p:sldId id="7671" r:id="rId17"/>
    <p:sldId id="331" r:id="rId18"/>
    <p:sldId id="333" r:id="rId19"/>
    <p:sldId id="348" r:id="rId20"/>
    <p:sldId id="334" r:id="rId21"/>
    <p:sldId id="353" r:id="rId22"/>
    <p:sldId id="350" r:id="rId23"/>
    <p:sldId id="7684" r:id="rId24"/>
    <p:sldId id="7685" r:id="rId25"/>
    <p:sldId id="7686" r:id="rId26"/>
    <p:sldId id="76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4C698-6890-475E-A25F-282E1EDE3E55}"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0BB46-94C1-4D49-A322-EBBD1EDB0E8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10</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11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12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14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t>21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24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fld id="{1120BB46-94C1-4D49-A322-EBBD1EDB0E84}"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7</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2023/9/20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A00A67-5BB5-4A83-A2F0-D739D6C77EEB}"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00A67-5BB5-4A83-A2F0-D739D6C77EE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00A67-5BB5-4A83-A2F0-D739D6C77EE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9/20/2023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9/20/2023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9/20/2023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A00A67-5BB5-4A83-A2F0-D739D6C77EE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B9E067C-0340-427A-9A16-ABDC16CCC041}" type="datetimeFigureOut">
              <a:rPr lang="en-US" smtClean="0"/>
              <a:t>9/20/2023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EF866AF-E11F-462A-84AB-52F4099281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A00A67-5BB5-4A83-A2F0-D739D6C77EEB}"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3A0D28-91E6-4572-9415-A6994B878435}"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A00A67-5BB5-4A83-A2F0-D739D6C77EEB}"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00A67-5BB5-4A83-A2F0-D739D6C77EEB}"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3A0D28-91E6-4572-9415-A6994B878435}"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A00A67-5BB5-4A83-A2F0-D739D6C77EEB}"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3A0D28-91E6-4572-9415-A6994B87843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00A67-5BB5-4A83-A2F0-D739D6C77EEB}"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3A0D28-91E6-4572-9415-A6994B87843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A00A67-5BB5-4A83-A2F0-D739D6C77EEB}"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3A0D28-91E6-4572-9415-A6994B878435}"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4708" y="9426"/>
            <a:ext cx="2444708" cy="206062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2023/9/20</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pic>
        <p:nvPicPr>
          <p:cNvPr id="8" name="Picture 7" descr="A pink background with white leaves and black text&#10;&#10;Description automatically generate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6424" y="276224"/>
            <a:ext cx="1743074" cy="17430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spd="med">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0A67-5BB5-4A83-A2F0-D739D6C77EEB}"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A0D28-91E6-4572-9415-A6994B878435}" type="slidenum">
              <a:rPr lang="en-US" smtClean="0"/>
              <a:t>‹#›</a:t>
            </a:fld>
            <a:endParaRPr lang="en-US"/>
          </a:p>
        </p:txBody>
      </p:sp>
      <p:pic>
        <p:nvPicPr>
          <p:cNvPr id="7" name="Picture 6" descr="A pink background with white leaves and black tex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76424" y="276224"/>
            <a:ext cx="1743074" cy="1743074"/>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0DFF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A cartoon cloud with a black backgroun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9982" y="-1468560"/>
            <a:ext cx="4152900" cy="4152900"/>
          </a:xfrm>
          <a:prstGeom prst="rect">
            <a:avLst/>
          </a:prstGeom>
        </p:spPr>
      </p:pic>
      <p:sp>
        <p:nvSpPr>
          <p:cNvPr id="13" name="Rectangle 12"/>
          <p:cNvSpPr/>
          <p:nvPr/>
        </p:nvSpPr>
        <p:spPr>
          <a:xfrm>
            <a:off x="-180811" y="799530"/>
            <a:ext cx="12584885" cy="1748810"/>
          </a:xfrm>
          <a:prstGeom prst="rect">
            <a:avLst/>
          </a:prstGeom>
          <a:noFill/>
        </p:spPr>
        <p:txBody>
          <a:bodyPr wrap="square" lIns="106424" tIns="53212" rIns="106424" bIns="53212">
            <a:spAutoFit/>
          </a:bodyPr>
          <a:lstStyle/>
          <a:p>
            <a:pPr algn="ctr">
              <a:defRPr/>
            </a:pPr>
            <a:r>
              <a:rPr lang="en-US" sz="3200" b="1" i="1" dirty="0">
                <a:ln w="9525">
                  <a:solidFill>
                    <a:srgbClr val="00B0F0"/>
                  </a:solidFill>
                  <a:prstDash val="solid"/>
                </a:ln>
                <a:solidFill>
                  <a:srgbClr val="FF00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TRƯỜNG TIỂU HỌC </a:t>
            </a:r>
            <a:r>
              <a:rPr lang="en-US" sz="3200" b="1" i="1" dirty="0" smtClean="0">
                <a:ln w="9525">
                  <a:solidFill>
                    <a:srgbClr val="00B0F0"/>
                  </a:solidFill>
                  <a:prstDash val="solid"/>
                </a:ln>
                <a:solidFill>
                  <a:srgbClr val="FF00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MỸ ĐỨC II</a:t>
            </a:r>
            <a:endParaRPr lang="en-US" sz="3200" b="1" i="1" dirty="0">
              <a:ln w="9525">
                <a:solidFill>
                  <a:srgbClr val="00B0F0"/>
                </a:solidFill>
                <a:prstDash val="solid"/>
              </a:ln>
              <a:solidFill>
                <a:srgbClr val="FF00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a:p>
            <a:pPr algn="ctr">
              <a:defRPr/>
            </a:pPr>
            <a:r>
              <a:rPr lang="en-US" sz="3733" dirty="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3733" dirty="0">
                <a:ln w="9525">
                  <a:solidFill>
                    <a:srgbClr val="00B0F0"/>
                  </a:solidFill>
                  <a:prstDash val="solid"/>
                </a:ln>
                <a:solidFill>
                  <a:srgbClr val="FF00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NHIỆT LIỆT CHÀO MỪNG</a:t>
            </a:r>
          </a:p>
          <a:p>
            <a:pPr algn="ctr">
              <a:defRPr/>
            </a:pPr>
            <a:r>
              <a:rPr lang="en-US" sz="3733" dirty="0">
                <a:ln w="9525">
                  <a:solidFill>
                    <a:srgbClr val="00B0F0"/>
                  </a:solidFill>
                  <a:prstDash val="solid"/>
                </a:ln>
                <a:solidFill>
                  <a:srgbClr val="FF00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QUÝ THẦY CÔ VỀ THĂM LỚP, DỰ GIỜ LỚP </a:t>
            </a:r>
            <a:r>
              <a:rPr lang="en-US" sz="3733" dirty="0" smtClean="0">
                <a:ln w="9525">
                  <a:solidFill>
                    <a:srgbClr val="00B0F0"/>
                  </a:solidFill>
                  <a:prstDash val="solid"/>
                </a:ln>
                <a:solidFill>
                  <a:srgbClr val="FF00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4C </a:t>
            </a:r>
            <a:r>
              <a:rPr lang="en-US" sz="3733" dirty="0">
                <a:ln w="9525">
                  <a:solidFill>
                    <a:srgbClr val="00B0F0"/>
                  </a:solidFill>
                  <a:prstDash val="solid"/>
                </a:ln>
                <a:solidFill>
                  <a:srgbClr val="FF00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a:t>
            </a:r>
          </a:p>
        </p:txBody>
      </p:sp>
      <p:sp>
        <p:nvSpPr>
          <p:cNvPr id="15" name="Rectangle 14"/>
          <p:cNvSpPr/>
          <p:nvPr/>
        </p:nvSpPr>
        <p:spPr>
          <a:xfrm>
            <a:off x="1801089" y="2684340"/>
            <a:ext cx="8936183" cy="1831012"/>
          </a:xfrm>
          <a:prstGeom prst="rect">
            <a:avLst/>
          </a:prstGeom>
          <a:noFill/>
        </p:spPr>
        <p:txBody>
          <a:bodyPr wrap="square" lIns="106424" tIns="53212" rIns="106424" bIns="53212">
            <a:spAutoFit/>
          </a:bodyPr>
          <a:lstStyle/>
          <a:p>
            <a:pPr algn="ctr">
              <a:defRPr/>
            </a:pPr>
            <a:r>
              <a:rPr lang="en-US" sz="3200" b="1" dirty="0" smtClean="0">
                <a:ln w="9525">
                  <a:solidFill>
                    <a:srgbClr val="00B0F0"/>
                  </a:solidFill>
                  <a:prstDash val="solid"/>
                </a:ln>
                <a:solidFill>
                  <a:srgbClr val="FFC0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KHOA HỌC</a:t>
            </a:r>
          </a:p>
          <a:p>
            <a:pPr algn="ctr">
              <a:defRPr/>
            </a:pP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Không</a:t>
            </a:r>
            <a:r>
              <a:rPr lang="en-US" sz="4000" b="1" i="1" dirty="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khí</a:t>
            </a:r>
            <a:r>
              <a:rPr lang="en-US" sz="4000" b="1" i="1" dirty="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có</a:t>
            </a:r>
            <a:r>
              <a:rPr lang="en-US" sz="4000" b="1" i="1" dirty="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ở </a:t>
            </a: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đâu</a:t>
            </a:r>
            <a:r>
              <a:rPr lang="en-US" sz="4000" b="1" i="1" dirty="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a:t>
            </a:r>
          </a:p>
          <a:p>
            <a:pPr algn="ctr">
              <a:defRPr/>
            </a:pP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Tính</a:t>
            </a:r>
            <a:r>
              <a:rPr lang="en-US" sz="4000" b="1" i="1" dirty="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chất</a:t>
            </a:r>
            <a:r>
              <a:rPr lang="en-US" sz="4000" b="1" i="1" dirty="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và</a:t>
            </a:r>
            <a:r>
              <a:rPr lang="en-US" sz="4000" b="1" i="1" dirty="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thành</a:t>
            </a:r>
            <a:r>
              <a:rPr lang="en-US" sz="4000" b="1" i="1" dirty="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phần</a:t>
            </a:r>
            <a:r>
              <a:rPr lang="en-US" sz="4000" b="1" i="1" dirty="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của</a:t>
            </a:r>
            <a:r>
              <a:rPr lang="en-US" sz="4000" b="1" i="1" dirty="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không</a:t>
            </a:r>
            <a:r>
              <a:rPr lang="en-US" sz="4000" b="1" i="1" dirty="0"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 </a:t>
            </a:r>
            <a:r>
              <a:rPr lang="en-US" sz="4000" b="1" i="1" dirty="0" err="1" smtClean="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khí</a:t>
            </a:r>
            <a:endParaRPr lang="en-US" sz="4000" dirty="0">
              <a:ln w="9525">
                <a:solidFill>
                  <a:srgbClr val="00B0F0"/>
                </a:solidFill>
                <a:prstDash val="solid"/>
              </a:ln>
              <a:solidFill>
                <a:srgbClr val="00206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70452" y="1493870"/>
            <a:ext cx="7065586" cy="2759432"/>
            <a:chOff x="586609" y="1050589"/>
            <a:chExt cx="4970286" cy="2759432"/>
          </a:xfrm>
        </p:grpSpPr>
        <p:pic>
          <p:nvPicPr>
            <p:cNvPr id="3"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5" name="TextBox 4"/>
            <p:cNvSpPr txBox="1"/>
            <p:nvPr/>
          </p:nvSpPr>
          <p:spPr>
            <a:xfrm>
              <a:off x="775112" y="1483664"/>
              <a:ext cx="4612212" cy="1569660"/>
            </a:xfrm>
            <a:prstGeom prst="rect">
              <a:avLst/>
            </a:prstGeom>
            <a:noFill/>
          </p:spPr>
          <p:txBody>
            <a:bodyPr wrap="square" rtlCol="0">
              <a:spAutoFit/>
            </a:bodyPr>
            <a:lstStyle/>
            <a:p>
              <a:pPr algn="ctr"/>
              <a:r>
                <a:rPr lang="en-US" sz="4800" b="1" dirty="0" err="1">
                  <a:solidFill>
                    <a:srgbClr val="FF0000"/>
                  </a:solidFill>
                  <a:latin typeface="+mj-lt"/>
                </a:rPr>
                <a:t>Hoạt</a:t>
              </a:r>
              <a:r>
                <a:rPr lang="en-US" sz="4800" b="1" dirty="0">
                  <a:solidFill>
                    <a:srgbClr val="FF0000"/>
                  </a:solidFill>
                  <a:latin typeface="+mj-lt"/>
                </a:rPr>
                <a:t> </a:t>
              </a:r>
              <a:r>
                <a:rPr lang="en-US" sz="4800" b="1" dirty="0" err="1">
                  <a:solidFill>
                    <a:srgbClr val="FF0000"/>
                  </a:solidFill>
                  <a:latin typeface="+mj-lt"/>
                </a:rPr>
                <a:t>động</a:t>
              </a:r>
              <a:r>
                <a:rPr lang="en-US" sz="4800" b="1" dirty="0">
                  <a:solidFill>
                    <a:srgbClr val="FF0000"/>
                  </a:solidFill>
                  <a:latin typeface="+mj-lt"/>
                </a:rPr>
                <a:t> 2: </a:t>
              </a:r>
              <a:r>
                <a:rPr lang="en-US" sz="4800" b="1" dirty="0" err="1">
                  <a:solidFill>
                    <a:srgbClr val="FF0000"/>
                  </a:solidFill>
                  <a:latin typeface="+mj-lt"/>
                </a:rPr>
                <a:t>Không</a:t>
              </a:r>
              <a:r>
                <a:rPr lang="en-US" sz="4800" b="1" dirty="0">
                  <a:solidFill>
                    <a:srgbClr val="FF0000"/>
                  </a:solidFill>
                  <a:latin typeface="+mj-lt"/>
                </a:rPr>
                <a:t> </a:t>
              </a:r>
              <a:r>
                <a:rPr lang="en-US" sz="4800" b="1" dirty="0" err="1">
                  <a:solidFill>
                    <a:srgbClr val="FF0000"/>
                  </a:solidFill>
                  <a:latin typeface="+mj-lt"/>
                </a:rPr>
                <a:t>khí</a:t>
              </a:r>
              <a:r>
                <a:rPr lang="en-US" sz="4800" b="1" dirty="0">
                  <a:solidFill>
                    <a:srgbClr val="FF0000"/>
                  </a:solidFill>
                  <a:latin typeface="+mj-lt"/>
                </a:rPr>
                <a:t> </a:t>
              </a:r>
              <a:r>
                <a:rPr lang="en-US" sz="4800" b="1" dirty="0" err="1">
                  <a:solidFill>
                    <a:srgbClr val="FF0000"/>
                  </a:solidFill>
                  <a:latin typeface="+mj-lt"/>
                </a:rPr>
                <a:t>có</a:t>
              </a:r>
              <a:r>
                <a:rPr lang="en-US" sz="4800" b="1" dirty="0">
                  <a:solidFill>
                    <a:srgbClr val="FF0000"/>
                  </a:solidFill>
                  <a:latin typeface="+mj-lt"/>
                </a:rPr>
                <a:t> </a:t>
              </a:r>
              <a:r>
                <a:rPr lang="en-US" sz="4800" b="1" dirty="0" err="1">
                  <a:solidFill>
                    <a:srgbClr val="FF0000"/>
                  </a:solidFill>
                  <a:latin typeface="+mj-lt"/>
                </a:rPr>
                <a:t>những</a:t>
              </a:r>
              <a:r>
                <a:rPr lang="en-US" sz="4800" b="1" dirty="0">
                  <a:solidFill>
                    <a:srgbClr val="FF0000"/>
                  </a:solidFill>
                  <a:latin typeface="+mj-lt"/>
                </a:rPr>
                <a:t> </a:t>
              </a:r>
              <a:r>
                <a:rPr lang="en-US" sz="4800" b="1" dirty="0" err="1">
                  <a:solidFill>
                    <a:srgbClr val="FF0000"/>
                  </a:solidFill>
                  <a:latin typeface="+mj-lt"/>
                </a:rPr>
                <a:t>tính</a:t>
              </a:r>
              <a:r>
                <a:rPr lang="en-US" sz="4800" b="1" dirty="0">
                  <a:solidFill>
                    <a:srgbClr val="FF0000"/>
                  </a:solidFill>
                  <a:latin typeface="+mj-lt"/>
                </a:rPr>
                <a:t> </a:t>
              </a:r>
              <a:r>
                <a:rPr lang="en-US" sz="4800" b="1" dirty="0" err="1">
                  <a:solidFill>
                    <a:srgbClr val="FF0000"/>
                  </a:solidFill>
                  <a:latin typeface="+mj-lt"/>
                </a:rPr>
                <a:t>chất</a:t>
              </a:r>
              <a:r>
                <a:rPr lang="en-US" sz="4800" b="1" dirty="0">
                  <a:solidFill>
                    <a:srgbClr val="FF0000"/>
                  </a:solidFill>
                  <a:latin typeface="+mj-lt"/>
                </a:rPr>
                <a:t> </a:t>
              </a:r>
              <a:r>
                <a:rPr lang="en-US" sz="4800" b="1" dirty="0" err="1">
                  <a:solidFill>
                    <a:srgbClr val="FF0000"/>
                  </a:solidFill>
                  <a:latin typeface="+mj-lt"/>
                </a:rPr>
                <a:t>gì</a:t>
              </a:r>
              <a:r>
                <a:rPr lang="en-US" sz="4800" b="1" dirty="0">
                  <a:solidFill>
                    <a:srgbClr val="FF0000"/>
                  </a:solidFill>
                  <a:latin typeface="+mj-lt"/>
                </a:rPr>
                <a:t>?</a:t>
              </a:r>
            </a:p>
          </p:txBody>
        </p:sp>
      </p:gr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7" name="Picture 6" descr="A cartoon cloud with a black background&#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346314" y="349600"/>
            <a:ext cx="5797684"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Quanh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a:t>
            </a:r>
          </a:p>
        </p:txBody>
      </p:sp>
      <p:grpSp>
        <p:nvGrpSpPr>
          <p:cNvPr id="6" name="Google Shape;3752;p60"/>
          <p:cNvGrpSpPr/>
          <p:nvPr/>
        </p:nvGrpSpPr>
        <p:grpSpPr>
          <a:xfrm>
            <a:off x="271" y="2631057"/>
            <a:ext cx="2147705" cy="3784180"/>
            <a:chOff x="1441500" y="1108025"/>
            <a:chExt cx="1139372" cy="2072584"/>
          </a:xfrm>
        </p:grpSpPr>
        <p:sp>
          <p:nvSpPr>
            <p:cNvPr id="7" name="Google Shape;3753;p60"/>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 name="Google Shape;3754;p60"/>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 name="Google Shape;3755;p60"/>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 name="Google Shape;3756;p60"/>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 name="Google Shape;3757;p60"/>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 name="Google Shape;3758;p60"/>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 name="Google Shape;3759;p60"/>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 name="Google Shape;3760;p60"/>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 name="Google Shape;3761;p60"/>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 name="Google Shape;3762;p60"/>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 name="Google Shape;3763;p60"/>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 name="Google Shape;3764;p60"/>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 name="Google Shape;3765;p60"/>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 name="Google Shape;3766;p60"/>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 name="Google Shape;3767;p60"/>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 name="Google Shape;3768;p60"/>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 name="Google Shape;3769;p60"/>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7" name="Google Shape;3770;p60"/>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8" name="Google Shape;3771;p60"/>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9" name="Google Shape;3772;p60"/>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 name="Google Shape;3773;p60"/>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 name="Google Shape;3774;p60"/>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6" name="Google Shape;3775;p60"/>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7" name="Google Shape;3776;p60"/>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8" name="Google Shape;3777;p60"/>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9" name="Google Shape;3778;p60"/>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0" name="Google Shape;3779;p60"/>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1" name="Google Shape;3780;p60"/>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2" name="Google Shape;3781;p60"/>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3" name="Google Shape;3782;p60"/>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4" name="Google Shape;3783;p60"/>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5" name="Google Shape;3784;p60"/>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6" name="Google Shape;3785;p60"/>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7" name="Google Shape;3786;p60"/>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8" name="Google Shape;3787;p60"/>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9" name="Google Shape;3788;p60"/>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0" name="Google Shape;3789;p60"/>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1" name="Google Shape;3790;p60"/>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2" name="Google Shape;3791;p60"/>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3" name="Google Shape;3792;p60"/>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4" name="Google Shape;3793;p60"/>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5" name="Google Shape;3794;p60"/>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6" name="Google Shape;3795;p60"/>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7" name="Google Shape;3796;p60"/>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4058" name="Google Shape;3797;p60"/>
            <p:cNvGrpSpPr/>
            <p:nvPr/>
          </p:nvGrpSpPr>
          <p:grpSpPr>
            <a:xfrm>
              <a:off x="1711384" y="1559076"/>
              <a:ext cx="656667" cy="315068"/>
              <a:chOff x="1711534" y="1552901"/>
              <a:chExt cx="656667" cy="315068"/>
            </a:xfrm>
          </p:grpSpPr>
          <p:sp>
            <p:nvSpPr>
              <p:cNvPr id="84" name="Google Shape;3798;p60"/>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 name="Google Shape;3799;p60"/>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 name="Google Shape;3800;p60"/>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4059" name="Google Shape;3801;p60"/>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4060" name="Google Shape;3802;p60"/>
            <p:cNvGrpSpPr/>
            <p:nvPr/>
          </p:nvGrpSpPr>
          <p:grpSpPr>
            <a:xfrm>
              <a:off x="1706216" y="2077251"/>
              <a:ext cx="670239" cy="527010"/>
              <a:chOff x="1706216" y="2077251"/>
              <a:chExt cx="670239" cy="527010"/>
            </a:xfrm>
          </p:grpSpPr>
          <p:sp>
            <p:nvSpPr>
              <p:cNvPr id="4061" name="Google Shape;3803;p60"/>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62" name="Google Shape;3804;p60"/>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63" name="Google Shape;3805;p60"/>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 name="Google Shape;3806;p60"/>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 name="Google Shape;3807;p60"/>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4" name="Google Shape;3808;p60"/>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5" name="Google Shape;3809;p60"/>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6" name="Google Shape;3810;p60"/>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7" name="Google Shape;3811;p60"/>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8" name="Google Shape;3812;p60"/>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 name="Google Shape;3813;p60"/>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 name="Google Shape;3814;p60"/>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 name="Google Shape;3815;p60"/>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 name="Google Shape;3816;p60"/>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 name="Google Shape;3817;p60"/>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 name="Google Shape;3818;p60"/>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 name="Google Shape;3819;p60"/>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 name="Google Shape;3820;p60"/>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 name="Google Shape;3821;p60"/>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 name="Google Shape;3822;p60"/>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 name="Google Shape;3823;p60"/>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 name="Google Shape;3824;p60"/>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 name="Google Shape;3825;p60"/>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 name="Google Shape;3826;p60"/>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 name="Google Shape;3827;p60"/>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1" name="Google Shape;3828;p60"/>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 name="Google Shape;3829;p60"/>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 name="Google Shape;3830;p60"/>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 name="Google Shape;3831;p60"/>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 name="Google Shape;3832;p60"/>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 name="Google Shape;3833;p60"/>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7" name="Google Shape;3834;p60"/>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8" name="Google Shape;3835;p60"/>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 name="Google Shape;3836;p60"/>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 name="Google Shape;3837;p60"/>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 name="Google Shape;3838;p60"/>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2" name="Google Shape;3839;p60"/>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3" name="Google Shape;3840;p60"/>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sp>
        <p:nvSpPr>
          <p:cNvPr id="87" name="TextBox 86"/>
          <p:cNvSpPr txBox="1"/>
          <p:nvPr/>
        </p:nvSpPr>
        <p:spPr>
          <a:xfrm>
            <a:off x="3163815" y="1472903"/>
            <a:ext cx="7308654" cy="1077218"/>
          </a:xfrm>
          <a:custGeom>
            <a:avLst/>
            <a:gdLst>
              <a:gd name="connsiteX0" fmla="*/ 0 w 7308654"/>
              <a:gd name="connsiteY0" fmla="*/ 0 h 1077218"/>
              <a:gd name="connsiteX1" fmla="*/ 342945 w 7308654"/>
              <a:gd name="connsiteY1" fmla="*/ 0 h 1077218"/>
              <a:gd name="connsiteX2" fmla="*/ 978235 w 7308654"/>
              <a:gd name="connsiteY2" fmla="*/ 0 h 1077218"/>
              <a:gd name="connsiteX3" fmla="*/ 1321180 w 7308654"/>
              <a:gd name="connsiteY3" fmla="*/ 0 h 1077218"/>
              <a:gd name="connsiteX4" fmla="*/ 1810297 w 7308654"/>
              <a:gd name="connsiteY4" fmla="*/ 0 h 1077218"/>
              <a:gd name="connsiteX5" fmla="*/ 2518675 w 7308654"/>
              <a:gd name="connsiteY5" fmla="*/ 0 h 1077218"/>
              <a:gd name="connsiteX6" fmla="*/ 3080879 w 7308654"/>
              <a:gd name="connsiteY6" fmla="*/ 0 h 1077218"/>
              <a:gd name="connsiteX7" fmla="*/ 3789256 w 7308654"/>
              <a:gd name="connsiteY7" fmla="*/ 0 h 1077218"/>
              <a:gd name="connsiteX8" fmla="*/ 4497633 w 7308654"/>
              <a:gd name="connsiteY8" fmla="*/ 0 h 1077218"/>
              <a:gd name="connsiteX9" fmla="*/ 4913664 w 7308654"/>
              <a:gd name="connsiteY9" fmla="*/ 0 h 1077218"/>
              <a:gd name="connsiteX10" fmla="*/ 5256609 w 7308654"/>
              <a:gd name="connsiteY10" fmla="*/ 0 h 1077218"/>
              <a:gd name="connsiteX11" fmla="*/ 5964986 w 7308654"/>
              <a:gd name="connsiteY11" fmla="*/ 0 h 1077218"/>
              <a:gd name="connsiteX12" fmla="*/ 6454104 w 7308654"/>
              <a:gd name="connsiteY12" fmla="*/ 0 h 1077218"/>
              <a:gd name="connsiteX13" fmla="*/ 6797048 w 7308654"/>
              <a:gd name="connsiteY13" fmla="*/ 0 h 1077218"/>
              <a:gd name="connsiteX14" fmla="*/ 7308654 w 7308654"/>
              <a:gd name="connsiteY14" fmla="*/ 0 h 1077218"/>
              <a:gd name="connsiteX15" fmla="*/ 7308654 w 7308654"/>
              <a:gd name="connsiteY15" fmla="*/ 527837 h 1077218"/>
              <a:gd name="connsiteX16" fmla="*/ 7308654 w 7308654"/>
              <a:gd name="connsiteY16" fmla="*/ 1077218 h 1077218"/>
              <a:gd name="connsiteX17" fmla="*/ 6892623 w 7308654"/>
              <a:gd name="connsiteY17" fmla="*/ 1077218 h 1077218"/>
              <a:gd name="connsiteX18" fmla="*/ 6476592 w 7308654"/>
              <a:gd name="connsiteY18" fmla="*/ 1077218 h 1077218"/>
              <a:gd name="connsiteX19" fmla="*/ 5841301 w 7308654"/>
              <a:gd name="connsiteY19" fmla="*/ 1077218 h 1077218"/>
              <a:gd name="connsiteX20" fmla="*/ 5498357 w 7308654"/>
              <a:gd name="connsiteY20" fmla="*/ 1077218 h 1077218"/>
              <a:gd name="connsiteX21" fmla="*/ 4936152 w 7308654"/>
              <a:gd name="connsiteY21" fmla="*/ 1077218 h 1077218"/>
              <a:gd name="connsiteX22" fmla="*/ 4300862 w 7308654"/>
              <a:gd name="connsiteY22" fmla="*/ 1077218 h 1077218"/>
              <a:gd name="connsiteX23" fmla="*/ 3665571 w 7308654"/>
              <a:gd name="connsiteY23" fmla="*/ 1077218 h 1077218"/>
              <a:gd name="connsiteX24" fmla="*/ 3030280 w 7308654"/>
              <a:gd name="connsiteY24" fmla="*/ 1077218 h 1077218"/>
              <a:gd name="connsiteX25" fmla="*/ 2614249 w 7308654"/>
              <a:gd name="connsiteY25" fmla="*/ 1077218 h 1077218"/>
              <a:gd name="connsiteX26" fmla="*/ 2125132 w 7308654"/>
              <a:gd name="connsiteY26" fmla="*/ 1077218 h 1077218"/>
              <a:gd name="connsiteX27" fmla="*/ 1709101 w 7308654"/>
              <a:gd name="connsiteY27" fmla="*/ 1077218 h 1077218"/>
              <a:gd name="connsiteX28" fmla="*/ 1146896 w 7308654"/>
              <a:gd name="connsiteY28" fmla="*/ 1077218 h 1077218"/>
              <a:gd name="connsiteX29" fmla="*/ 730865 w 7308654"/>
              <a:gd name="connsiteY29" fmla="*/ 1077218 h 1077218"/>
              <a:gd name="connsiteX30" fmla="*/ 0 w 7308654"/>
              <a:gd name="connsiteY30" fmla="*/ 1077218 h 1077218"/>
              <a:gd name="connsiteX31" fmla="*/ 0 w 7308654"/>
              <a:gd name="connsiteY31" fmla="*/ 560153 h 1077218"/>
              <a:gd name="connsiteX32" fmla="*/ 0 w 7308654"/>
              <a:gd name="connsiteY3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077218" fill="none" extrusionOk="0">
                <a:moveTo>
                  <a:pt x="0" y="0"/>
                </a:moveTo>
                <a:cubicBezTo>
                  <a:pt x="130203" y="-26411"/>
                  <a:pt x="175653" y="26945"/>
                  <a:pt x="342945" y="0"/>
                </a:cubicBezTo>
                <a:cubicBezTo>
                  <a:pt x="510237" y="-26945"/>
                  <a:pt x="740958" y="17162"/>
                  <a:pt x="978235" y="0"/>
                </a:cubicBezTo>
                <a:cubicBezTo>
                  <a:pt x="1215512" y="-17162"/>
                  <a:pt x="1225538" y="32748"/>
                  <a:pt x="1321180" y="0"/>
                </a:cubicBezTo>
                <a:cubicBezTo>
                  <a:pt x="1416822" y="-32748"/>
                  <a:pt x="1675522" y="19191"/>
                  <a:pt x="1810297" y="0"/>
                </a:cubicBezTo>
                <a:cubicBezTo>
                  <a:pt x="1945072" y="-19191"/>
                  <a:pt x="2253127" y="25503"/>
                  <a:pt x="2518675" y="0"/>
                </a:cubicBezTo>
                <a:cubicBezTo>
                  <a:pt x="2784223" y="-25503"/>
                  <a:pt x="2903347" y="31754"/>
                  <a:pt x="3080879" y="0"/>
                </a:cubicBezTo>
                <a:cubicBezTo>
                  <a:pt x="3258411" y="-31754"/>
                  <a:pt x="3459065" y="58495"/>
                  <a:pt x="3789256" y="0"/>
                </a:cubicBezTo>
                <a:cubicBezTo>
                  <a:pt x="4119447" y="-58495"/>
                  <a:pt x="4229955" y="82713"/>
                  <a:pt x="4497633" y="0"/>
                </a:cubicBezTo>
                <a:cubicBezTo>
                  <a:pt x="4765311" y="-82713"/>
                  <a:pt x="4776944" y="10782"/>
                  <a:pt x="4913664" y="0"/>
                </a:cubicBezTo>
                <a:cubicBezTo>
                  <a:pt x="5050384" y="-10782"/>
                  <a:pt x="5143072" y="22075"/>
                  <a:pt x="5256609" y="0"/>
                </a:cubicBezTo>
                <a:cubicBezTo>
                  <a:pt x="5370147" y="-22075"/>
                  <a:pt x="5821063" y="60660"/>
                  <a:pt x="5964986" y="0"/>
                </a:cubicBezTo>
                <a:cubicBezTo>
                  <a:pt x="6108909" y="-60660"/>
                  <a:pt x="6267730" y="36005"/>
                  <a:pt x="6454104" y="0"/>
                </a:cubicBezTo>
                <a:cubicBezTo>
                  <a:pt x="6640478" y="-36005"/>
                  <a:pt x="6673191" y="34908"/>
                  <a:pt x="6797048" y="0"/>
                </a:cubicBezTo>
                <a:cubicBezTo>
                  <a:pt x="6920905" y="-34908"/>
                  <a:pt x="7089241" y="6173"/>
                  <a:pt x="7308654" y="0"/>
                </a:cubicBezTo>
                <a:cubicBezTo>
                  <a:pt x="7361933" y="106553"/>
                  <a:pt x="7287379" y="335947"/>
                  <a:pt x="7308654" y="527837"/>
                </a:cubicBezTo>
                <a:cubicBezTo>
                  <a:pt x="7329929" y="719727"/>
                  <a:pt x="7258950" y="955126"/>
                  <a:pt x="7308654" y="1077218"/>
                </a:cubicBezTo>
                <a:cubicBezTo>
                  <a:pt x="7212104" y="1126733"/>
                  <a:pt x="7055358" y="1050509"/>
                  <a:pt x="6892623" y="1077218"/>
                </a:cubicBezTo>
                <a:cubicBezTo>
                  <a:pt x="6729888" y="1103927"/>
                  <a:pt x="6680710" y="1053310"/>
                  <a:pt x="6476592" y="1077218"/>
                </a:cubicBezTo>
                <a:cubicBezTo>
                  <a:pt x="6272474" y="1101126"/>
                  <a:pt x="5993101" y="1029363"/>
                  <a:pt x="5841301" y="1077218"/>
                </a:cubicBezTo>
                <a:cubicBezTo>
                  <a:pt x="5689501" y="1125073"/>
                  <a:pt x="5638121" y="1037657"/>
                  <a:pt x="5498357" y="1077218"/>
                </a:cubicBezTo>
                <a:cubicBezTo>
                  <a:pt x="5358593" y="1116779"/>
                  <a:pt x="5102236" y="1071119"/>
                  <a:pt x="4936152" y="1077218"/>
                </a:cubicBezTo>
                <a:cubicBezTo>
                  <a:pt x="4770069" y="1083317"/>
                  <a:pt x="4555176" y="1060759"/>
                  <a:pt x="4300862" y="1077218"/>
                </a:cubicBezTo>
                <a:cubicBezTo>
                  <a:pt x="4046548" y="1093677"/>
                  <a:pt x="3870234" y="1041860"/>
                  <a:pt x="3665571" y="1077218"/>
                </a:cubicBezTo>
                <a:cubicBezTo>
                  <a:pt x="3460908" y="1112576"/>
                  <a:pt x="3171079" y="1046192"/>
                  <a:pt x="3030280" y="1077218"/>
                </a:cubicBezTo>
                <a:cubicBezTo>
                  <a:pt x="2889481" y="1108244"/>
                  <a:pt x="2781899" y="1072350"/>
                  <a:pt x="2614249" y="1077218"/>
                </a:cubicBezTo>
                <a:cubicBezTo>
                  <a:pt x="2446599" y="1082086"/>
                  <a:pt x="2306449" y="1066629"/>
                  <a:pt x="2125132" y="1077218"/>
                </a:cubicBezTo>
                <a:cubicBezTo>
                  <a:pt x="1943815" y="1087807"/>
                  <a:pt x="1795547" y="1061938"/>
                  <a:pt x="1709101" y="1077218"/>
                </a:cubicBezTo>
                <a:cubicBezTo>
                  <a:pt x="1622655" y="1092498"/>
                  <a:pt x="1369847" y="1034031"/>
                  <a:pt x="1146896" y="1077218"/>
                </a:cubicBezTo>
                <a:cubicBezTo>
                  <a:pt x="923945" y="1120405"/>
                  <a:pt x="933311" y="1051805"/>
                  <a:pt x="730865" y="1077218"/>
                </a:cubicBezTo>
                <a:cubicBezTo>
                  <a:pt x="528419" y="1102631"/>
                  <a:pt x="257788" y="1022466"/>
                  <a:pt x="0" y="1077218"/>
                </a:cubicBezTo>
                <a:cubicBezTo>
                  <a:pt x="-12267" y="946977"/>
                  <a:pt x="9325" y="768726"/>
                  <a:pt x="0" y="560153"/>
                </a:cubicBezTo>
                <a:cubicBezTo>
                  <a:pt x="-9325" y="351580"/>
                  <a:pt x="1935" y="117908"/>
                  <a:pt x="0" y="0"/>
                </a:cubicBezTo>
                <a:close/>
              </a:path>
              <a:path w="7308654" h="1077218"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52065" y="208287"/>
                  <a:pt x="7300664" y="335812"/>
                  <a:pt x="7308654" y="560153"/>
                </a:cubicBezTo>
                <a:cubicBezTo>
                  <a:pt x="7316644" y="784494"/>
                  <a:pt x="7258277" y="966399"/>
                  <a:pt x="7308654" y="1077218"/>
                </a:cubicBezTo>
                <a:cubicBezTo>
                  <a:pt x="7059082" y="1090815"/>
                  <a:pt x="6952178" y="1053930"/>
                  <a:pt x="6600277" y="1077218"/>
                </a:cubicBezTo>
                <a:cubicBezTo>
                  <a:pt x="6248376" y="1100506"/>
                  <a:pt x="6265278" y="1075504"/>
                  <a:pt x="6038073" y="1077218"/>
                </a:cubicBezTo>
                <a:cubicBezTo>
                  <a:pt x="5810868" y="1078932"/>
                  <a:pt x="5713990" y="1038993"/>
                  <a:pt x="5622042" y="1077218"/>
                </a:cubicBezTo>
                <a:cubicBezTo>
                  <a:pt x="5530094" y="1115443"/>
                  <a:pt x="5432868" y="1052581"/>
                  <a:pt x="5279097" y="1077218"/>
                </a:cubicBezTo>
                <a:cubicBezTo>
                  <a:pt x="5125326" y="1101855"/>
                  <a:pt x="5039810" y="1060064"/>
                  <a:pt x="4863066" y="1077218"/>
                </a:cubicBezTo>
                <a:cubicBezTo>
                  <a:pt x="4686322" y="1094372"/>
                  <a:pt x="4531596" y="1029633"/>
                  <a:pt x="4300862" y="1077218"/>
                </a:cubicBezTo>
                <a:cubicBezTo>
                  <a:pt x="4070128" y="1124803"/>
                  <a:pt x="4028843" y="1048182"/>
                  <a:pt x="3957917" y="1077218"/>
                </a:cubicBezTo>
                <a:cubicBezTo>
                  <a:pt x="3886991" y="1106254"/>
                  <a:pt x="3526403" y="1049814"/>
                  <a:pt x="3395713" y="1077218"/>
                </a:cubicBezTo>
                <a:cubicBezTo>
                  <a:pt x="3265023" y="1104622"/>
                  <a:pt x="3165402" y="1069495"/>
                  <a:pt x="3052769" y="1077218"/>
                </a:cubicBezTo>
                <a:cubicBezTo>
                  <a:pt x="2940136" y="1084941"/>
                  <a:pt x="2833815" y="1073554"/>
                  <a:pt x="2709824" y="1077218"/>
                </a:cubicBezTo>
                <a:cubicBezTo>
                  <a:pt x="2585834" y="1080882"/>
                  <a:pt x="2527811" y="1054250"/>
                  <a:pt x="2366879" y="1077218"/>
                </a:cubicBezTo>
                <a:cubicBezTo>
                  <a:pt x="2205948" y="1100186"/>
                  <a:pt x="2111410" y="1048074"/>
                  <a:pt x="2023935" y="1077218"/>
                </a:cubicBezTo>
                <a:cubicBezTo>
                  <a:pt x="1936460" y="1106362"/>
                  <a:pt x="1613187" y="1071726"/>
                  <a:pt x="1388644" y="1077218"/>
                </a:cubicBezTo>
                <a:cubicBezTo>
                  <a:pt x="1164101" y="1082710"/>
                  <a:pt x="850999" y="1053427"/>
                  <a:pt x="680267" y="1077218"/>
                </a:cubicBezTo>
                <a:cubicBezTo>
                  <a:pt x="509535" y="1101009"/>
                  <a:pt x="214495" y="1003112"/>
                  <a:pt x="0" y="1077218"/>
                </a:cubicBezTo>
                <a:cubicBezTo>
                  <a:pt x="-7697" y="842207"/>
                  <a:pt x="24057" y="648982"/>
                  <a:pt x="0" y="527837"/>
                </a:cubicBezTo>
                <a:cubicBezTo>
                  <a:pt x="-24057" y="406692"/>
                  <a:pt x="57256" y="183969"/>
                  <a:pt x="0" y="0"/>
                </a:cubicBezTo>
                <a:close/>
              </a:path>
            </a:pathLst>
          </a:custGeom>
          <a:solidFill>
            <a:srgbClr val="FFFF00"/>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dùng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màu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mùi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vị</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8" name="TextBox 87"/>
          <p:cNvSpPr txBox="1"/>
          <p:nvPr/>
        </p:nvSpPr>
        <p:spPr>
          <a:xfrm>
            <a:off x="2473699" y="2870383"/>
            <a:ext cx="8697507" cy="1384995"/>
          </a:xfrm>
          <a:custGeom>
            <a:avLst/>
            <a:gdLst>
              <a:gd name="connsiteX0" fmla="*/ 0 w 8697507"/>
              <a:gd name="connsiteY0" fmla="*/ 0 h 1384995"/>
              <a:gd name="connsiteX1" fmla="*/ 405884 w 8697507"/>
              <a:gd name="connsiteY1" fmla="*/ 0 h 1384995"/>
              <a:gd name="connsiteX2" fmla="*/ 1159668 w 8697507"/>
              <a:gd name="connsiteY2" fmla="*/ 0 h 1384995"/>
              <a:gd name="connsiteX3" fmla="*/ 1565551 w 8697507"/>
              <a:gd name="connsiteY3" fmla="*/ 0 h 1384995"/>
              <a:gd name="connsiteX4" fmla="*/ 1884460 w 8697507"/>
              <a:gd name="connsiteY4" fmla="*/ 0 h 1384995"/>
              <a:gd name="connsiteX5" fmla="*/ 2638244 w 8697507"/>
              <a:gd name="connsiteY5" fmla="*/ 0 h 1384995"/>
              <a:gd name="connsiteX6" fmla="*/ 3131103 w 8697507"/>
              <a:gd name="connsiteY6" fmla="*/ 0 h 1384995"/>
              <a:gd name="connsiteX7" fmla="*/ 3450011 w 8697507"/>
              <a:gd name="connsiteY7" fmla="*/ 0 h 1384995"/>
              <a:gd name="connsiteX8" fmla="*/ 3942870 w 8697507"/>
              <a:gd name="connsiteY8" fmla="*/ 0 h 1384995"/>
              <a:gd name="connsiteX9" fmla="*/ 4435729 w 8697507"/>
              <a:gd name="connsiteY9" fmla="*/ 0 h 1384995"/>
              <a:gd name="connsiteX10" fmla="*/ 4754637 w 8697507"/>
              <a:gd name="connsiteY10" fmla="*/ 0 h 1384995"/>
              <a:gd name="connsiteX11" fmla="*/ 5421446 w 8697507"/>
              <a:gd name="connsiteY11" fmla="*/ 0 h 1384995"/>
              <a:gd name="connsiteX12" fmla="*/ 5827330 w 8697507"/>
              <a:gd name="connsiteY12" fmla="*/ 0 h 1384995"/>
              <a:gd name="connsiteX13" fmla="*/ 6320188 w 8697507"/>
              <a:gd name="connsiteY13" fmla="*/ 0 h 1384995"/>
              <a:gd name="connsiteX14" fmla="*/ 6986997 w 8697507"/>
              <a:gd name="connsiteY14" fmla="*/ 0 h 1384995"/>
              <a:gd name="connsiteX15" fmla="*/ 7392881 w 8697507"/>
              <a:gd name="connsiteY15" fmla="*/ 0 h 1384995"/>
              <a:gd name="connsiteX16" fmla="*/ 7798765 w 8697507"/>
              <a:gd name="connsiteY16" fmla="*/ 0 h 1384995"/>
              <a:gd name="connsiteX17" fmla="*/ 8204648 w 8697507"/>
              <a:gd name="connsiteY17" fmla="*/ 0 h 1384995"/>
              <a:gd name="connsiteX18" fmla="*/ 8697507 w 8697507"/>
              <a:gd name="connsiteY18" fmla="*/ 0 h 1384995"/>
              <a:gd name="connsiteX19" fmla="*/ 8697507 w 8697507"/>
              <a:gd name="connsiteY19" fmla="*/ 447815 h 1384995"/>
              <a:gd name="connsiteX20" fmla="*/ 8697507 w 8697507"/>
              <a:gd name="connsiteY20" fmla="*/ 909480 h 1384995"/>
              <a:gd name="connsiteX21" fmla="*/ 8697507 w 8697507"/>
              <a:gd name="connsiteY21" fmla="*/ 1384995 h 1384995"/>
              <a:gd name="connsiteX22" fmla="*/ 8291623 w 8697507"/>
              <a:gd name="connsiteY22" fmla="*/ 1384995 h 1384995"/>
              <a:gd name="connsiteX23" fmla="*/ 7885740 w 8697507"/>
              <a:gd name="connsiteY23" fmla="*/ 1384995 h 1384995"/>
              <a:gd name="connsiteX24" fmla="*/ 7218931 w 8697507"/>
              <a:gd name="connsiteY24" fmla="*/ 1384995 h 1384995"/>
              <a:gd name="connsiteX25" fmla="*/ 6813047 w 8697507"/>
              <a:gd name="connsiteY25" fmla="*/ 1384995 h 1384995"/>
              <a:gd name="connsiteX26" fmla="*/ 6407163 w 8697507"/>
              <a:gd name="connsiteY26" fmla="*/ 1384995 h 1384995"/>
              <a:gd name="connsiteX27" fmla="*/ 6001280 w 8697507"/>
              <a:gd name="connsiteY27" fmla="*/ 1384995 h 1384995"/>
              <a:gd name="connsiteX28" fmla="*/ 5682371 w 8697507"/>
              <a:gd name="connsiteY28" fmla="*/ 1384995 h 1384995"/>
              <a:gd name="connsiteX29" fmla="*/ 5276488 w 8697507"/>
              <a:gd name="connsiteY29" fmla="*/ 1384995 h 1384995"/>
              <a:gd name="connsiteX30" fmla="*/ 4696654 w 8697507"/>
              <a:gd name="connsiteY30" fmla="*/ 1384995 h 1384995"/>
              <a:gd name="connsiteX31" fmla="*/ 4377745 w 8697507"/>
              <a:gd name="connsiteY31" fmla="*/ 1384995 h 1384995"/>
              <a:gd name="connsiteX32" fmla="*/ 3797911 w 8697507"/>
              <a:gd name="connsiteY32" fmla="*/ 1384995 h 1384995"/>
              <a:gd name="connsiteX33" fmla="*/ 3479003 w 8697507"/>
              <a:gd name="connsiteY33" fmla="*/ 1384995 h 1384995"/>
              <a:gd name="connsiteX34" fmla="*/ 2812194 w 8697507"/>
              <a:gd name="connsiteY34" fmla="*/ 1384995 h 1384995"/>
              <a:gd name="connsiteX35" fmla="*/ 2319335 w 8697507"/>
              <a:gd name="connsiteY35" fmla="*/ 1384995 h 1384995"/>
              <a:gd name="connsiteX36" fmla="*/ 1652526 w 8697507"/>
              <a:gd name="connsiteY36" fmla="*/ 1384995 h 1384995"/>
              <a:gd name="connsiteX37" fmla="*/ 898742 w 8697507"/>
              <a:gd name="connsiteY37" fmla="*/ 1384995 h 1384995"/>
              <a:gd name="connsiteX38" fmla="*/ 0 w 8697507"/>
              <a:gd name="connsiteY38" fmla="*/ 1384995 h 1384995"/>
              <a:gd name="connsiteX39" fmla="*/ 0 w 8697507"/>
              <a:gd name="connsiteY39" fmla="*/ 951030 h 1384995"/>
              <a:gd name="connsiteX40" fmla="*/ 0 w 8697507"/>
              <a:gd name="connsiteY40" fmla="*/ 461665 h 1384995"/>
              <a:gd name="connsiteX41" fmla="*/ 0 w 8697507"/>
              <a:gd name="connsiteY4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97507" h="1384995" fill="none" extrusionOk="0">
                <a:moveTo>
                  <a:pt x="0" y="0"/>
                </a:moveTo>
                <a:cubicBezTo>
                  <a:pt x="112606" y="-26335"/>
                  <a:pt x="298594" y="46664"/>
                  <a:pt x="405884" y="0"/>
                </a:cubicBezTo>
                <a:cubicBezTo>
                  <a:pt x="513174" y="-46664"/>
                  <a:pt x="963685" y="62408"/>
                  <a:pt x="1159668" y="0"/>
                </a:cubicBezTo>
                <a:cubicBezTo>
                  <a:pt x="1355651" y="-62408"/>
                  <a:pt x="1413988" y="42978"/>
                  <a:pt x="1565551" y="0"/>
                </a:cubicBezTo>
                <a:cubicBezTo>
                  <a:pt x="1717114" y="-42978"/>
                  <a:pt x="1762157" y="10647"/>
                  <a:pt x="1884460" y="0"/>
                </a:cubicBezTo>
                <a:cubicBezTo>
                  <a:pt x="2006763" y="-10647"/>
                  <a:pt x="2437115" y="79788"/>
                  <a:pt x="2638244" y="0"/>
                </a:cubicBezTo>
                <a:cubicBezTo>
                  <a:pt x="2839373" y="-79788"/>
                  <a:pt x="2901280" y="4974"/>
                  <a:pt x="3131103" y="0"/>
                </a:cubicBezTo>
                <a:cubicBezTo>
                  <a:pt x="3360926" y="-4974"/>
                  <a:pt x="3321044" y="35061"/>
                  <a:pt x="3450011" y="0"/>
                </a:cubicBezTo>
                <a:cubicBezTo>
                  <a:pt x="3578978" y="-35061"/>
                  <a:pt x="3795284" y="51326"/>
                  <a:pt x="3942870" y="0"/>
                </a:cubicBezTo>
                <a:cubicBezTo>
                  <a:pt x="4090456" y="-51326"/>
                  <a:pt x="4280285" y="28375"/>
                  <a:pt x="4435729" y="0"/>
                </a:cubicBezTo>
                <a:cubicBezTo>
                  <a:pt x="4591173" y="-28375"/>
                  <a:pt x="4595393" y="11347"/>
                  <a:pt x="4754637" y="0"/>
                </a:cubicBezTo>
                <a:cubicBezTo>
                  <a:pt x="4913881" y="-11347"/>
                  <a:pt x="5122193" y="20474"/>
                  <a:pt x="5421446" y="0"/>
                </a:cubicBezTo>
                <a:cubicBezTo>
                  <a:pt x="5720699" y="-20474"/>
                  <a:pt x="5671671" y="30578"/>
                  <a:pt x="5827330" y="0"/>
                </a:cubicBezTo>
                <a:cubicBezTo>
                  <a:pt x="5982989" y="-30578"/>
                  <a:pt x="6157367" y="3401"/>
                  <a:pt x="6320188" y="0"/>
                </a:cubicBezTo>
                <a:cubicBezTo>
                  <a:pt x="6483009" y="-3401"/>
                  <a:pt x="6827659" y="76172"/>
                  <a:pt x="6986997" y="0"/>
                </a:cubicBezTo>
                <a:cubicBezTo>
                  <a:pt x="7146335" y="-76172"/>
                  <a:pt x="7256770" y="36368"/>
                  <a:pt x="7392881" y="0"/>
                </a:cubicBezTo>
                <a:cubicBezTo>
                  <a:pt x="7528992" y="-36368"/>
                  <a:pt x="7671760" y="45886"/>
                  <a:pt x="7798765" y="0"/>
                </a:cubicBezTo>
                <a:cubicBezTo>
                  <a:pt x="7925770" y="-45886"/>
                  <a:pt x="8117815" y="4982"/>
                  <a:pt x="8204648" y="0"/>
                </a:cubicBezTo>
                <a:cubicBezTo>
                  <a:pt x="8291481" y="-4982"/>
                  <a:pt x="8522587" y="31371"/>
                  <a:pt x="8697507" y="0"/>
                </a:cubicBezTo>
                <a:cubicBezTo>
                  <a:pt x="8721009" y="179807"/>
                  <a:pt x="8652313" y="315740"/>
                  <a:pt x="8697507" y="447815"/>
                </a:cubicBezTo>
                <a:cubicBezTo>
                  <a:pt x="8742701" y="579890"/>
                  <a:pt x="8645467" y="708982"/>
                  <a:pt x="8697507" y="909480"/>
                </a:cubicBezTo>
                <a:cubicBezTo>
                  <a:pt x="8749547" y="1109979"/>
                  <a:pt x="8691855" y="1165632"/>
                  <a:pt x="8697507" y="1384995"/>
                </a:cubicBezTo>
                <a:cubicBezTo>
                  <a:pt x="8596644" y="1404359"/>
                  <a:pt x="8460472" y="1378230"/>
                  <a:pt x="8291623" y="1384995"/>
                </a:cubicBezTo>
                <a:cubicBezTo>
                  <a:pt x="8122774" y="1391760"/>
                  <a:pt x="7987235" y="1351967"/>
                  <a:pt x="7885740" y="1384995"/>
                </a:cubicBezTo>
                <a:cubicBezTo>
                  <a:pt x="7784245" y="1418023"/>
                  <a:pt x="7433327" y="1365048"/>
                  <a:pt x="7218931" y="1384995"/>
                </a:cubicBezTo>
                <a:cubicBezTo>
                  <a:pt x="7004535" y="1404942"/>
                  <a:pt x="6998383" y="1346168"/>
                  <a:pt x="6813047" y="1384995"/>
                </a:cubicBezTo>
                <a:cubicBezTo>
                  <a:pt x="6627711" y="1423822"/>
                  <a:pt x="6530180" y="1357016"/>
                  <a:pt x="6407163" y="1384995"/>
                </a:cubicBezTo>
                <a:cubicBezTo>
                  <a:pt x="6284146" y="1412974"/>
                  <a:pt x="6097385" y="1370663"/>
                  <a:pt x="6001280" y="1384995"/>
                </a:cubicBezTo>
                <a:cubicBezTo>
                  <a:pt x="5905175" y="1399327"/>
                  <a:pt x="5750022" y="1383587"/>
                  <a:pt x="5682371" y="1384995"/>
                </a:cubicBezTo>
                <a:cubicBezTo>
                  <a:pt x="5614720" y="1386403"/>
                  <a:pt x="5432340" y="1365533"/>
                  <a:pt x="5276488" y="1384995"/>
                </a:cubicBezTo>
                <a:cubicBezTo>
                  <a:pt x="5120636" y="1404457"/>
                  <a:pt x="4966343" y="1347251"/>
                  <a:pt x="4696654" y="1384995"/>
                </a:cubicBezTo>
                <a:cubicBezTo>
                  <a:pt x="4426965" y="1422739"/>
                  <a:pt x="4457396" y="1373316"/>
                  <a:pt x="4377745" y="1384995"/>
                </a:cubicBezTo>
                <a:cubicBezTo>
                  <a:pt x="4298094" y="1396674"/>
                  <a:pt x="3965634" y="1368202"/>
                  <a:pt x="3797911" y="1384995"/>
                </a:cubicBezTo>
                <a:cubicBezTo>
                  <a:pt x="3630188" y="1401788"/>
                  <a:pt x="3611009" y="1376715"/>
                  <a:pt x="3479003" y="1384995"/>
                </a:cubicBezTo>
                <a:cubicBezTo>
                  <a:pt x="3346997" y="1393275"/>
                  <a:pt x="3060136" y="1331992"/>
                  <a:pt x="2812194" y="1384995"/>
                </a:cubicBezTo>
                <a:cubicBezTo>
                  <a:pt x="2564252" y="1437998"/>
                  <a:pt x="2433979" y="1376353"/>
                  <a:pt x="2319335" y="1384995"/>
                </a:cubicBezTo>
                <a:cubicBezTo>
                  <a:pt x="2204691" y="1393637"/>
                  <a:pt x="1977770" y="1305670"/>
                  <a:pt x="1652526" y="1384995"/>
                </a:cubicBezTo>
                <a:cubicBezTo>
                  <a:pt x="1327282" y="1464320"/>
                  <a:pt x="1117768" y="1347706"/>
                  <a:pt x="898742" y="1384995"/>
                </a:cubicBezTo>
                <a:cubicBezTo>
                  <a:pt x="679716" y="1422284"/>
                  <a:pt x="439918" y="1341208"/>
                  <a:pt x="0" y="1384995"/>
                </a:cubicBezTo>
                <a:cubicBezTo>
                  <a:pt x="-20033" y="1214490"/>
                  <a:pt x="48762" y="1055199"/>
                  <a:pt x="0" y="951030"/>
                </a:cubicBezTo>
                <a:cubicBezTo>
                  <a:pt x="-48762" y="846862"/>
                  <a:pt x="33059" y="666847"/>
                  <a:pt x="0" y="461665"/>
                </a:cubicBezTo>
                <a:cubicBezTo>
                  <a:pt x="-33059" y="256483"/>
                  <a:pt x="2590" y="153700"/>
                  <a:pt x="0" y="0"/>
                </a:cubicBezTo>
                <a:close/>
              </a:path>
              <a:path w="8697507" h="1384995" stroke="0" extrusionOk="0">
                <a:moveTo>
                  <a:pt x="0" y="0"/>
                </a:moveTo>
                <a:cubicBezTo>
                  <a:pt x="83523" y="-33230"/>
                  <a:pt x="222059" y="26416"/>
                  <a:pt x="405884" y="0"/>
                </a:cubicBezTo>
                <a:cubicBezTo>
                  <a:pt x="589709" y="-26416"/>
                  <a:pt x="729051" y="24470"/>
                  <a:pt x="985717" y="0"/>
                </a:cubicBezTo>
                <a:cubicBezTo>
                  <a:pt x="1242383" y="-24470"/>
                  <a:pt x="1203521" y="47192"/>
                  <a:pt x="1391601" y="0"/>
                </a:cubicBezTo>
                <a:cubicBezTo>
                  <a:pt x="1579681" y="-47192"/>
                  <a:pt x="1937417" y="51647"/>
                  <a:pt x="2145385" y="0"/>
                </a:cubicBezTo>
                <a:cubicBezTo>
                  <a:pt x="2353353" y="-51647"/>
                  <a:pt x="2623472" y="25020"/>
                  <a:pt x="2812194" y="0"/>
                </a:cubicBezTo>
                <a:cubicBezTo>
                  <a:pt x="3000916" y="-25020"/>
                  <a:pt x="3026724" y="31621"/>
                  <a:pt x="3131103" y="0"/>
                </a:cubicBezTo>
                <a:cubicBezTo>
                  <a:pt x="3235482" y="-31621"/>
                  <a:pt x="3509126" y="44494"/>
                  <a:pt x="3884886" y="0"/>
                </a:cubicBezTo>
                <a:cubicBezTo>
                  <a:pt x="4260646" y="-44494"/>
                  <a:pt x="4125736" y="14305"/>
                  <a:pt x="4203795" y="0"/>
                </a:cubicBezTo>
                <a:cubicBezTo>
                  <a:pt x="4281854" y="-14305"/>
                  <a:pt x="4769496" y="82004"/>
                  <a:pt x="4957579" y="0"/>
                </a:cubicBezTo>
                <a:cubicBezTo>
                  <a:pt x="5145662" y="-82004"/>
                  <a:pt x="5212267" y="31284"/>
                  <a:pt x="5276488" y="0"/>
                </a:cubicBezTo>
                <a:cubicBezTo>
                  <a:pt x="5340709" y="-31284"/>
                  <a:pt x="5724006" y="18219"/>
                  <a:pt x="6030272" y="0"/>
                </a:cubicBezTo>
                <a:cubicBezTo>
                  <a:pt x="6336538" y="-18219"/>
                  <a:pt x="6274741" y="5557"/>
                  <a:pt x="6349180" y="0"/>
                </a:cubicBezTo>
                <a:cubicBezTo>
                  <a:pt x="6423619" y="-5557"/>
                  <a:pt x="6803781" y="24417"/>
                  <a:pt x="6929014" y="0"/>
                </a:cubicBezTo>
                <a:cubicBezTo>
                  <a:pt x="7054247" y="-24417"/>
                  <a:pt x="7188172" y="6656"/>
                  <a:pt x="7421873" y="0"/>
                </a:cubicBezTo>
                <a:cubicBezTo>
                  <a:pt x="7655574" y="-6656"/>
                  <a:pt x="7969547" y="34316"/>
                  <a:pt x="8175657" y="0"/>
                </a:cubicBezTo>
                <a:cubicBezTo>
                  <a:pt x="8381767" y="-34316"/>
                  <a:pt x="8550161" y="49184"/>
                  <a:pt x="8697507" y="0"/>
                </a:cubicBezTo>
                <a:cubicBezTo>
                  <a:pt x="8752376" y="243396"/>
                  <a:pt x="8658462" y="251087"/>
                  <a:pt x="8697507" y="489365"/>
                </a:cubicBezTo>
                <a:cubicBezTo>
                  <a:pt x="8736552" y="727644"/>
                  <a:pt x="8658236" y="750035"/>
                  <a:pt x="8697507" y="964880"/>
                </a:cubicBezTo>
                <a:cubicBezTo>
                  <a:pt x="8736778" y="1179725"/>
                  <a:pt x="8653256" y="1239858"/>
                  <a:pt x="8697507" y="1384995"/>
                </a:cubicBezTo>
                <a:cubicBezTo>
                  <a:pt x="8591380" y="1392926"/>
                  <a:pt x="8414072" y="1344974"/>
                  <a:pt x="8291623" y="1384995"/>
                </a:cubicBezTo>
                <a:cubicBezTo>
                  <a:pt x="8169174" y="1425016"/>
                  <a:pt x="8044737" y="1379406"/>
                  <a:pt x="7885740" y="1384995"/>
                </a:cubicBezTo>
                <a:cubicBezTo>
                  <a:pt x="7726743" y="1390584"/>
                  <a:pt x="7570577" y="1355419"/>
                  <a:pt x="7305906" y="1384995"/>
                </a:cubicBezTo>
                <a:cubicBezTo>
                  <a:pt x="7041235" y="1414571"/>
                  <a:pt x="7130192" y="1374198"/>
                  <a:pt x="6986997" y="1384995"/>
                </a:cubicBezTo>
                <a:cubicBezTo>
                  <a:pt x="6843802" y="1395792"/>
                  <a:pt x="6548874" y="1351733"/>
                  <a:pt x="6407163" y="1384995"/>
                </a:cubicBezTo>
                <a:cubicBezTo>
                  <a:pt x="6265452" y="1418257"/>
                  <a:pt x="6189719" y="1381922"/>
                  <a:pt x="6088255" y="1384995"/>
                </a:cubicBezTo>
                <a:cubicBezTo>
                  <a:pt x="5986791" y="1388068"/>
                  <a:pt x="5850738" y="1357194"/>
                  <a:pt x="5769346" y="1384995"/>
                </a:cubicBezTo>
                <a:cubicBezTo>
                  <a:pt x="5687954" y="1412796"/>
                  <a:pt x="5581514" y="1378698"/>
                  <a:pt x="5450438" y="1384995"/>
                </a:cubicBezTo>
                <a:cubicBezTo>
                  <a:pt x="5319362" y="1391292"/>
                  <a:pt x="5275865" y="1369920"/>
                  <a:pt x="5131529" y="1384995"/>
                </a:cubicBezTo>
                <a:cubicBezTo>
                  <a:pt x="4987193" y="1400070"/>
                  <a:pt x="4755738" y="1368065"/>
                  <a:pt x="4464720" y="1384995"/>
                </a:cubicBezTo>
                <a:cubicBezTo>
                  <a:pt x="4173702" y="1401925"/>
                  <a:pt x="3933061" y="1378048"/>
                  <a:pt x="3710936" y="1384995"/>
                </a:cubicBezTo>
                <a:cubicBezTo>
                  <a:pt x="3488811" y="1391942"/>
                  <a:pt x="3328173" y="1342236"/>
                  <a:pt x="3131103" y="1384995"/>
                </a:cubicBezTo>
                <a:cubicBezTo>
                  <a:pt x="2934033" y="1427754"/>
                  <a:pt x="2645182" y="1311095"/>
                  <a:pt x="2464294" y="1384995"/>
                </a:cubicBezTo>
                <a:cubicBezTo>
                  <a:pt x="2283406" y="1458895"/>
                  <a:pt x="1964404" y="1343396"/>
                  <a:pt x="1710510" y="1384995"/>
                </a:cubicBezTo>
                <a:cubicBezTo>
                  <a:pt x="1456616" y="1426594"/>
                  <a:pt x="1456271" y="1380372"/>
                  <a:pt x="1304626" y="1384995"/>
                </a:cubicBezTo>
                <a:cubicBezTo>
                  <a:pt x="1152981" y="1389618"/>
                  <a:pt x="1052348" y="1359716"/>
                  <a:pt x="898742" y="1384995"/>
                </a:cubicBezTo>
                <a:cubicBezTo>
                  <a:pt x="745136" y="1410274"/>
                  <a:pt x="275555" y="1317747"/>
                  <a:pt x="0" y="1384995"/>
                </a:cubicBezTo>
                <a:cubicBezTo>
                  <a:pt x="-2629" y="1194874"/>
                  <a:pt x="51987" y="1077234"/>
                  <a:pt x="0" y="923330"/>
                </a:cubicBezTo>
                <a:cubicBezTo>
                  <a:pt x="-51987" y="769427"/>
                  <a:pt x="31036" y="613403"/>
                  <a:pt x="0" y="503215"/>
                </a:cubicBezTo>
                <a:cubicBezTo>
                  <a:pt x="-31036" y="393027"/>
                  <a:pt x="54541" y="185269"/>
                  <a:pt x="0" y="0"/>
                </a:cubicBezTo>
                <a:close/>
              </a:path>
            </a:pathLst>
          </a:custGeom>
          <a:solidFill>
            <a:srgbClr val="FFFF00"/>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Nêu ví dụ mùi thơm hay mùi khó chịu mà em đã ngửi thấy trong không khí. Mùi đó có phải là mùi của không khí không? Vì sao?</a:t>
            </a:r>
          </a:p>
        </p:txBody>
      </p:sp>
      <p:sp>
        <p:nvSpPr>
          <p:cNvPr id="89" name="TextBox 88"/>
          <p:cNvSpPr txBox="1"/>
          <p:nvPr/>
        </p:nvSpPr>
        <p:spPr>
          <a:xfrm>
            <a:off x="3215573" y="4673303"/>
            <a:ext cx="7308654" cy="1384995"/>
          </a:xfrm>
          <a:custGeom>
            <a:avLst/>
            <a:gdLst>
              <a:gd name="connsiteX0" fmla="*/ 0 w 7308654"/>
              <a:gd name="connsiteY0" fmla="*/ 0 h 1384995"/>
              <a:gd name="connsiteX1" fmla="*/ 635291 w 7308654"/>
              <a:gd name="connsiteY1" fmla="*/ 0 h 1384995"/>
              <a:gd name="connsiteX2" fmla="*/ 1124408 w 7308654"/>
              <a:gd name="connsiteY2" fmla="*/ 0 h 1384995"/>
              <a:gd name="connsiteX3" fmla="*/ 1832786 w 7308654"/>
              <a:gd name="connsiteY3" fmla="*/ 0 h 1384995"/>
              <a:gd name="connsiteX4" fmla="*/ 2394990 w 7308654"/>
              <a:gd name="connsiteY4" fmla="*/ 0 h 1384995"/>
              <a:gd name="connsiteX5" fmla="*/ 3103367 w 7308654"/>
              <a:gd name="connsiteY5" fmla="*/ 0 h 1384995"/>
              <a:gd name="connsiteX6" fmla="*/ 3811744 w 7308654"/>
              <a:gd name="connsiteY6" fmla="*/ 0 h 1384995"/>
              <a:gd name="connsiteX7" fmla="*/ 4227775 w 7308654"/>
              <a:gd name="connsiteY7" fmla="*/ 0 h 1384995"/>
              <a:gd name="connsiteX8" fmla="*/ 4570720 w 7308654"/>
              <a:gd name="connsiteY8" fmla="*/ 0 h 1384995"/>
              <a:gd name="connsiteX9" fmla="*/ 5279097 w 7308654"/>
              <a:gd name="connsiteY9" fmla="*/ 0 h 1384995"/>
              <a:gd name="connsiteX10" fmla="*/ 5768215 w 7308654"/>
              <a:gd name="connsiteY10" fmla="*/ 0 h 1384995"/>
              <a:gd name="connsiteX11" fmla="*/ 6111159 w 7308654"/>
              <a:gd name="connsiteY11" fmla="*/ 0 h 1384995"/>
              <a:gd name="connsiteX12" fmla="*/ 6600277 w 7308654"/>
              <a:gd name="connsiteY12" fmla="*/ 0 h 1384995"/>
              <a:gd name="connsiteX13" fmla="*/ 7308654 w 7308654"/>
              <a:gd name="connsiteY13" fmla="*/ 0 h 1384995"/>
              <a:gd name="connsiteX14" fmla="*/ 7308654 w 7308654"/>
              <a:gd name="connsiteY14" fmla="*/ 420115 h 1384995"/>
              <a:gd name="connsiteX15" fmla="*/ 7308654 w 7308654"/>
              <a:gd name="connsiteY15" fmla="*/ 854080 h 1384995"/>
              <a:gd name="connsiteX16" fmla="*/ 7308654 w 7308654"/>
              <a:gd name="connsiteY16" fmla="*/ 1384995 h 1384995"/>
              <a:gd name="connsiteX17" fmla="*/ 6600277 w 7308654"/>
              <a:gd name="connsiteY17" fmla="*/ 1384995 h 1384995"/>
              <a:gd name="connsiteX18" fmla="*/ 6257332 w 7308654"/>
              <a:gd name="connsiteY18" fmla="*/ 1384995 h 1384995"/>
              <a:gd name="connsiteX19" fmla="*/ 5695128 w 7308654"/>
              <a:gd name="connsiteY19" fmla="*/ 1384995 h 1384995"/>
              <a:gd name="connsiteX20" fmla="*/ 5059837 w 7308654"/>
              <a:gd name="connsiteY20" fmla="*/ 1384995 h 1384995"/>
              <a:gd name="connsiteX21" fmla="*/ 4424547 w 7308654"/>
              <a:gd name="connsiteY21" fmla="*/ 1384995 h 1384995"/>
              <a:gd name="connsiteX22" fmla="*/ 3789256 w 7308654"/>
              <a:gd name="connsiteY22" fmla="*/ 1384995 h 1384995"/>
              <a:gd name="connsiteX23" fmla="*/ 3373225 w 7308654"/>
              <a:gd name="connsiteY23" fmla="*/ 1384995 h 1384995"/>
              <a:gd name="connsiteX24" fmla="*/ 2884107 w 7308654"/>
              <a:gd name="connsiteY24" fmla="*/ 1384995 h 1384995"/>
              <a:gd name="connsiteX25" fmla="*/ 2468076 w 7308654"/>
              <a:gd name="connsiteY25" fmla="*/ 1384995 h 1384995"/>
              <a:gd name="connsiteX26" fmla="*/ 1905872 w 7308654"/>
              <a:gd name="connsiteY26" fmla="*/ 1384995 h 1384995"/>
              <a:gd name="connsiteX27" fmla="*/ 1489841 w 7308654"/>
              <a:gd name="connsiteY27" fmla="*/ 1384995 h 1384995"/>
              <a:gd name="connsiteX28" fmla="*/ 854550 w 7308654"/>
              <a:gd name="connsiteY28" fmla="*/ 1384995 h 1384995"/>
              <a:gd name="connsiteX29" fmla="*/ 0 w 7308654"/>
              <a:gd name="connsiteY29" fmla="*/ 1384995 h 1384995"/>
              <a:gd name="connsiteX30" fmla="*/ 0 w 7308654"/>
              <a:gd name="connsiteY30" fmla="*/ 951030 h 1384995"/>
              <a:gd name="connsiteX31" fmla="*/ 0 w 7308654"/>
              <a:gd name="connsiteY31" fmla="*/ 475515 h 1384995"/>
              <a:gd name="connsiteX32" fmla="*/ 0 w 7308654"/>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384995" fill="none" extrusionOk="0">
                <a:moveTo>
                  <a:pt x="0" y="0"/>
                </a:moveTo>
                <a:cubicBezTo>
                  <a:pt x="233523" y="-53775"/>
                  <a:pt x="405271" y="30462"/>
                  <a:pt x="635291" y="0"/>
                </a:cubicBezTo>
                <a:cubicBezTo>
                  <a:pt x="865311" y="-30462"/>
                  <a:pt x="989633" y="19191"/>
                  <a:pt x="1124408" y="0"/>
                </a:cubicBezTo>
                <a:cubicBezTo>
                  <a:pt x="1259183" y="-19191"/>
                  <a:pt x="1567238" y="25503"/>
                  <a:pt x="1832786" y="0"/>
                </a:cubicBezTo>
                <a:cubicBezTo>
                  <a:pt x="2098334" y="-25503"/>
                  <a:pt x="2217458" y="31754"/>
                  <a:pt x="2394990" y="0"/>
                </a:cubicBezTo>
                <a:cubicBezTo>
                  <a:pt x="2572522" y="-31754"/>
                  <a:pt x="2773176" y="58495"/>
                  <a:pt x="3103367" y="0"/>
                </a:cubicBezTo>
                <a:cubicBezTo>
                  <a:pt x="3433558" y="-58495"/>
                  <a:pt x="3544066" y="82713"/>
                  <a:pt x="3811744" y="0"/>
                </a:cubicBezTo>
                <a:cubicBezTo>
                  <a:pt x="4079422" y="-82713"/>
                  <a:pt x="4091055" y="10782"/>
                  <a:pt x="4227775" y="0"/>
                </a:cubicBezTo>
                <a:cubicBezTo>
                  <a:pt x="4364495" y="-10782"/>
                  <a:pt x="4457183" y="22075"/>
                  <a:pt x="4570720" y="0"/>
                </a:cubicBezTo>
                <a:cubicBezTo>
                  <a:pt x="4684258" y="-22075"/>
                  <a:pt x="5135174" y="60660"/>
                  <a:pt x="5279097" y="0"/>
                </a:cubicBezTo>
                <a:cubicBezTo>
                  <a:pt x="5423020" y="-60660"/>
                  <a:pt x="5581841" y="36005"/>
                  <a:pt x="5768215" y="0"/>
                </a:cubicBezTo>
                <a:cubicBezTo>
                  <a:pt x="5954589" y="-36005"/>
                  <a:pt x="5987302" y="34908"/>
                  <a:pt x="6111159" y="0"/>
                </a:cubicBezTo>
                <a:cubicBezTo>
                  <a:pt x="6235016" y="-34908"/>
                  <a:pt x="6423614" y="31550"/>
                  <a:pt x="6600277" y="0"/>
                </a:cubicBezTo>
                <a:cubicBezTo>
                  <a:pt x="6776940" y="-31550"/>
                  <a:pt x="7043268" y="78840"/>
                  <a:pt x="7308654" y="0"/>
                </a:cubicBezTo>
                <a:cubicBezTo>
                  <a:pt x="7309608" y="95574"/>
                  <a:pt x="7270869" y="293404"/>
                  <a:pt x="7308654" y="420115"/>
                </a:cubicBezTo>
                <a:cubicBezTo>
                  <a:pt x="7346439" y="546827"/>
                  <a:pt x="7278084" y="668642"/>
                  <a:pt x="7308654" y="854080"/>
                </a:cubicBezTo>
                <a:cubicBezTo>
                  <a:pt x="7339224" y="1039519"/>
                  <a:pt x="7271226" y="1150172"/>
                  <a:pt x="7308654" y="1384995"/>
                </a:cubicBezTo>
                <a:cubicBezTo>
                  <a:pt x="7153588" y="1410158"/>
                  <a:pt x="6932172" y="1380837"/>
                  <a:pt x="6600277" y="1384995"/>
                </a:cubicBezTo>
                <a:cubicBezTo>
                  <a:pt x="6268382" y="1389153"/>
                  <a:pt x="6408814" y="1349718"/>
                  <a:pt x="6257332" y="1384995"/>
                </a:cubicBezTo>
                <a:cubicBezTo>
                  <a:pt x="6105851" y="1420272"/>
                  <a:pt x="5859390" y="1374070"/>
                  <a:pt x="5695128" y="1384995"/>
                </a:cubicBezTo>
                <a:cubicBezTo>
                  <a:pt x="5530866" y="1395920"/>
                  <a:pt x="5320696" y="1371754"/>
                  <a:pt x="5059837" y="1384995"/>
                </a:cubicBezTo>
                <a:cubicBezTo>
                  <a:pt x="4798978" y="1398236"/>
                  <a:pt x="4628895" y="1348803"/>
                  <a:pt x="4424547" y="1384995"/>
                </a:cubicBezTo>
                <a:cubicBezTo>
                  <a:pt x="4220199" y="1421187"/>
                  <a:pt x="3930055" y="1353969"/>
                  <a:pt x="3789256" y="1384995"/>
                </a:cubicBezTo>
                <a:cubicBezTo>
                  <a:pt x="3648457" y="1416021"/>
                  <a:pt x="3540875" y="1380127"/>
                  <a:pt x="3373225" y="1384995"/>
                </a:cubicBezTo>
                <a:cubicBezTo>
                  <a:pt x="3205575" y="1389863"/>
                  <a:pt x="3074119" y="1377788"/>
                  <a:pt x="2884107" y="1384995"/>
                </a:cubicBezTo>
                <a:cubicBezTo>
                  <a:pt x="2694095" y="1392202"/>
                  <a:pt x="2554522" y="1369715"/>
                  <a:pt x="2468076" y="1384995"/>
                </a:cubicBezTo>
                <a:cubicBezTo>
                  <a:pt x="2381630" y="1400275"/>
                  <a:pt x="2128403" y="1340052"/>
                  <a:pt x="1905872" y="1384995"/>
                </a:cubicBezTo>
                <a:cubicBezTo>
                  <a:pt x="1683341" y="1429938"/>
                  <a:pt x="1692287" y="1359582"/>
                  <a:pt x="1489841" y="1384995"/>
                </a:cubicBezTo>
                <a:cubicBezTo>
                  <a:pt x="1287395" y="1410408"/>
                  <a:pt x="1073690" y="1309814"/>
                  <a:pt x="854550" y="1384995"/>
                </a:cubicBezTo>
                <a:cubicBezTo>
                  <a:pt x="635410" y="1460176"/>
                  <a:pt x="260801" y="1372984"/>
                  <a:pt x="0" y="1384995"/>
                </a:cubicBezTo>
                <a:cubicBezTo>
                  <a:pt x="-25312" y="1292773"/>
                  <a:pt x="42210" y="1059602"/>
                  <a:pt x="0" y="951030"/>
                </a:cubicBezTo>
                <a:cubicBezTo>
                  <a:pt x="-42210" y="842458"/>
                  <a:pt x="15025" y="675253"/>
                  <a:pt x="0" y="475515"/>
                </a:cubicBezTo>
                <a:cubicBezTo>
                  <a:pt x="-15025" y="275777"/>
                  <a:pt x="49790" y="106579"/>
                  <a:pt x="0" y="0"/>
                </a:cubicBezTo>
                <a:close/>
              </a:path>
              <a:path w="7308654" h="1384995"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48351" y="201518"/>
                  <a:pt x="7258886" y="280867"/>
                  <a:pt x="7308654" y="489365"/>
                </a:cubicBezTo>
                <a:cubicBezTo>
                  <a:pt x="7358422" y="697864"/>
                  <a:pt x="7270838" y="816319"/>
                  <a:pt x="7308654" y="937180"/>
                </a:cubicBezTo>
                <a:cubicBezTo>
                  <a:pt x="7346470" y="1058041"/>
                  <a:pt x="7266111" y="1276529"/>
                  <a:pt x="7308654" y="1384995"/>
                </a:cubicBezTo>
                <a:cubicBezTo>
                  <a:pt x="7093667" y="1453466"/>
                  <a:pt x="6954054" y="1361125"/>
                  <a:pt x="6673363" y="1384995"/>
                </a:cubicBezTo>
                <a:cubicBezTo>
                  <a:pt x="6392672" y="1408865"/>
                  <a:pt x="6349280" y="1346770"/>
                  <a:pt x="6257332" y="1384995"/>
                </a:cubicBezTo>
                <a:cubicBezTo>
                  <a:pt x="6165384" y="1423220"/>
                  <a:pt x="6061168" y="1354845"/>
                  <a:pt x="5914388" y="1384995"/>
                </a:cubicBezTo>
                <a:cubicBezTo>
                  <a:pt x="5767608" y="1415145"/>
                  <a:pt x="5675101" y="1367841"/>
                  <a:pt x="5498357" y="1384995"/>
                </a:cubicBezTo>
                <a:cubicBezTo>
                  <a:pt x="5321613" y="1402149"/>
                  <a:pt x="5167667" y="1343797"/>
                  <a:pt x="4936152" y="1384995"/>
                </a:cubicBezTo>
                <a:cubicBezTo>
                  <a:pt x="4704637" y="1426193"/>
                  <a:pt x="4760716" y="1349796"/>
                  <a:pt x="4593208" y="1384995"/>
                </a:cubicBezTo>
                <a:cubicBezTo>
                  <a:pt x="4425700" y="1420194"/>
                  <a:pt x="4161694" y="1357591"/>
                  <a:pt x="4031004" y="1384995"/>
                </a:cubicBezTo>
                <a:cubicBezTo>
                  <a:pt x="3900314" y="1412399"/>
                  <a:pt x="3811237" y="1345029"/>
                  <a:pt x="3688059" y="1384995"/>
                </a:cubicBezTo>
                <a:cubicBezTo>
                  <a:pt x="3564881" y="1424961"/>
                  <a:pt x="3460586" y="1377066"/>
                  <a:pt x="3345115" y="1384995"/>
                </a:cubicBezTo>
                <a:cubicBezTo>
                  <a:pt x="3229644" y="1392924"/>
                  <a:pt x="3163102" y="1362027"/>
                  <a:pt x="3002170" y="1384995"/>
                </a:cubicBezTo>
                <a:cubicBezTo>
                  <a:pt x="2841239" y="1407963"/>
                  <a:pt x="2746701" y="1355851"/>
                  <a:pt x="2659226" y="1384995"/>
                </a:cubicBezTo>
                <a:cubicBezTo>
                  <a:pt x="2571751" y="1414139"/>
                  <a:pt x="2248478" y="1379503"/>
                  <a:pt x="2023935" y="1384995"/>
                </a:cubicBezTo>
                <a:cubicBezTo>
                  <a:pt x="1799392" y="1390487"/>
                  <a:pt x="1486290" y="1361204"/>
                  <a:pt x="1315558" y="1384995"/>
                </a:cubicBezTo>
                <a:cubicBezTo>
                  <a:pt x="1144826" y="1408786"/>
                  <a:pt x="966818" y="1335803"/>
                  <a:pt x="753354" y="1384995"/>
                </a:cubicBezTo>
                <a:cubicBezTo>
                  <a:pt x="539890" y="1434187"/>
                  <a:pt x="202508" y="1384711"/>
                  <a:pt x="0" y="1384995"/>
                </a:cubicBezTo>
                <a:cubicBezTo>
                  <a:pt x="-15018" y="1277778"/>
                  <a:pt x="32261" y="1043306"/>
                  <a:pt x="0" y="895630"/>
                </a:cubicBezTo>
                <a:cubicBezTo>
                  <a:pt x="-32261" y="747954"/>
                  <a:pt x="8567" y="640621"/>
                  <a:pt x="0" y="475515"/>
                </a:cubicBezTo>
                <a:cubicBezTo>
                  <a:pt x="-8567" y="310410"/>
                  <a:pt x="49770" y="188966"/>
                  <a:pt x="0" y="0"/>
                </a:cubicBezTo>
                <a:close/>
              </a:path>
            </a:pathLst>
          </a:custGeom>
          <a:solidFill>
            <a:srgbClr val="FFFF00"/>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5031564" y="-227744"/>
            <a:ext cx="2867377" cy="812800"/>
            <a:chOff x="5007836" y="507047"/>
            <a:chExt cx="1501614" cy="308638"/>
          </a:xfrm>
        </p:grpSpPr>
        <p:cxnSp>
          <p:nvCxnSpPr>
            <p:cNvPr id="24" name="Straight Connector 23"/>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7" name="Group 4046"/>
          <p:cNvGrpSpPr/>
          <p:nvPr/>
        </p:nvGrpSpPr>
        <p:grpSpPr>
          <a:xfrm>
            <a:off x="3341802" y="669046"/>
            <a:ext cx="5614100" cy="1015663"/>
            <a:chOff x="7026460" y="2579491"/>
            <a:chExt cx="4129874" cy="3979589"/>
          </a:xfrm>
        </p:grpSpPr>
        <p:sp>
          <p:nvSpPr>
            <p:cNvPr id="4048" name="TextBox 4047"/>
            <p:cNvSpPr txBox="1"/>
            <p:nvPr/>
          </p:nvSpPr>
          <p:spPr>
            <a:xfrm>
              <a:off x="7026460" y="2579491"/>
              <a:ext cx="4129874" cy="3979589"/>
            </a:xfrm>
            <a:prstGeom prst="rect">
              <a:avLst/>
            </a:prstGeom>
            <a:noFill/>
          </p:spPr>
          <p:txBody>
            <a:bodyPr wrap="square" rtlCol="0">
              <a:spAutoFit/>
            </a:bodyPr>
            <a:lstStyle/>
            <a:p>
              <a:pPr algn="ctr"/>
              <a:r>
                <a:rPr lang="en-US" sz="6000">
                  <a:ln w="127000">
                    <a:solidFill>
                      <a:schemeClr val="bg1"/>
                    </a:solidFill>
                  </a:ln>
                  <a:solidFill>
                    <a:srgbClr val="CB1D8D"/>
                  </a:solidFill>
                  <a:effectLst>
                    <a:outerShdw blurRad="50800" dist="38100" dir="2700000" algn="tl" rotWithShape="0">
                      <a:prstClr val="black">
                        <a:alpha val="40000"/>
                      </a:prstClr>
                    </a:outerShdw>
                  </a:effectLst>
                  <a:latin typeface="#9Slide05 SVNClementine" panose="020F0502020204030203" pitchFamily="34" charset="0"/>
                </a:rPr>
                <a:t>Trình bày trước lớp</a:t>
              </a:r>
            </a:p>
          </p:txBody>
        </p:sp>
        <p:sp>
          <p:nvSpPr>
            <p:cNvPr id="4049" name="TextBox 4048"/>
            <p:cNvSpPr txBox="1"/>
            <p:nvPr/>
          </p:nvSpPr>
          <p:spPr>
            <a:xfrm>
              <a:off x="7026460" y="2579491"/>
              <a:ext cx="4129874" cy="3979589"/>
            </a:xfrm>
            <a:prstGeom prst="rect">
              <a:avLst/>
            </a:prstGeom>
            <a:noFill/>
          </p:spPr>
          <p:txBody>
            <a:bodyPr wrap="square" rtlCol="0">
              <a:spAutoFit/>
            </a:bodyPr>
            <a:lstStyle/>
            <a:p>
              <a:pPr algn="ctr"/>
              <a:r>
                <a:rPr lang="en-US" sz="6000" dirty="0" err="1">
                  <a:ln>
                    <a:solidFill>
                      <a:sysClr val="windowText" lastClr="000000"/>
                    </a:solidFill>
                  </a:ln>
                  <a:solidFill>
                    <a:srgbClr val="CB1D8D"/>
                  </a:solidFill>
                  <a:latin typeface="#9Slide05 SVNClementine" panose="020F0502020204030203" pitchFamily="34" charset="0"/>
                </a:rPr>
                <a:t>Trình</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bày</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trước</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lớp</a:t>
              </a:r>
              <a:endParaRPr lang="en-US" sz="6000" dirty="0">
                <a:ln>
                  <a:solidFill>
                    <a:sysClr val="windowText" lastClr="000000"/>
                  </a:solidFill>
                </a:ln>
                <a:solidFill>
                  <a:srgbClr val="CB1D8D"/>
                </a:solidFill>
                <a:latin typeface="#9Slide05 SVNClementine" panose="020F0502020204030203" pitchFamily="34" charset="0"/>
              </a:endParaRPr>
            </a:p>
          </p:txBody>
        </p:sp>
      </p:grpSp>
      <p:pic>
        <p:nvPicPr>
          <p:cNvPr id="4050" name="Picture 4049"/>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9434" y1="60332" x2="59151" y2="73063"/>
                      </a14:backgroundRemoval>
                    </a14:imgEffect>
                  </a14:imgLayer>
                </a14:imgProps>
              </a:ext>
            </a:extLst>
          </a:blip>
          <a:srcRect l="49432" t="22608" r="30285" b="18685"/>
          <a:stretch>
            <a:fillRect/>
          </a:stretch>
        </p:blipFill>
        <p:spPr>
          <a:xfrm>
            <a:off x="5826063" y="3699403"/>
            <a:ext cx="2047844" cy="3030835"/>
          </a:xfrm>
          <a:prstGeom prst="rect">
            <a:avLst/>
          </a:prstGeom>
        </p:spPr>
      </p:pic>
      <p:pic>
        <p:nvPicPr>
          <p:cNvPr id="4051" name="Picture 4050"/>
          <p:cNvPicPr>
            <a:picLocks noChangeAspect="1"/>
          </p:cNvPicPr>
          <p:nvPr/>
        </p:nvPicPr>
        <p:blipFill rotWithShape="1">
          <a:blip r:embed="rId6">
            <a:extLst>
              <a:ext uri="{BEBA8EAE-BF5A-486C-A8C5-ECC9F3942E4B}">
                <a14:imgProps xmlns:a14="http://schemas.microsoft.com/office/drawing/2010/main">
                  <a14:imgLayer r:embed="rId5">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a:fillRect/>
          </a:stretch>
        </p:blipFill>
        <p:spPr>
          <a:xfrm>
            <a:off x="3893178" y="3555105"/>
            <a:ext cx="2192215" cy="2887830"/>
          </a:xfrm>
          <a:prstGeom prst="rect">
            <a:avLst/>
          </a:prstGeom>
        </p:spPr>
      </p:pic>
      <p:grpSp>
        <p:nvGrpSpPr>
          <p:cNvPr id="4052" name="Group 4051"/>
          <p:cNvGrpSpPr/>
          <p:nvPr/>
        </p:nvGrpSpPr>
        <p:grpSpPr>
          <a:xfrm>
            <a:off x="2541663" y="1681361"/>
            <a:ext cx="2398363" cy="2451087"/>
            <a:chOff x="5224478" y="1897021"/>
            <a:chExt cx="2398363" cy="2451087"/>
          </a:xfrm>
        </p:grpSpPr>
        <p:pic>
          <p:nvPicPr>
            <p:cNvPr id="4053" name="Picture 4052"/>
            <p:cNvPicPr>
              <a:picLocks noChangeAspect="1"/>
            </p:cNvPicPr>
            <p:nvPr/>
          </p:nvPicPr>
          <p:blipFill rotWithShape="1">
            <a:blip r:embed="rId7" cstate="print">
              <a:extLst>
                <a:ext uri="{28A0092B-C50C-407E-A947-70E740481C1C}">
                  <a14:useLocalDpi xmlns:a14="http://schemas.microsoft.com/office/drawing/2010/main" val="0"/>
                </a:ext>
              </a:extLst>
            </a:blip>
            <a:srcRect l="36770" b="47251"/>
            <a:stretch>
              <a:fillRect/>
            </a:stretch>
          </p:blipFill>
          <p:spPr>
            <a:xfrm flipH="1">
              <a:off x="5224478" y="1897021"/>
              <a:ext cx="2398363" cy="2451087"/>
            </a:xfrm>
            <a:prstGeom prst="rect">
              <a:avLst/>
            </a:prstGeom>
          </p:spPr>
        </p:pic>
        <p:sp>
          <p:nvSpPr>
            <p:cNvPr id="4054" name="TextBox 4053"/>
            <p:cNvSpPr txBox="1"/>
            <p:nvPr/>
          </p:nvSpPr>
          <p:spPr>
            <a:xfrm>
              <a:off x="5473078" y="2207383"/>
              <a:ext cx="1901162"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prstClr val="black">
                        <a:alpha val="40000"/>
                      </a:prstClr>
                    </a:outerShdw>
                  </a:effectLst>
                </a:rPr>
                <a:t>Trình</a:t>
              </a:r>
              <a:r>
                <a:rPr lang="en-US" sz="4400" b="1" dirty="0">
                  <a:solidFill>
                    <a:schemeClr val="bg1"/>
                  </a:solidFill>
                  <a:effectLst>
                    <a:outerShdw blurRad="50800" dist="38100" dir="2700000" algn="tl" rotWithShape="0">
                      <a:prstClr val="black">
                        <a:alpha val="40000"/>
                      </a:prstClr>
                    </a:outerShdw>
                  </a:effectLst>
                </a:rPr>
                <a:t> </a:t>
              </a:r>
              <a:r>
                <a:rPr lang="en-US" sz="4400" b="1" dirty="0" err="1">
                  <a:solidFill>
                    <a:schemeClr val="bg1"/>
                  </a:solidFill>
                  <a:effectLst>
                    <a:outerShdw blurRad="50800" dist="38100" dir="2700000" algn="tl" rotWithShape="0">
                      <a:prstClr val="black">
                        <a:alpha val="40000"/>
                      </a:prstClr>
                    </a:outerShdw>
                  </a:effectLst>
                </a:rPr>
                <a:t>bày</a:t>
              </a:r>
              <a:endParaRPr lang="en-US" sz="4400" b="1" dirty="0">
                <a:solidFill>
                  <a:schemeClr val="bg1"/>
                </a:solidFill>
                <a:effectLst>
                  <a:outerShdw blurRad="50800" dist="38100" dir="2700000" algn="tl" rotWithShape="0">
                    <a:prstClr val="black">
                      <a:alpha val="40000"/>
                    </a:prstClr>
                  </a:outerShdw>
                </a:effectLst>
              </a:endParaRPr>
            </a:p>
          </p:txBody>
        </p:sp>
      </p:grpSp>
      <p:grpSp>
        <p:nvGrpSpPr>
          <p:cNvPr id="4055" name="Group 4054"/>
          <p:cNvGrpSpPr/>
          <p:nvPr/>
        </p:nvGrpSpPr>
        <p:grpSpPr>
          <a:xfrm>
            <a:off x="7071669" y="1805850"/>
            <a:ext cx="2477404" cy="2521061"/>
            <a:chOff x="9754484" y="2021510"/>
            <a:chExt cx="2477404" cy="2521061"/>
          </a:xfrm>
        </p:grpSpPr>
        <p:pic>
          <p:nvPicPr>
            <p:cNvPr id="4056" name="Picture 4055"/>
            <p:cNvPicPr>
              <a:picLocks noChangeAspect="1"/>
            </p:cNvPicPr>
            <p:nvPr/>
          </p:nvPicPr>
          <p:blipFill rotWithShape="1">
            <a:blip r:embed="rId8" cstate="print">
              <a:extLst>
                <a:ext uri="{28A0092B-C50C-407E-A947-70E740481C1C}">
                  <a14:useLocalDpi xmlns:a14="http://schemas.microsoft.com/office/drawing/2010/main" val="0"/>
                </a:ext>
              </a:extLst>
            </a:blip>
            <a:srcRect l="-5298" t="48731" r="39333" b="-1644"/>
            <a:stretch>
              <a:fillRect/>
            </a:stretch>
          </p:blipFill>
          <p:spPr>
            <a:xfrm rot="15741976">
              <a:off x="9732655" y="2043339"/>
              <a:ext cx="2521061" cy="2477404"/>
            </a:xfrm>
            <a:prstGeom prst="rect">
              <a:avLst/>
            </a:prstGeom>
          </p:spPr>
        </p:pic>
        <p:sp>
          <p:nvSpPr>
            <p:cNvPr id="4057" name="TextBox 4056"/>
            <p:cNvSpPr txBox="1"/>
            <p:nvPr/>
          </p:nvSpPr>
          <p:spPr>
            <a:xfrm>
              <a:off x="10136912" y="2535565"/>
              <a:ext cx="1901162" cy="1446550"/>
            </a:xfrm>
            <a:prstGeom prst="rect">
              <a:avLst/>
            </a:prstGeom>
            <a:noFill/>
          </p:spPr>
          <p:txBody>
            <a:bodyPr wrap="square" rtlCol="0">
              <a:spAutoFit/>
            </a:bodyPr>
            <a:lstStyle/>
            <a:p>
              <a:pPr algn="ctr"/>
              <a:r>
                <a:rPr lang="en-US" sz="4400" b="1">
                  <a:solidFill>
                    <a:schemeClr val="bg1"/>
                  </a:solidFill>
                  <a:effectLst>
                    <a:outerShdw blurRad="50800" dist="38100" dir="2700000" algn="tl" rotWithShape="0">
                      <a:prstClr val="black">
                        <a:alpha val="40000"/>
                      </a:prstClr>
                    </a:outerShdw>
                  </a:effectLst>
                </a:rPr>
                <a:t>Nhận xét</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577878" y="825495"/>
            <a:ext cx="5188792" cy="4054151"/>
            <a:chOff x="6719886" y="2568031"/>
            <a:chExt cx="5188792" cy="4054151"/>
          </a:xfrm>
        </p:grpSpPr>
        <p:grpSp>
          <p:nvGrpSpPr>
            <p:cNvPr id="8" name="Group 7"/>
            <p:cNvGrpSpPr/>
            <p:nvPr/>
          </p:nvGrpSpPr>
          <p:grpSpPr>
            <a:xfrm>
              <a:off x="6719886" y="2568031"/>
              <a:ext cx="5188792" cy="4054151"/>
              <a:chOff x="6719886" y="2568031"/>
              <a:chExt cx="5188792" cy="4054151"/>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3023" t="77118" r="54747" b="-300"/>
              <a:stretch>
                <a:fillRect/>
              </a:stretch>
            </p:blipFill>
            <p:spPr>
              <a:xfrm>
                <a:off x="6719886" y="2568031"/>
                <a:ext cx="5188792" cy="4054151"/>
              </a:xfrm>
              <a:prstGeom prst="rect">
                <a:avLst/>
              </a:prstGeom>
            </p:spPr>
          </p:pic>
          <p:sp>
            <p:nvSpPr>
              <p:cNvPr id="12" name="TextBox 11"/>
              <p:cNvSpPr txBox="1"/>
              <p:nvPr/>
            </p:nvSpPr>
            <p:spPr>
              <a:xfrm>
                <a:off x="7280416" y="3315164"/>
                <a:ext cx="4433689" cy="2677656"/>
              </a:xfrm>
              <a:prstGeom prst="rect">
                <a:avLst/>
              </a:prstGeom>
              <a:noFill/>
            </p:spPr>
            <p:txBody>
              <a:bodyPr wrap="square">
                <a:spAutoFit/>
              </a:bodyPr>
              <a:lstStyle/>
              <a:p>
                <a:pPr algn="ctr"/>
                <a:r>
                  <a:rPr lang="vi-VN" sz="2800" b="1" dirty="0">
                    <a:latin typeface="Calibri" panose="020F0502020204030204" pitchFamily="34" charset="0"/>
                    <a:ea typeface="Calibri" panose="020F0502020204030204" pitchFamily="34" charset="0"/>
                    <a:cs typeface="Calibri" panose="020F0502020204030204" pitchFamily="34" charset="0"/>
                  </a:rPr>
                  <a:t>Quan sát không khí có trong túi ni-lông thu được ở thí nghiệm 1a, chai rỗng ở hình 2a và không khí có trong các quả bóng,... hãy nhận xét về hình dạng của không khí.</a:t>
                </a:r>
              </a:p>
            </p:txBody>
          </p:sp>
        </p:gr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6049" t="47192" r="47169" b="46241"/>
            <a:stretch>
              <a:fillRect/>
            </a:stretch>
          </p:blipFill>
          <p:spPr>
            <a:xfrm>
              <a:off x="7338972" y="2811573"/>
              <a:ext cx="463498" cy="45032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6049" t="47192" r="47169" b="46241"/>
            <a:stretch>
              <a:fillRect/>
            </a:stretch>
          </p:blipFill>
          <p:spPr>
            <a:xfrm flipH="1">
              <a:off x="10888714" y="2838727"/>
              <a:ext cx="463498" cy="450325"/>
            </a:xfrm>
            <a:prstGeom prst="rect">
              <a:avLst/>
            </a:prstGeom>
          </p:spPr>
        </p:pic>
      </p:grpSp>
      <p:pic>
        <p:nvPicPr>
          <p:cNvPr id="14" name="Picture 13"/>
          <p:cNvPicPr>
            <a:picLocks noChangeAspect="1"/>
          </p:cNvPicPr>
          <p:nvPr/>
        </p:nvPicPr>
        <p:blipFill>
          <a:blip r:embed="rId5"/>
          <a:stretch>
            <a:fillRect/>
          </a:stretch>
        </p:blipFill>
        <p:spPr>
          <a:xfrm>
            <a:off x="5840082" y="962508"/>
            <a:ext cx="2923187" cy="2698326"/>
          </a:xfrm>
          <a:prstGeom prst="rect">
            <a:avLst/>
          </a:prstGeom>
        </p:spPr>
      </p:pic>
      <p:pic>
        <p:nvPicPr>
          <p:cNvPr id="19" name="Picture 18"/>
          <p:cNvPicPr>
            <a:picLocks noChangeAspect="1"/>
          </p:cNvPicPr>
          <p:nvPr/>
        </p:nvPicPr>
        <p:blipFill>
          <a:blip r:embed="rId6"/>
          <a:stretch>
            <a:fillRect/>
          </a:stretch>
        </p:blipFill>
        <p:spPr>
          <a:xfrm>
            <a:off x="8919713" y="981607"/>
            <a:ext cx="2694227" cy="2712744"/>
          </a:xfrm>
          <a:prstGeom prst="rect">
            <a:avLst/>
          </a:prstGeom>
        </p:spPr>
      </p:pic>
      <p:pic>
        <p:nvPicPr>
          <p:cNvPr id="1026" name="Picture 2" descr="414.309 hình ảnh về bong bóng bay nhiều màu sắc, tuyệt đẹp và dễ thương,  down ngay giá rẻ nhất - Mua bán hình ảnh shutterstock giá rẻ chỉ từ 3.000 đ  trong 2 phú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6572" y="3742425"/>
            <a:ext cx="2518915" cy="2518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543" y="763286"/>
            <a:ext cx="3286663" cy="6258616"/>
          </a:xfrm>
          <a:prstGeom prst="rect">
            <a:avLst/>
          </a:prstGeom>
        </p:spPr>
      </p:pic>
      <p:grpSp>
        <p:nvGrpSpPr>
          <p:cNvPr id="18" name="Group 17"/>
          <p:cNvGrpSpPr/>
          <p:nvPr/>
        </p:nvGrpSpPr>
        <p:grpSpPr>
          <a:xfrm>
            <a:off x="2909536" y="681486"/>
            <a:ext cx="5201891" cy="1112808"/>
            <a:chOff x="2099412" y="3429000"/>
            <a:chExt cx="3533874" cy="1533104"/>
          </a:xfrm>
        </p:grpSpPr>
        <p:sp>
          <p:nvSpPr>
            <p:cNvPr id="19" name="Speech Bubble: Rectangle with Corners Rounded 18"/>
            <p:cNvSpPr/>
            <p:nvPr/>
          </p:nvSpPr>
          <p:spPr>
            <a:xfrm>
              <a:off x="2099412" y="3429000"/>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0" name="TextBox 19"/>
            <p:cNvSpPr txBox="1"/>
            <p:nvPr/>
          </p:nvSpPr>
          <p:spPr>
            <a:xfrm>
              <a:off x="2168081" y="3558541"/>
              <a:ext cx="3357956" cy="1314463"/>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mùi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grpSp>
      <p:grpSp>
        <p:nvGrpSpPr>
          <p:cNvPr id="21" name="Group 20"/>
          <p:cNvGrpSpPr/>
          <p:nvPr/>
        </p:nvGrpSpPr>
        <p:grpSpPr>
          <a:xfrm>
            <a:off x="4189893" y="2078966"/>
            <a:ext cx="5444111" cy="1414732"/>
            <a:chOff x="2099412" y="3429000"/>
            <a:chExt cx="3533874" cy="1533104"/>
          </a:xfrm>
        </p:grpSpPr>
        <p:sp>
          <p:nvSpPr>
            <p:cNvPr id="23" name="Speech Bubble: Rectangle with Corners Rounded 22"/>
            <p:cNvSpPr/>
            <p:nvPr/>
          </p:nvSpPr>
          <p:spPr>
            <a:xfrm>
              <a:off x="2099412" y="3429000"/>
              <a:ext cx="3533874" cy="1533104"/>
            </a:xfrm>
            <a:prstGeom prst="wedgeRoundRectCallout">
              <a:avLst>
                <a:gd name="adj1" fmla="val -61576"/>
                <a:gd name="adj2" fmla="val 2388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4" name="TextBox 23"/>
            <p:cNvSpPr txBox="1"/>
            <p:nvPr/>
          </p:nvSpPr>
          <p:spPr>
            <a:xfrm>
              <a:off x="2196256" y="3440765"/>
              <a:ext cx="3342942" cy="145456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Nếu có mùi thơm hay mùi khó chịu nào đó thì đó không phải là mùi của không khí.</a:t>
              </a:r>
              <a:endParaRPr lang="vi-VN" sz="2800" b="1" dirty="0">
                <a:solidFill>
                  <a:srgbClr val="002060"/>
                </a:solidFill>
                <a:effectLst/>
                <a:latin typeface="Cambria" panose="02040503050406030204" pitchFamily="18" charset="0"/>
                <a:ea typeface="Cambria" panose="02040503050406030204" pitchFamily="18" charset="0"/>
              </a:endParaRPr>
            </a:p>
          </p:txBody>
        </p:sp>
      </p:grpSp>
      <p:grpSp>
        <p:nvGrpSpPr>
          <p:cNvPr id="27" name="Group 26"/>
          <p:cNvGrpSpPr/>
          <p:nvPr/>
        </p:nvGrpSpPr>
        <p:grpSpPr>
          <a:xfrm>
            <a:off x="4358070" y="3605052"/>
            <a:ext cx="6219893" cy="1384995"/>
            <a:chOff x="2051790" y="3408011"/>
            <a:chExt cx="3581496" cy="1611212"/>
          </a:xfrm>
        </p:grpSpPr>
        <p:sp>
          <p:nvSpPr>
            <p:cNvPr id="28" name="Speech Bubble: Rectangle with Corners Rounded 27"/>
            <p:cNvSpPr/>
            <p:nvPr/>
          </p:nvSpPr>
          <p:spPr>
            <a:xfrm>
              <a:off x="2099412" y="3429000"/>
              <a:ext cx="3533874" cy="1533104"/>
            </a:xfrm>
            <a:prstGeom prst="wedgeRoundRectCallout">
              <a:avLst>
                <a:gd name="adj1" fmla="val -60467"/>
                <a:gd name="adj2" fmla="val -16296"/>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Cambria" panose="02040503050406030204" pitchFamily="18" charset="0"/>
                <a:ea typeface="Cambria" panose="02040503050406030204" pitchFamily="18" charset="0"/>
              </a:endParaRPr>
            </a:p>
          </p:txBody>
        </p:sp>
        <p:sp>
          <p:nvSpPr>
            <p:cNvPr id="29" name="TextBox 28"/>
            <p:cNvSpPr txBox="1"/>
            <p:nvPr/>
          </p:nvSpPr>
          <p:spPr>
            <a:xfrm>
              <a:off x="2051790" y="3408011"/>
              <a:ext cx="3534617" cy="1611212"/>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Chúng ta nhìn thấy nhau và nhìn thấy đồ vật quanh ta cho thấy không khí có tính trong suốt.</a:t>
              </a:r>
            </a:p>
          </p:txBody>
        </p:sp>
      </p:grpSp>
      <p:grpSp>
        <p:nvGrpSpPr>
          <p:cNvPr id="30" name="Group 29"/>
          <p:cNvGrpSpPr/>
          <p:nvPr/>
        </p:nvGrpSpPr>
        <p:grpSpPr>
          <a:xfrm>
            <a:off x="4358774" y="5193102"/>
            <a:ext cx="6829686" cy="1479023"/>
            <a:chOff x="2099412" y="3429000"/>
            <a:chExt cx="4340832" cy="2037634"/>
          </a:xfrm>
        </p:grpSpPr>
        <p:sp>
          <p:nvSpPr>
            <p:cNvPr id="31" name="Speech Bubble: Rectangle with Corners Rounded 30"/>
            <p:cNvSpPr/>
            <p:nvPr/>
          </p:nvSpPr>
          <p:spPr>
            <a:xfrm>
              <a:off x="2099412" y="3429000"/>
              <a:ext cx="4340832" cy="1533104"/>
            </a:xfrm>
            <a:prstGeom prst="wedgeRoundRectCallout">
              <a:avLst>
                <a:gd name="adj1" fmla="val -63718"/>
                <a:gd name="adj2" fmla="val -6363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4036" name="TextBox 4035"/>
            <p:cNvSpPr txBox="1"/>
            <p:nvPr/>
          </p:nvSpPr>
          <p:spPr>
            <a:xfrm>
              <a:off x="2168081" y="3558541"/>
              <a:ext cx="4084633" cy="1908093"/>
            </a:xfrm>
            <a:prstGeom prst="rect">
              <a:avLst/>
            </a:prstGeom>
            <a:noFill/>
          </p:spPr>
          <p:txBody>
            <a:bodyPr wrap="square" rtlCol="0">
              <a:spAutoFit/>
            </a:bodyPr>
            <a:lstStyle/>
            <a:p>
              <a:pPr algn="just"/>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khí</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nhất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vật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chứa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sp>
        <p:nvSpPr>
          <p:cNvPr id="3" name="Content Placeholder 2"/>
          <p:cNvSpPr>
            <a:spLocks noGrp="1"/>
          </p:cNvSpPr>
          <p:nvPr>
            <p:ph sz="quarter" idx="4294967295"/>
          </p:nvPr>
        </p:nvSpPr>
        <p:spPr>
          <a:xfrm>
            <a:off x="3236591" y="1382668"/>
            <a:ext cx="3888109" cy="3055982"/>
          </a:xfrm>
          <a:prstGeom prst="rect">
            <a:avLst/>
          </a:prstGeom>
        </p:spPr>
        <p:txBody>
          <a:bodyPr>
            <a:noAutofit/>
          </a:bodyPr>
          <a:lstStyle/>
          <a:p>
            <a:pPr algn="just">
              <a:lnSpc>
                <a:spcPct val="120000"/>
              </a:lnSpc>
            </a:pPr>
            <a:r>
              <a:rPr lang="vi-VN" sz="3200" b="1" u="sng" dirty="0">
                <a:cs typeface="Arial" panose="020B0604020202020204" pitchFamily="34" charset="0"/>
              </a:rPr>
              <a:t>Tiến hành</a:t>
            </a:r>
            <a:r>
              <a:rPr lang="vi-VN" sz="3200" b="1" dirty="0">
                <a:cs typeface="Arial" panose="020B0604020202020204" pitchFamily="34" charset="0"/>
              </a:rPr>
              <a:t>: Bịt kín đầu bơm tiêm rồi dùng ngón tay ấn ruột bơm tiêm vào sâu</a:t>
            </a:r>
            <a:r>
              <a:rPr lang="en-US" sz="3200" b="1" dirty="0">
                <a:cs typeface="Arial" panose="020B0604020202020204" pitchFamily="34" charset="0"/>
              </a:rPr>
              <a:t> </a:t>
            </a:r>
            <a:r>
              <a:rPr lang="vi-VN" sz="3200" b="1" dirty="0">
                <a:cs typeface="Arial" panose="020B0604020202020204" pitchFamily="34" charset="0"/>
              </a:rPr>
              <a:t>trong vỏ bơm tiêm (Hình 4b), sau đó thả tay ra (Hình 4c).</a:t>
            </a:r>
          </a:p>
        </p:txBody>
      </p:sp>
      <p:sp>
        <p:nvSpPr>
          <p:cNvPr id="11" name="矩形: 圆角 16"/>
          <p:cNvSpPr/>
          <p:nvPr/>
        </p:nvSpPr>
        <p:spPr>
          <a:xfrm>
            <a:off x="2424806" y="140287"/>
            <a:ext cx="6995420" cy="897949"/>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p:cNvSpPr txBox="1"/>
          <p:nvPr/>
        </p:nvSpPr>
        <p:spPr>
          <a:xfrm>
            <a:off x="3032696" y="174955"/>
            <a:ext cx="6387529"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vi-VN" sz="40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anose="02020603050405020304" pitchFamily="18" charset="0"/>
              </a:rPr>
              <a:t>3. Chuẩn bị: 1 bơm tiêm.</a:t>
            </a:r>
          </a:p>
        </p:txBody>
      </p:sp>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p:cNvPicPr>
            <a:picLocks noChangeAspect="1"/>
          </p:cNvPicPr>
          <p:nvPr/>
        </p:nvPicPr>
        <p:blipFill>
          <a:blip r:embed="rId4"/>
          <a:stretch>
            <a:fillRect/>
          </a:stretch>
        </p:blipFill>
        <p:spPr>
          <a:xfrm>
            <a:off x="100012" y="1747837"/>
            <a:ext cx="2905125" cy="391477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7400924" y="1609726"/>
            <a:ext cx="4701271" cy="38290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839" y="1178620"/>
            <a:ext cx="6387935" cy="5445224"/>
          </a:xfrm>
          <a:custGeom>
            <a:avLst/>
            <a:gdLst>
              <a:gd name="connsiteX0" fmla="*/ 0 w 6387935"/>
              <a:gd name="connsiteY0" fmla="*/ 907555 h 5445224"/>
              <a:gd name="connsiteX1" fmla="*/ 907555 w 6387935"/>
              <a:gd name="connsiteY1" fmla="*/ 0 h 5445224"/>
              <a:gd name="connsiteX2" fmla="*/ 1433430 w 6387935"/>
              <a:gd name="connsiteY2" fmla="*/ 0 h 5445224"/>
              <a:gd name="connsiteX3" fmla="*/ 1959305 w 6387935"/>
              <a:gd name="connsiteY3" fmla="*/ 0 h 5445224"/>
              <a:gd name="connsiteX4" fmla="*/ 2439451 w 6387935"/>
              <a:gd name="connsiteY4" fmla="*/ 0 h 5445224"/>
              <a:gd name="connsiteX5" fmla="*/ 3011055 w 6387935"/>
              <a:gd name="connsiteY5" fmla="*/ 0 h 5445224"/>
              <a:gd name="connsiteX6" fmla="*/ 3582658 w 6387935"/>
              <a:gd name="connsiteY6" fmla="*/ 0 h 5445224"/>
              <a:gd name="connsiteX7" fmla="*/ 4062804 w 6387935"/>
              <a:gd name="connsiteY7" fmla="*/ 0 h 5445224"/>
              <a:gd name="connsiteX8" fmla="*/ 4634407 w 6387935"/>
              <a:gd name="connsiteY8" fmla="*/ 0 h 5445224"/>
              <a:gd name="connsiteX9" fmla="*/ 5480380 w 6387935"/>
              <a:gd name="connsiteY9" fmla="*/ 0 h 5445224"/>
              <a:gd name="connsiteX10" fmla="*/ 6387935 w 6387935"/>
              <a:gd name="connsiteY10" fmla="*/ 907555 h 5445224"/>
              <a:gd name="connsiteX11" fmla="*/ 6387935 w 6387935"/>
              <a:gd name="connsiteY11" fmla="*/ 1389842 h 5445224"/>
              <a:gd name="connsiteX12" fmla="*/ 6387935 w 6387935"/>
              <a:gd name="connsiteY12" fmla="*/ 1799526 h 5445224"/>
              <a:gd name="connsiteX13" fmla="*/ 6387935 w 6387935"/>
              <a:gd name="connsiteY13" fmla="*/ 2318114 h 5445224"/>
              <a:gd name="connsiteX14" fmla="*/ 6387935 w 6387935"/>
              <a:gd name="connsiteY14" fmla="*/ 2727798 h 5445224"/>
              <a:gd name="connsiteX15" fmla="*/ 6387935 w 6387935"/>
              <a:gd name="connsiteY15" fmla="*/ 3210084 h 5445224"/>
              <a:gd name="connsiteX16" fmla="*/ 6387935 w 6387935"/>
              <a:gd name="connsiteY16" fmla="*/ 3692371 h 5445224"/>
              <a:gd name="connsiteX17" fmla="*/ 6387935 w 6387935"/>
              <a:gd name="connsiteY17" fmla="*/ 4537669 h 5445224"/>
              <a:gd name="connsiteX18" fmla="*/ 5480380 w 6387935"/>
              <a:gd name="connsiteY18" fmla="*/ 5445224 h 5445224"/>
              <a:gd name="connsiteX19" fmla="*/ 5045962 w 6387935"/>
              <a:gd name="connsiteY19" fmla="*/ 5445224 h 5445224"/>
              <a:gd name="connsiteX20" fmla="*/ 4520087 w 6387935"/>
              <a:gd name="connsiteY20" fmla="*/ 5445224 h 5445224"/>
              <a:gd name="connsiteX21" fmla="*/ 4039940 w 6387935"/>
              <a:gd name="connsiteY21" fmla="*/ 5445224 h 5445224"/>
              <a:gd name="connsiteX22" fmla="*/ 3514065 w 6387935"/>
              <a:gd name="connsiteY22" fmla="*/ 5445224 h 5445224"/>
              <a:gd name="connsiteX23" fmla="*/ 2942462 w 6387935"/>
              <a:gd name="connsiteY23" fmla="*/ 5445224 h 5445224"/>
              <a:gd name="connsiteX24" fmla="*/ 2279403 w 6387935"/>
              <a:gd name="connsiteY24" fmla="*/ 5445224 h 5445224"/>
              <a:gd name="connsiteX25" fmla="*/ 1662071 w 6387935"/>
              <a:gd name="connsiteY25" fmla="*/ 5445224 h 5445224"/>
              <a:gd name="connsiteX26" fmla="*/ 907555 w 6387935"/>
              <a:gd name="connsiteY26" fmla="*/ 5445224 h 5445224"/>
              <a:gd name="connsiteX27" fmla="*/ 0 w 6387935"/>
              <a:gd name="connsiteY27" fmla="*/ 4537669 h 5445224"/>
              <a:gd name="connsiteX28" fmla="*/ 0 w 6387935"/>
              <a:gd name="connsiteY28" fmla="*/ 4055382 h 5445224"/>
              <a:gd name="connsiteX29" fmla="*/ 0 w 6387935"/>
              <a:gd name="connsiteY29" fmla="*/ 3500494 h 5445224"/>
              <a:gd name="connsiteX30" fmla="*/ 0 w 6387935"/>
              <a:gd name="connsiteY30" fmla="*/ 3090809 h 5445224"/>
              <a:gd name="connsiteX31" fmla="*/ 0 w 6387935"/>
              <a:gd name="connsiteY31" fmla="*/ 2535920 h 5445224"/>
              <a:gd name="connsiteX32" fmla="*/ 0 w 6387935"/>
              <a:gd name="connsiteY32" fmla="*/ 2126236 h 5445224"/>
              <a:gd name="connsiteX33" fmla="*/ 0 w 6387935"/>
              <a:gd name="connsiteY33" fmla="*/ 1535046 h 5445224"/>
              <a:gd name="connsiteX34" fmla="*/ 0 w 6387935"/>
              <a:gd name="connsiteY34" fmla="*/ 907555 h 54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87935" h="5445224" fill="none" extrusionOk="0">
                <a:moveTo>
                  <a:pt x="0" y="907555"/>
                </a:moveTo>
                <a:cubicBezTo>
                  <a:pt x="-36141" y="337871"/>
                  <a:pt x="372135" y="-12693"/>
                  <a:pt x="907555" y="0"/>
                </a:cubicBezTo>
                <a:cubicBezTo>
                  <a:pt x="1031639" y="-61535"/>
                  <a:pt x="1320840" y="12703"/>
                  <a:pt x="1433430" y="0"/>
                </a:cubicBezTo>
                <a:cubicBezTo>
                  <a:pt x="1546021" y="-12703"/>
                  <a:pt x="1834065" y="31863"/>
                  <a:pt x="1959305" y="0"/>
                </a:cubicBezTo>
                <a:cubicBezTo>
                  <a:pt x="2084546" y="-31863"/>
                  <a:pt x="2294275" y="20829"/>
                  <a:pt x="2439451" y="0"/>
                </a:cubicBezTo>
                <a:cubicBezTo>
                  <a:pt x="2584627" y="-20829"/>
                  <a:pt x="2769429" y="4179"/>
                  <a:pt x="3011055" y="0"/>
                </a:cubicBezTo>
                <a:cubicBezTo>
                  <a:pt x="3252681" y="-4179"/>
                  <a:pt x="3332678" y="22439"/>
                  <a:pt x="3582658" y="0"/>
                </a:cubicBezTo>
                <a:cubicBezTo>
                  <a:pt x="3832638" y="-22439"/>
                  <a:pt x="3823163" y="40076"/>
                  <a:pt x="4062804" y="0"/>
                </a:cubicBezTo>
                <a:cubicBezTo>
                  <a:pt x="4302445" y="-40076"/>
                  <a:pt x="4463083" y="845"/>
                  <a:pt x="4634407" y="0"/>
                </a:cubicBezTo>
                <a:cubicBezTo>
                  <a:pt x="4805731" y="-845"/>
                  <a:pt x="5060911" y="6860"/>
                  <a:pt x="5480380" y="0"/>
                </a:cubicBezTo>
                <a:cubicBezTo>
                  <a:pt x="5935654" y="16843"/>
                  <a:pt x="6261058" y="351105"/>
                  <a:pt x="6387935" y="907555"/>
                </a:cubicBezTo>
                <a:cubicBezTo>
                  <a:pt x="6432566" y="1027569"/>
                  <a:pt x="6377246" y="1184778"/>
                  <a:pt x="6387935" y="1389842"/>
                </a:cubicBezTo>
                <a:cubicBezTo>
                  <a:pt x="6398624" y="1594906"/>
                  <a:pt x="6345222" y="1668028"/>
                  <a:pt x="6387935" y="1799526"/>
                </a:cubicBezTo>
                <a:cubicBezTo>
                  <a:pt x="6430648" y="1931024"/>
                  <a:pt x="6358192" y="2114632"/>
                  <a:pt x="6387935" y="2318114"/>
                </a:cubicBezTo>
                <a:cubicBezTo>
                  <a:pt x="6417678" y="2521596"/>
                  <a:pt x="6365565" y="2626197"/>
                  <a:pt x="6387935" y="2727798"/>
                </a:cubicBezTo>
                <a:cubicBezTo>
                  <a:pt x="6410305" y="2829399"/>
                  <a:pt x="6331991" y="3035429"/>
                  <a:pt x="6387935" y="3210084"/>
                </a:cubicBezTo>
                <a:cubicBezTo>
                  <a:pt x="6443879" y="3384739"/>
                  <a:pt x="6361576" y="3543676"/>
                  <a:pt x="6387935" y="3692371"/>
                </a:cubicBezTo>
                <a:cubicBezTo>
                  <a:pt x="6414294" y="3841066"/>
                  <a:pt x="6334795" y="4206239"/>
                  <a:pt x="6387935" y="4537669"/>
                </a:cubicBezTo>
                <a:cubicBezTo>
                  <a:pt x="6443126" y="4982744"/>
                  <a:pt x="5936060" y="5455930"/>
                  <a:pt x="5480380" y="5445224"/>
                </a:cubicBezTo>
                <a:cubicBezTo>
                  <a:pt x="5371257" y="5496546"/>
                  <a:pt x="5241558" y="5429731"/>
                  <a:pt x="5045962" y="5445224"/>
                </a:cubicBezTo>
                <a:cubicBezTo>
                  <a:pt x="4850366" y="5460717"/>
                  <a:pt x="4632929" y="5399036"/>
                  <a:pt x="4520087" y="5445224"/>
                </a:cubicBezTo>
                <a:cubicBezTo>
                  <a:pt x="4407245" y="5491412"/>
                  <a:pt x="4241130" y="5423279"/>
                  <a:pt x="4039940" y="5445224"/>
                </a:cubicBezTo>
                <a:cubicBezTo>
                  <a:pt x="3838750" y="5467169"/>
                  <a:pt x="3746948" y="5386718"/>
                  <a:pt x="3514065" y="5445224"/>
                </a:cubicBezTo>
                <a:cubicBezTo>
                  <a:pt x="3281183" y="5503730"/>
                  <a:pt x="3108789" y="5406508"/>
                  <a:pt x="2942462" y="5445224"/>
                </a:cubicBezTo>
                <a:cubicBezTo>
                  <a:pt x="2776135" y="5483940"/>
                  <a:pt x="2525297" y="5420012"/>
                  <a:pt x="2279403" y="5445224"/>
                </a:cubicBezTo>
                <a:cubicBezTo>
                  <a:pt x="2033509" y="5470436"/>
                  <a:pt x="1840874" y="5403169"/>
                  <a:pt x="1662071" y="5445224"/>
                </a:cubicBezTo>
                <a:cubicBezTo>
                  <a:pt x="1483268" y="5487279"/>
                  <a:pt x="1108811" y="5443368"/>
                  <a:pt x="907555" y="5445224"/>
                </a:cubicBezTo>
                <a:cubicBezTo>
                  <a:pt x="403186" y="5498322"/>
                  <a:pt x="43445" y="5014336"/>
                  <a:pt x="0" y="4537669"/>
                </a:cubicBezTo>
                <a:cubicBezTo>
                  <a:pt x="-57321" y="4370212"/>
                  <a:pt x="51061" y="4281543"/>
                  <a:pt x="0" y="4055382"/>
                </a:cubicBezTo>
                <a:cubicBezTo>
                  <a:pt x="-51061" y="3829221"/>
                  <a:pt x="5072" y="3663059"/>
                  <a:pt x="0" y="3500494"/>
                </a:cubicBezTo>
                <a:cubicBezTo>
                  <a:pt x="-5072" y="3337929"/>
                  <a:pt x="3675" y="3292579"/>
                  <a:pt x="0" y="3090809"/>
                </a:cubicBezTo>
                <a:cubicBezTo>
                  <a:pt x="-3675" y="2889040"/>
                  <a:pt x="49241" y="2714849"/>
                  <a:pt x="0" y="2535920"/>
                </a:cubicBezTo>
                <a:cubicBezTo>
                  <a:pt x="-49241" y="2356991"/>
                  <a:pt x="25385" y="2325364"/>
                  <a:pt x="0" y="2126236"/>
                </a:cubicBezTo>
                <a:cubicBezTo>
                  <a:pt x="-25385" y="1927108"/>
                  <a:pt x="67938" y="1802619"/>
                  <a:pt x="0" y="1535046"/>
                </a:cubicBezTo>
                <a:cubicBezTo>
                  <a:pt x="-67938" y="1267473"/>
                  <a:pt x="27280" y="1064194"/>
                  <a:pt x="0" y="907555"/>
                </a:cubicBezTo>
                <a:close/>
              </a:path>
              <a:path w="6387935" h="5445224" stroke="0" extrusionOk="0">
                <a:moveTo>
                  <a:pt x="0" y="907555"/>
                </a:moveTo>
                <a:cubicBezTo>
                  <a:pt x="-11685" y="490720"/>
                  <a:pt x="419250" y="-126085"/>
                  <a:pt x="907555" y="0"/>
                </a:cubicBezTo>
                <a:cubicBezTo>
                  <a:pt x="1161741" y="-59709"/>
                  <a:pt x="1293091" y="2304"/>
                  <a:pt x="1524886" y="0"/>
                </a:cubicBezTo>
                <a:cubicBezTo>
                  <a:pt x="1756681" y="-2304"/>
                  <a:pt x="1906138" y="36185"/>
                  <a:pt x="2005033" y="0"/>
                </a:cubicBezTo>
                <a:cubicBezTo>
                  <a:pt x="2103928" y="-36185"/>
                  <a:pt x="2255597" y="47276"/>
                  <a:pt x="2485180" y="0"/>
                </a:cubicBezTo>
                <a:cubicBezTo>
                  <a:pt x="2714763" y="-47276"/>
                  <a:pt x="2727125" y="5398"/>
                  <a:pt x="2919598" y="0"/>
                </a:cubicBezTo>
                <a:cubicBezTo>
                  <a:pt x="3112071" y="-5398"/>
                  <a:pt x="3287423" y="14333"/>
                  <a:pt x="3445473" y="0"/>
                </a:cubicBezTo>
                <a:cubicBezTo>
                  <a:pt x="3603523" y="-14333"/>
                  <a:pt x="3758263" y="5069"/>
                  <a:pt x="4062804" y="0"/>
                </a:cubicBezTo>
                <a:cubicBezTo>
                  <a:pt x="4367345" y="-5069"/>
                  <a:pt x="4387595" y="45228"/>
                  <a:pt x="4588679" y="0"/>
                </a:cubicBezTo>
                <a:cubicBezTo>
                  <a:pt x="4789764" y="-45228"/>
                  <a:pt x="5068999" y="53385"/>
                  <a:pt x="5480380" y="0"/>
                </a:cubicBezTo>
                <a:cubicBezTo>
                  <a:pt x="6107489" y="-33137"/>
                  <a:pt x="6354429" y="373891"/>
                  <a:pt x="6387935" y="907555"/>
                </a:cubicBezTo>
                <a:cubicBezTo>
                  <a:pt x="6435509" y="1110721"/>
                  <a:pt x="6341120" y="1231590"/>
                  <a:pt x="6387935" y="1389842"/>
                </a:cubicBezTo>
                <a:cubicBezTo>
                  <a:pt x="6434750" y="1548094"/>
                  <a:pt x="6361590" y="1694459"/>
                  <a:pt x="6387935" y="1944730"/>
                </a:cubicBezTo>
                <a:cubicBezTo>
                  <a:pt x="6414280" y="2195001"/>
                  <a:pt x="6351792" y="2295958"/>
                  <a:pt x="6387935" y="2427017"/>
                </a:cubicBezTo>
                <a:cubicBezTo>
                  <a:pt x="6424078" y="2558076"/>
                  <a:pt x="6381271" y="2846969"/>
                  <a:pt x="6387935" y="2981906"/>
                </a:cubicBezTo>
                <a:cubicBezTo>
                  <a:pt x="6394599" y="3116843"/>
                  <a:pt x="6340985" y="3318452"/>
                  <a:pt x="6387935" y="3500494"/>
                </a:cubicBezTo>
                <a:cubicBezTo>
                  <a:pt x="6434885" y="3682536"/>
                  <a:pt x="6348896" y="3803763"/>
                  <a:pt x="6387935" y="4019081"/>
                </a:cubicBezTo>
                <a:cubicBezTo>
                  <a:pt x="6426974" y="4234399"/>
                  <a:pt x="6380890" y="4314354"/>
                  <a:pt x="6387935" y="4537669"/>
                </a:cubicBezTo>
                <a:cubicBezTo>
                  <a:pt x="6400397" y="5007327"/>
                  <a:pt x="6033226" y="5465795"/>
                  <a:pt x="5480380" y="5445224"/>
                </a:cubicBezTo>
                <a:cubicBezTo>
                  <a:pt x="5362660" y="5497992"/>
                  <a:pt x="5144702" y="5418929"/>
                  <a:pt x="4954505" y="5445224"/>
                </a:cubicBezTo>
                <a:cubicBezTo>
                  <a:pt x="4764309" y="5471519"/>
                  <a:pt x="4634182" y="5426506"/>
                  <a:pt x="4520087" y="5445224"/>
                </a:cubicBezTo>
                <a:cubicBezTo>
                  <a:pt x="4405992" y="5463942"/>
                  <a:pt x="4201851" y="5414371"/>
                  <a:pt x="4039940" y="5445224"/>
                </a:cubicBezTo>
                <a:cubicBezTo>
                  <a:pt x="3878029" y="5476077"/>
                  <a:pt x="3726328" y="5437554"/>
                  <a:pt x="3514065" y="5445224"/>
                </a:cubicBezTo>
                <a:cubicBezTo>
                  <a:pt x="3301803" y="5452894"/>
                  <a:pt x="3201368" y="5427330"/>
                  <a:pt x="3079647" y="5445224"/>
                </a:cubicBezTo>
                <a:cubicBezTo>
                  <a:pt x="2957926" y="5463118"/>
                  <a:pt x="2746259" y="5421259"/>
                  <a:pt x="2599500" y="5445224"/>
                </a:cubicBezTo>
                <a:cubicBezTo>
                  <a:pt x="2452741" y="5469189"/>
                  <a:pt x="2272144" y="5435216"/>
                  <a:pt x="2027897" y="5445224"/>
                </a:cubicBezTo>
                <a:cubicBezTo>
                  <a:pt x="1783650" y="5455232"/>
                  <a:pt x="1770832" y="5413872"/>
                  <a:pt x="1547751" y="5445224"/>
                </a:cubicBezTo>
                <a:cubicBezTo>
                  <a:pt x="1324670" y="5476576"/>
                  <a:pt x="1130316" y="5422537"/>
                  <a:pt x="907555" y="5445224"/>
                </a:cubicBezTo>
                <a:cubicBezTo>
                  <a:pt x="295667" y="5401283"/>
                  <a:pt x="-92131" y="5119924"/>
                  <a:pt x="0" y="4537669"/>
                </a:cubicBezTo>
                <a:cubicBezTo>
                  <a:pt x="-35338" y="4393986"/>
                  <a:pt x="5806" y="4203951"/>
                  <a:pt x="0" y="3982780"/>
                </a:cubicBezTo>
                <a:cubicBezTo>
                  <a:pt x="-5806" y="3761609"/>
                  <a:pt x="38633" y="3590469"/>
                  <a:pt x="0" y="3427891"/>
                </a:cubicBezTo>
                <a:cubicBezTo>
                  <a:pt x="-38633" y="3265313"/>
                  <a:pt x="44393" y="3115700"/>
                  <a:pt x="0" y="2945605"/>
                </a:cubicBezTo>
                <a:cubicBezTo>
                  <a:pt x="-44393" y="2775510"/>
                  <a:pt x="36023" y="2680958"/>
                  <a:pt x="0" y="2463318"/>
                </a:cubicBezTo>
                <a:cubicBezTo>
                  <a:pt x="-36023" y="2245678"/>
                  <a:pt x="6618" y="2135397"/>
                  <a:pt x="0" y="1981032"/>
                </a:cubicBezTo>
                <a:cubicBezTo>
                  <a:pt x="-6618" y="1826667"/>
                  <a:pt x="40433" y="1715723"/>
                  <a:pt x="0" y="1571347"/>
                </a:cubicBezTo>
                <a:cubicBezTo>
                  <a:pt x="-40433" y="1426972"/>
                  <a:pt x="57136" y="1059181"/>
                  <a:pt x="0" y="907555"/>
                </a:cubicBezTo>
                <a:close/>
              </a:path>
            </a:pathLst>
          </a:custGeom>
          <a:solidFill>
            <a:srgbClr val="CFFFDC"/>
          </a:solidFill>
          <a:ln w="28575">
            <a:solidFill>
              <a:srgbClr val="93FFD8"/>
            </a:solidFill>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Quan sát hình 4a và cho biết bên trong vỏ bơm tiêm chứa gì.</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Mô tả các hiện tượng đã xảy ra ở hình 4b và 4c có sử dụng các từ gợi ý: không khí, nén lại, dãn ra.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Qua thí nghiệm trên, em có nhận xét gì về tính chất của không khí?</a:t>
            </a:r>
          </a:p>
        </p:txBody>
      </p:sp>
      <p:pic>
        <p:nvPicPr>
          <p:cNvPr id="12" name="Picture 11"/>
          <p:cNvPicPr>
            <a:picLocks noChangeAspect="1"/>
          </p:cNvPicPr>
          <p:nvPr/>
        </p:nvPicPr>
        <p:blipFill>
          <a:blip r:embed="rId2"/>
          <a:stretch>
            <a:fillRect/>
          </a:stretch>
        </p:blipFill>
        <p:spPr>
          <a:xfrm>
            <a:off x="6867525" y="714375"/>
            <a:ext cx="5133975" cy="273492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15" name="Group 14"/>
          <p:cNvGrpSpPr/>
          <p:nvPr/>
        </p:nvGrpSpPr>
        <p:grpSpPr>
          <a:xfrm>
            <a:off x="6752546" y="3762375"/>
            <a:ext cx="5439454" cy="2733675"/>
            <a:chOff x="6752546" y="3762375"/>
            <a:chExt cx="5439454" cy="2733675"/>
          </a:xfrm>
        </p:grpSpPr>
        <p:pic>
          <p:nvPicPr>
            <p:cNvPr id="13" name="Picture 318"/>
            <p:cNvPicPr>
              <a:picLocks noChangeAspect="1"/>
            </p:cNvPicPr>
            <p:nvPr/>
          </p:nvPicPr>
          <p:blipFill>
            <a:blip r:embed="rId3"/>
            <a:stretch>
              <a:fillRect/>
            </a:stretch>
          </p:blipFill>
          <p:spPr>
            <a:xfrm>
              <a:off x="6752546" y="3762375"/>
              <a:ext cx="5439454" cy="2733675"/>
            </a:xfrm>
            <a:prstGeom prst="rect">
              <a:avLst/>
            </a:prstGeom>
          </p:spPr>
        </p:pic>
        <p:sp>
          <p:nvSpPr>
            <p:cNvPr id="14" name="TextBox 13"/>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p:cNvPicPr>
            <a:picLocks noChangeAspect="1"/>
          </p:cNvPicPr>
          <p:nvPr/>
        </p:nvPicPr>
        <p:blipFill>
          <a:blip r:embed="rId5"/>
          <a:stretch>
            <a:fillRect/>
          </a:stretch>
        </p:blipFill>
        <p:spPr>
          <a:xfrm>
            <a:off x="4117339" y="2914649"/>
            <a:ext cx="4159885" cy="35252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216439" y="4128272"/>
            <a:ext cx="12408439" cy="2903564"/>
          </a:xfrm>
          <a:prstGeom prst="rect">
            <a:avLst/>
          </a:prstGeom>
        </p:spPr>
      </p:pic>
      <p:pic>
        <p:nvPicPr>
          <p:cNvPr id="3" name="Picture 2"/>
          <p:cNvPicPr>
            <a:picLocks noChangeAspect="1"/>
          </p:cNvPicPr>
          <p:nvPr/>
        </p:nvPicPr>
        <p:blipFill>
          <a:blip r:embed="rId3"/>
          <a:stretch>
            <a:fillRect/>
          </a:stretch>
        </p:blipFill>
        <p:spPr>
          <a:xfrm>
            <a:off x="990601" y="728662"/>
            <a:ext cx="3319462" cy="447311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6" name="Rectangle: Rounded Corners 5"/>
          <p:cNvSpPr/>
          <p:nvPr/>
        </p:nvSpPr>
        <p:spPr>
          <a:xfrm>
            <a:off x="4876800" y="1802616"/>
            <a:ext cx="6305550" cy="21407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Bên trong vỏ bơm tiêm chứa không khí.</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216439" y="4128272"/>
            <a:ext cx="12408439" cy="2903564"/>
          </a:xfrm>
          <a:prstGeom prst="rect">
            <a:avLst/>
          </a:prstGeom>
        </p:spPr>
      </p:pic>
      <p:sp>
        <p:nvSpPr>
          <p:cNvPr id="6" name="Rectangle: Rounded Corners 5"/>
          <p:cNvSpPr/>
          <p:nvPr/>
        </p:nvSpPr>
        <p:spPr>
          <a:xfrm>
            <a:off x="5257800" y="1726415"/>
            <a:ext cx="6867525" cy="378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Khi ấn ruột bơm tiêm vào sâu trong vỏ bơm tiêm (hình 4b) không khí bị nén lại, sau đó thả tay ra (hình 4c) không khí lại dãn ra đẩy ruột bơm tiêm lên trên.</a:t>
            </a:r>
          </a:p>
        </p:txBody>
      </p:sp>
      <p:pic>
        <p:nvPicPr>
          <p:cNvPr id="2" name="Picture 1"/>
          <p:cNvPicPr>
            <a:picLocks noChangeAspect="1"/>
          </p:cNvPicPr>
          <p:nvPr/>
        </p:nvPicPr>
        <p:blipFill>
          <a:blip r:embed="rId4"/>
          <a:stretch>
            <a:fillRect/>
          </a:stretch>
        </p:blipFill>
        <p:spPr>
          <a:xfrm>
            <a:off x="333374" y="1609726"/>
            <a:ext cx="4701271" cy="38290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41"/>
          <p:cNvGrpSpPr/>
          <p:nvPr/>
        </p:nvGrpSpPr>
        <p:grpSpPr>
          <a:xfrm>
            <a:off x="1062355" y="176376"/>
            <a:ext cx="11713210" cy="7149465"/>
            <a:chOff x="833" y="675"/>
            <a:chExt cx="18446" cy="11259"/>
          </a:xfrm>
        </p:grpSpPr>
        <p:pic>
          <p:nvPicPr>
            <p:cNvPr id="15" name="图片 6" descr="D:\资料\双麻花辫女孩.png双麻花辫女孩"/>
            <p:cNvPicPr>
              <a:picLocks noChangeAspect="1"/>
            </p:cNvPicPr>
            <p:nvPr>
              <p:custDataLst>
                <p:tags r:id="rId1"/>
              </p:custDataLst>
            </p:nvPr>
          </p:nvPicPr>
          <p:blipFill>
            <a:blip r:embed="rId5"/>
            <a:srcRect/>
            <a:stretch>
              <a:fillRect/>
            </a:stretch>
          </p:blipFill>
          <p:spPr>
            <a:xfrm rot="20700000">
              <a:off x="12407" y="4379"/>
              <a:ext cx="6872" cy="6872"/>
            </a:xfrm>
            <a:prstGeom prst="rect">
              <a:avLst/>
            </a:prstGeom>
          </p:spPr>
        </p:pic>
        <p:pic>
          <p:nvPicPr>
            <p:cNvPr id="5" name="图片 75" descr="书本"/>
            <p:cNvPicPr>
              <a:picLocks noChangeAspect="1"/>
            </p:cNvPicPr>
            <p:nvPr/>
          </p:nvPicPr>
          <p:blipFill>
            <a:blip r:embed="rId6"/>
            <a:stretch>
              <a:fillRect/>
            </a:stretch>
          </p:blipFill>
          <p:spPr>
            <a:xfrm>
              <a:off x="833" y="675"/>
              <a:ext cx="3055" cy="3055"/>
            </a:xfrm>
            <a:prstGeom prst="rect">
              <a:avLst/>
            </a:prstGeom>
          </p:spPr>
        </p:pic>
        <p:pic>
          <p:nvPicPr>
            <p:cNvPr id="6" name="图片 39" descr="纸张"/>
            <p:cNvPicPr>
              <a:picLocks noChangeAspect="1"/>
            </p:cNvPicPr>
            <p:nvPr/>
          </p:nvPicPr>
          <p:blipFill>
            <a:blip r:embed="rId7"/>
            <a:stretch>
              <a:fillRect/>
            </a:stretch>
          </p:blipFill>
          <p:spPr>
            <a:xfrm>
              <a:off x="9355" y="7395"/>
              <a:ext cx="3672" cy="3672"/>
            </a:xfrm>
            <a:prstGeom prst="rect">
              <a:avLst/>
            </a:prstGeom>
          </p:spPr>
        </p:pic>
        <p:pic>
          <p:nvPicPr>
            <p:cNvPr id="7" name="图片 40" descr="草莓"/>
            <p:cNvPicPr>
              <a:picLocks noChangeAspect="1"/>
            </p:cNvPicPr>
            <p:nvPr/>
          </p:nvPicPr>
          <p:blipFill>
            <a:blip r:embed="rId8"/>
            <a:stretch>
              <a:fillRect/>
            </a:stretch>
          </p:blipFill>
          <p:spPr>
            <a:xfrm>
              <a:off x="6291" y="9236"/>
              <a:ext cx="2698" cy="2698"/>
            </a:xfrm>
            <a:prstGeom prst="rect">
              <a:avLst/>
            </a:prstGeom>
          </p:spPr>
        </p:pic>
      </p:grpSp>
      <p:pic>
        <p:nvPicPr>
          <p:cNvPr id="29" name="Picture 28"/>
          <p:cNvPicPr>
            <a:picLocks noChangeAspect="1"/>
          </p:cNvPicPr>
          <p:nvPr/>
        </p:nvPicPr>
        <p:blipFill>
          <a:blip r:embed="rId9"/>
          <a:stretch>
            <a:fillRect/>
          </a:stretch>
        </p:blipFill>
        <p:spPr>
          <a:xfrm>
            <a:off x="1893538" y="1682738"/>
            <a:ext cx="9528874" cy="320677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a:fillRect/>
          </a:stretch>
        </p:blipFill>
        <p:spPr>
          <a:xfrm flipV="1">
            <a:off x="0" y="0"/>
            <a:ext cx="12192000" cy="2502812"/>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p:cNvPicPr>
            <a:picLocks noChangeAspect="1"/>
          </p:cNvPicPr>
          <p:nvPr/>
        </p:nvPicPr>
        <p:blipFill>
          <a:blip r:embed="rId4"/>
          <a:srcRect/>
          <a:stretch>
            <a:fillRect/>
          </a:stretch>
        </p:blipFill>
        <p:spPr>
          <a:xfrm rot="386493">
            <a:off x="2585902" y="409557"/>
            <a:ext cx="7497481" cy="3488445"/>
          </a:xfrm>
          <a:prstGeom prst="rect">
            <a:avLst/>
          </a:prstGeom>
        </p:spPr>
      </p:pic>
      <p:sp>
        <p:nvSpPr>
          <p:cNvPr id="10" name="Title 1"/>
          <p:cNvSpPr>
            <a:spLocks noGrp="1"/>
          </p:cNvSpPr>
          <p:nvPr>
            <p:ph type="title"/>
          </p:nvPr>
        </p:nvSpPr>
        <p:spPr>
          <a:xfrm rot="399240">
            <a:off x="3554230" y="1647549"/>
            <a:ext cx="6322828" cy="1417639"/>
          </a:xfrm>
        </p:spPr>
        <p:txBody>
          <a:bodyPr>
            <a:noAutofit/>
          </a:bodyPr>
          <a:lstStyle/>
          <a:p>
            <a:pPr algn="ctr"/>
            <a:r>
              <a:rPr lang="en-US" sz="4000" b="1">
                <a:latin typeface="Arial" panose="020B0604020202020204" pitchFamily="34" charset="0"/>
                <a:cs typeface="Arial" panose="020B0604020202020204" pitchFamily="34" charset="0"/>
              </a:rPr>
              <a:t>Không khí có thể bị nén lại hoặc dãn ra.</a:t>
            </a:r>
            <a:endParaRPr lang="en-US" sz="4000" b="1" dirty="0" err="1">
              <a:latin typeface="Arial" panose="020B0604020202020204" pitchFamily="34" charset="0"/>
              <a:cs typeface="Arial" panose="020B0604020202020204" pitchFamily="34" charset="0"/>
            </a:endParaRPr>
          </a:p>
        </p:txBody>
      </p:sp>
      <p:pic>
        <p:nvPicPr>
          <p:cNvPr id="5" name="图片 2"/>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a:fillRect/>
          </a:stretch>
        </p:blipFill>
        <p:spPr>
          <a:xfrm>
            <a:off x="-340242" y="4328914"/>
            <a:ext cx="12532242" cy="2529085"/>
          </a:xfrm>
          <a:prstGeom prst="rect">
            <a:avLst/>
          </a:prstGeom>
        </p:spPr>
      </p:pic>
      <p:pic>
        <p:nvPicPr>
          <p:cNvPr id="2" name="Picture 1" descr="Shape&#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27" y="1995676"/>
            <a:ext cx="2833954" cy="4543049"/>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89087" y="513986"/>
            <a:ext cx="6575459"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Quan sát hình 5 và cho biết: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6" name="Google Shape;3752;p60"/>
          <p:cNvGrpSpPr/>
          <p:nvPr/>
        </p:nvGrpSpPr>
        <p:grpSpPr>
          <a:xfrm>
            <a:off x="-174390" y="3073820"/>
            <a:ext cx="2147705" cy="3784180"/>
            <a:chOff x="1441500" y="1108025"/>
            <a:chExt cx="1139372" cy="2072584"/>
          </a:xfrm>
        </p:grpSpPr>
        <p:sp>
          <p:nvSpPr>
            <p:cNvPr id="7" name="Google Shape;3753;p60"/>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3754;p60"/>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3755;p60"/>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3756;p60"/>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3757;p60"/>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3758;p60"/>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3759;p60"/>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3760;p60"/>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3761;p60"/>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3762;p60"/>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3763;p60"/>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3764;p60"/>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3765;p60"/>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3766;p60"/>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3767;p60"/>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3768;p60"/>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3769;p60"/>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3770;p60"/>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3771;p60"/>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3772;p60"/>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3773;p60"/>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3774;p60"/>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6" name="Google Shape;3775;p60"/>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7" name="Google Shape;3776;p60"/>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8" name="Google Shape;3777;p60"/>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9" name="Google Shape;3778;p60"/>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0" name="Google Shape;3779;p60"/>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1" name="Google Shape;3780;p60"/>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2" name="Google Shape;3781;p60"/>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3" name="Google Shape;3782;p60"/>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4" name="Google Shape;3783;p60"/>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5" name="Google Shape;3784;p60"/>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6" name="Google Shape;3785;p60"/>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7" name="Google Shape;3786;p60"/>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8" name="Google Shape;3787;p60"/>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9" name="Google Shape;3788;p60"/>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0" name="Google Shape;3789;p60"/>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1" name="Google Shape;3790;p60"/>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2" name="Google Shape;3791;p60"/>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3" name="Google Shape;3792;p60"/>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4" name="Google Shape;3793;p60"/>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5" name="Google Shape;3794;p60"/>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6" name="Google Shape;3795;p60"/>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7" name="Google Shape;3796;p60"/>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058" name="Google Shape;3797;p60"/>
            <p:cNvGrpSpPr/>
            <p:nvPr/>
          </p:nvGrpSpPr>
          <p:grpSpPr>
            <a:xfrm>
              <a:off x="1711384" y="1559076"/>
              <a:ext cx="656667" cy="315068"/>
              <a:chOff x="1711534" y="1552901"/>
              <a:chExt cx="656667" cy="315068"/>
            </a:xfrm>
          </p:grpSpPr>
          <p:sp>
            <p:nvSpPr>
              <p:cNvPr id="84" name="Google Shape;3798;p60"/>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799;p60"/>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800;p60"/>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059" name="Google Shape;3801;p60"/>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060" name="Google Shape;3802;p60"/>
            <p:cNvGrpSpPr/>
            <p:nvPr/>
          </p:nvGrpSpPr>
          <p:grpSpPr>
            <a:xfrm>
              <a:off x="1706216" y="2077251"/>
              <a:ext cx="670239" cy="527010"/>
              <a:chOff x="1706216" y="2077251"/>
              <a:chExt cx="670239" cy="527010"/>
            </a:xfrm>
          </p:grpSpPr>
          <p:sp>
            <p:nvSpPr>
              <p:cNvPr id="4061" name="Google Shape;3803;p60"/>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62" name="Google Shape;3804;p60"/>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63" name="Google Shape;3805;p60"/>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3806;p60"/>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3807;p60"/>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3808;p60"/>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809;p60"/>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3810;p60"/>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3811;p60"/>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812;p60"/>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3813;p60"/>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3814;p60"/>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3815;p60"/>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3816;p60"/>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3817;p60"/>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3818;p60"/>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3819;p60"/>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3820;p60"/>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3821;p60"/>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3822;p60"/>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3823;p60"/>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3824;p60"/>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3825;p60"/>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826;p60"/>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827;p60"/>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828;p60"/>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829;p60"/>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830;p60"/>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831;p60"/>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832;p60"/>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833;p60"/>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834;p60"/>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835;p60"/>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836;p60"/>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837;p60"/>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838;p60"/>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839;p60"/>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840;p60"/>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3" name="Picture 2"/>
          <p:cNvPicPr>
            <a:picLocks noChangeAspect="1"/>
          </p:cNvPicPr>
          <p:nvPr/>
        </p:nvPicPr>
        <p:blipFill>
          <a:blip r:embed="rId4"/>
          <a:stretch>
            <a:fillRect/>
          </a:stretch>
        </p:blipFill>
        <p:spPr>
          <a:xfrm>
            <a:off x="1955943" y="524089"/>
            <a:ext cx="533400" cy="590550"/>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p:cNvSpPr/>
          <p:nvPr/>
        </p:nvSpPr>
        <p:spPr>
          <a:xfrm>
            <a:off x="1497458" y="1705867"/>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kéo ruột bơm lên hay ấn ruột bơm xuống để lốp xe căng lên?</a:t>
            </a:r>
          </a:p>
        </p:txBody>
      </p:sp>
      <p:sp>
        <p:nvSpPr>
          <p:cNvPr id="24" name="Rectangle: Rounded Corners 23"/>
          <p:cNvSpPr/>
          <p:nvPr/>
        </p:nvSpPr>
        <p:spPr>
          <a:xfrm>
            <a:off x="2113908" y="3883989"/>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Trong tác động đó, bạn Nam đã áp dụng tính chất nào của không khí?</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p:cNvPicPr>
            <a:picLocks noChangeAspect="1"/>
          </p:cNvPicPr>
          <p:nvPr/>
        </p:nvPicPr>
        <p:blipFill>
          <a:blip r:embed="rId5"/>
          <a:stretch>
            <a:fillRect/>
          </a:stretch>
        </p:blipFill>
        <p:spPr>
          <a:xfrm>
            <a:off x="4117339" y="2914649"/>
            <a:ext cx="4159885" cy="35252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 name="Google Shape;3752;p60"/>
          <p:cNvGrpSpPr/>
          <p:nvPr/>
        </p:nvGrpSpPr>
        <p:grpSpPr>
          <a:xfrm>
            <a:off x="-174390" y="3073820"/>
            <a:ext cx="2147705" cy="3784180"/>
            <a:chOff x="1441500" y="1108025"/>
            <a:chExt cx="1139372" cy="2072584"/>
          </a:xfrm>
        </p:grpSpPr>
        <p:sp>
          <p:nvSpPr>
            <p:cNvPr id="7" name="Google Shape;3753;p60"/>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3754;p60"/>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3755;p60"/>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3756;p60"/>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3757;p60"/>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3758;p60"/>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3759;p60"/>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3760;p60"/>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3761;p60"/>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3762;p60"/>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3763;p60"/>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3764;p60"/>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3765;p60"/>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3766;p60"/>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3767;p60"/>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3768;p60"/>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3769;p60"/>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3770;p60"/>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3771;p60"/>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3772;p60"/>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3773;p60"/>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3774;p60"/>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6" name="Google Shape;3775;p60"/>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7" name="Google Shape;3776;p60"/>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8" name="Google Shape;3777;p60"/>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9" name="Google Shape;3778;p60"/>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0" name="Google Shape;3779;p60"/>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1" name="Google Shape;3780;p60"/>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2" name="Google Shape;3781;p60"/>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3" name="Google Shape;3782;p60"/>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4" name="Google Shape;3783;p60"/>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5" name="Google Shape;3784;p60"/>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6" name="Google Shape;3785;p60"/>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7" name="Google Shape;3786;p60"/>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8" name="Google Shape;3787;p60"/>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9" name="Google Shape;3788;p60"/>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0" name="Google Shape;3789;p60"/>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1" name="Google Shape;3790;p60"/>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2" name="Google Shape;3791;p60"/>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3" name="Google Shape;3792;p60"/>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4" name="Google Shape;3793;p60"/>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5" name="Google Shape;3794;p60"/>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6" name="Google Shape;3795;p60"/>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7" name="Google Shape;3796;p60"/>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058" name="Google Shape;3797;p60"/>
            <p:cNvGrpSpPr/>
            <p:nvPr/>
          </p:nvGrpSpPr>
          <p:grpSpPr>
            <a:xfrm>
              <a:off x="1711384" y="1559076"/>
              <a:ext cx="656667" cy="315068"/>
              <a:chOff x="1711534" y="1552901"/>
              <a:chExt cx="656667" cy="315068"/>
            </a:xfrm>
          </p:grpSpPr>
          <p:sp>
            <p:nvSpPr>
              <p:cNvPr id="84" name="Google Shape;3798;p60"/>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799;p60"/>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800;p60"/>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059" name="Google Shape;3801;p60"/>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060" name="Google Shape;3802;p60"/>
            <p:cNvGrpSpPr/>
            <p:nvPr/>
          </p:nvGrpSpPr>
          <p:grpSpPr>
            <a:xfrm>
              <a:off x="1706216" y="2077251"/>
              <a:ext cx="670239" cy="527010"/>
              <a:chOff x="1706216" y="2077251"/>
              <a:chExt cx="670239" cy="527010"/>
            </a:xfrm>
          </p:grpSpPr>
          <p:sp>
            <p:nvSpPr>
              <p:cNvPr id="4061" name="Google Shape;3803;p60"/>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62" name="Google Shape;3804;p60"/>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63" name="Google Shape;3805;p60"/>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3806;p60"/>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3807;p60"/>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3808;p60"/>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809;p60"/>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3810;p60"/>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3811;p60"/>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812;p60"/>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3813;p60"/>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3814;p60"/>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3815;p60"/>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3816;p60"/>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3817;p60"/>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3818;p60"/>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3819;p60"/>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3820;p60"/>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3821;p60"/>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3822;p60"/>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3823;p60"/>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3824;p60"/>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3825;p60"/>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826;p60"/>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827;p60"/>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828;p60"/>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829;p60"/>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830;p60"/>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831;p60"/>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832;p60"/>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833;p60"/>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834;p60"/>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835;p60"/>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836;p60"/>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837;p60"/>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838;p60"/>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839;p60"/>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840;p60"/>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p:cNvSpPr/>
          <p:nvPr/>
        </p:nvSpPr>
        <p:spPr>
          <a:xfrm>
            <a:off x="1415264" y="1109966"/>
            <a:ext cx="6867525"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ấn ruột bơm xuống để lốp xe căng lên</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p:cNvSpPr/>
          <p:nvPr/>
        </p:nvSpPr>
        <p:spPr>
          <a:xfrm>
            <a:off x="2083084" y="3000411"/>
            <a:ext cx="6536933"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áp dụng tính chất nén lại của không khí.</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520217" y="1575655"/>
            <a:ext cx="5151566" cy="370668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64" y="2886075"/>
            <a:ext cx="3081829" cy="3461131"/>
          </a:xfrm>
          <a:prstGeom prst="rect">
            <a:avLst/>
          </a:prstGeom>
        </p:spPr>
      </p:pic>
      <p:sp>
        <p:nvSpPr>
          <p:cNvPr id="5" name="Speech Bubble: Rectangle with Corners Rounded 4"/>
          <p:cNvSpPr/>
          <p:nvPr/>
        </p:nvSpPr>
        <p:spPr>
          <a:xfrm>
            <a:off x="3008169" y="1438275"/>
            <a:ext cx="8250381" cy="2841896"/>
          </a:xfrm>
          <a:prstGeom prst="wedgeRoundRectCallout">
            <a:avLst>
              <a:gd name="adj1" fmla="val -47155"/>
              <a:gd name="adj2" fmla="val 6551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Ngoài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ăn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uống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đâu</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845104" y="1979455"/>
            <a:ext cx="7384495" cy="1940957"/>
            <a:chOff x="895423" y="2240534"/>
            <a:chExt cx="7384495" cy="1940957"/>
          </a:xfrm>
        </p:grpSpPr>
        <p:sp>
          <p:nvSpPr>
            <p:cNvPr id="6" name="TextBox 5"/>
            <p:cNvSpPr txBox="1"/>
            <p:nvPr/>
          </p:nvSpPr>
          <p:spPr>
            <a:xfrm>
              <a:off x="2213676" y="2240534"/>
              <a:ext cx="6066242"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Không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có</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ở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xung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quanh</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ta</a:t>
              </a:r>
            </a:p>
          </p:txBody>
        </p:sp>
        <p:grpSp>
          <p:nvGrpSpPr>
            <p:cNvPr id="8" name="Google Shape;744;p37"/>
            <p:cNvGrpSpPr/>
            <p:nvPr/>
          </p:nvGrpSpPr>
          <p:grpSpPr>
            <a:xfrm>
              <a:off x="895423" y="2356122"/>
              <a:ext cx="1177047" cy="1328023"/>
              <a:chOff x="-500875" y="2508370"/>
              <a:chExt cx="1866472" cy="2247520"/>
            </a:xfrm>
          </p:grpSpPr>
          <p:sp>
            <p:nvSpPr>
              <p:cNvPr id="9" name="Google Shape;745;p37"/>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46;p37"/>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47;p37"/>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48;p37"/>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49;p37"/>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50;p37"/>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51;p37"/>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2;p37"/>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53;p37"/>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54;p37"/>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55;p37"/>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56;p37"/>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57;p37"/>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436" y="-138023"/>
            <a:ext cx="4509759" cy="361469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3070452" y="1493870"/>
            <a:ext cx="7065586" cy="2759432"/>
            <a:chOff x="586609" y="1050589"/>
            <a:chExt cx="4970286" cy="2759432"/>
          </a:xfrm>
        </p:grpSpPr>
        <p:pic>
          <p:nvPicPr>
            <p:cNvPr id="6"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6609" y="1050589"/>
              <a:ext cx="4970286" cy="2759432"/>
            </a:xfrm>
            <a:prstGeom prst="rect">
              <a:avLst/>
            </a:prstGeom>
          </p:spPr>
        </p:pic>
        <p:sp>
          <p:nvSpPr>
            <p:cNvPr id="7" name="TextBox 6"/>
            <p:cNvSpPr txBox="1"/>
            <p:nvPr/>
          </p:nvSpPr>
          <p:spPr>
            <a:xfrm>
              <a:off x="775112" y="1483664"/>
              <a:ext cx="4612212" cy="1754326"/>
            </a:xfrm>
            <a:prstGeom prst="rect">
              <a:avLst/>
            </a:prstGeom>
            <a:noFill/>
          </p:spPr>
          <p:txBody>
            <a:bodyPr wrap="square" rtlCol="0">
              <a:spAutoFit/>
            </a:bodyPr>
            <a:lstStyle/>
            <a:p>
              <a:pPr algn="ctr"/>
              <a:r>
                <a:rPr lang="en-US" sz="5400" b="1" dirty="0" err="1">
                  <a:solidFill>
                    <a:srgbClr val="FF0000"/>
                  </a:solidFill>
                  <a:latin typeface="+mj-lt"/>
                </a:rPr>
                <a:t>Hoạt</a:t>
              </a:r>
              <a:r>
                <a:rPr lang="en-US" sz="5400" b="1" dirty="0">
                  <a:solidFill>
                    <a:srgbClr val="FF0000"/>
                  </a:solidFill>
                  <a:latin typeface="+mj-lt"/>
                </a:rPr>
                <a:t> </a:t>
              </a:r>
              <a:r>
                <a:rPr lang="en-US" sz="5400" b="1" dirty="0" err="1">
                  <a:solidFill>
                    <a:srgbClr val="FF0000"/>
                  </a:solidFill>
                  <a:latin typeface="+mj-lt"/>
                </a:rPr>
                <a:t>động</a:t>
              </a:r>
              <a:r>
                <a:rPr lang="en-US" sz="5400" b="1" dirty="0">
                  <a:solidFill>
                    <a:srgbClr val="FF0000"/>
                  </a:solidFill>
                  <a:latin typeface="+mj-lt"/>
                </a:rPr>
                <a:t> 1: </a:t>
              </a:r>
              <a:r>
                <a:rPr lang="en-US" sz="5400" b="1" dirty="0" err="1">
                  <a:solidFill>
                    <a:srgbClr val="FF0000"/>
                  </a:solidFill>
                  <a:latin typeface="+mj-lt"/>
                </a:rPr>
                <a:t>Không</a:t>
              </a:r>
              <a:r>
                <a:rPr lang="en-US" sz="5400" b="1" dirty="0">
                  <a:solidFill>
                    <a:srgbClr val="FF0000"/>
                  </a:solidFill>
                  <a:latin typeface="+mj-lt"/>
                </a:rPr>
                <a:t> </a:t>
              </a:r>
              <a:r>
                <a:rPr lang="en-US" sz="5400" b="1" dirty="0" err="1">
                  <a:solidFill>
                    <a:srgbClr val="FF0000"/>
                  </a:solidFill>
                  <a:latin typeface="+mj-lt"/>
                </a:rPr>
                <a:t>khí</a:t>
              </a:r>
              <a:r>
                <a:rPr lang="en-US" sz="5400" b="1" dirty="0">
                  <a:solidFill>
                    <a:srgbClr val="FF0000"/>
                  </a:solidFill>
                  <a:latin typeface="+mj-lt"/>
                </a:rPr>
                <a:t> </a:t>
              </a:r>
              <a:r>
                <a:rPr lang="en-US" sz="5400" b="1" dirty="0" err="1">
                  <a:solidFill>
                    <a:srgbClr val="FF0000"/>
                  </a:solidFill>
                  <a:latin typeface="+mj-lt"/>
                </a:rPr>
                <a:t>có</a:t>
              </a:r>
              <a:r>
                <a:rPr lang="en-US" sz="5400" b="1" dirty="0">
                  <a:solidFill>
                    <a:srgbClr val="FF0000"/>
                  </a:solidFill>
                  <a:latin typeface="+mj-lt"/>
                </a:rPr>
                <a:t> ở </a:t>
              </a:r>
              <a:r>
                <a:rPr lang="en-US" sz="5400" b="1" dirty="0" err="1">
                  <a:solidFill>
                    <a:srgbClr val="FF0000"/>
                  </a:solidFill>
                  <a:latin typeface="+mj-lt"/>
                </a:rPr>
                <a:t>đâu</a:t>
              </a:r>
              <a:endParaRPr lang="en-US" sz="5400" b="1" dirty="0">
                <a:solidFill>
                  <a:srgbClr val="FF0000"/>
                </a:solidFill>
                <a:latin typeface="+mj-lt"/>
              </a:endParaRPr>
            </a:p>
          </p:txBody>
        </p: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19" name="Picture 18" descr="A cartoon cloud with a black background&#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1. Chuẩn bị: 1 túi ni-lông phân huỷ sinh học, 1 chậu thuỷ tinh chứa nước, tăm, dây buộc.</a:t>
            </a:r>
          </a:p>
        </p:txBody>
      </p:sp>
      <p:pic>
        <p:nvPicPr>
          <p:cNvPr id="4036" name="Picture 4035"/>
          <p:cNvPicPr>
            <a:picLocks noChangeAspect="1"/>
          </p:cNvPicPr>
          <p:nvPr/>
        </p:nvPicPr>
        <p:blipFill>
          <a:blip r:embed="rId4"/>
          <a:stretch>
            <a:fillRect/>
          </a:stretch>
        </p:blipFill>
        <p:spPr>
          <a:xfrm>
            <a:off x="5728865" y="1811547"/>
            <a:ext cx="5787400" cy="335567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037" name="TextBox 4036"/>
          <p:cNvSpPr txBox="1"/>
          <p:nvPr/>
        </p:nvSpPr>
        <p:spPr>
          <a:xfrm>
            <a:off x="575718" y="1826357"/>
            <a:ext cx="4858923" cy="3785652"/>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just"/>
            <a:r>
              <a:rPr lang="vi-VN" sz="2400" b="1" i="1" dirty="0">
                <a:solidFill>
                  <a:srgbClr val="FF0000"/>
                </a:solidFill>
                <a:cs typeface="Arial" panose="020B0604020202020204" pitchFamily="34" charset="0"/>
              </a:rPr>
              <a:t>Tiến hành:</a:t>
            </a:r>
          </a:p>
          <a:p>
            <a:pPr marL="342900" indent="-342900" algn="just">
              <a:buFont typeface="Arial" panose="020B0604020202020204" pitchFamily="34" charset="0"/>
              <a:buChar char="•"/>
            </a:pPr>
            <a:r>
              <a:rPr lang="vi-VN" sz="2400" b="1" dirty="0">
                <a:cs typeface="Arial" panose="020B0604020202020204" pitchFamily="34" charset="0"/>
              </a:rPr>
              <a:t>Cầm túi ni-lông, mở to miệng túi và đi nhanh trong lớp hoặc ngoài hành lang giống như bạn ở hình 1a. Khi túi phồng lên, buộc miệng túi lại.</a:t>
            </a:r>
          </a:p>
          <a:p>
            <a:pPr marL="342900" indent="-342900" algn="just">
              <a:buFont typeface="Arial" panose="020B0604020202020204" pitchFamily="34" charset="0"/>
              <a:buChar char="•"/>
            </a:pPr>
            <a:r>
              <a:rPr lang="vi-VN" sz="2400" b="1" dirty="0">
                <a:cs typeface="Arial" panose="020B0604020202020204" pitchFamily="34" charset="0"/>
              </a:rPr>
              <a:t>Cho túi vào chậu nước, dùng tăm chọc thủng một lỗ rồi bóp nhẹ túi như hình 1b. Quan sát hiện</a:t>
            </a:r>
            <a:r>
              <a:rPr lang="en-US" sz="2400" b="1" dirty="0">
                <a:cs typeface="Arial" panose="020B0604020202020204" pitchFamily="34" charset="0"/>
              </a:rPr>
              <a:t> </a:t>
            </a:r>
            <a:r>
              <a:rPr lang="vi-VN" sz="2400" b="1" dirty="0">
                <a:cs typeface="Arial" panose="020B0604020202020204" pitchFamily="34" charset="0"/>
              </a:rPr>
              <a:t>tượng xảy ra.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37"/>
                                        </p:tgtEl>
                                        <p:attrNameLst>
                                          <p:attrName>style.visibility</p:attrName>
                                        </p:attrNameLst>
                                      </p:cBhvr>
                                      <p:to>
                                        <p:strVal val="visible"/>
                                      </p:to>
                                    </p:set>
                                    <p:animEffect transition="in" filter="fade">
                                      <p:cBhvr>
                                        <p:cTn id="12" dur="1000"/>
                                        <p:tgtEl>
                                          <p:spTgt spid="4037"/>
                                        </p:tgtEl>
                                      </p:cBhvr>
                                    </p:animEffect>
                                    <p:anim calcmode="lin" valueType="num">
                                      <p:cBhvr>
                                        <p:cTn id="13" dur="1000" fill="hold"/>
                                        <p:tgtEl>
                                          <p:spTgt spid="4037"/>
                                        </p:tgtEl>
                                        <p:attrNameLst>
                                          <p:attrName>ppt_x</p:attrName>
                                        </p:attrNameLst>
                                      </p:cBhvr>
                                      <p:tavLst>
                                        <p:tav tm="0">
                                          <p:val>
                                            <p:strVal val="#ppt_x"/>
                                          </p:val>
                                        </p:tav>
                                        <p:tav tm="100000">
                                          <p:val>
                                            <p:strVal val="#ppt_x"/>
                                          </p:val>
                                        </p:tav>
                                      </p:tavLst>
                                    </p:anim>
                                    <p:anim calcmode="lin" valueType="num">
                                      <p:cBhvr>
                                        <p:cTn id="14" dur="1000" fill="hold"/>
                                        <p:tgtEl>
                                          <p:spTgt spid="40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36"/>
                                        </p:tgtEl>
                                        <p:attrNameLst>
                                          <p:attrName>style.visibility</p:attrName>
                                        </p:attrNameLst>
                                      </p:cBhvr>
                                      <p:to>
                                        <p:strVal val="visible"/>
                                      </p:to>
                                    </p:set>
                                    <p:animEffect transition="in" filter="fade">
                                      <p:cBhvr>
                                        <p:cTn id="17" dur="1000"/>
                                        <p:tgtEl>
                                          <p:spTgt spid="4036"/>
                                        </p:tgtEl>
                                      </p:cBhvr>
                                    </p:animEffect>
                                    <p:anim calcmode="lin" valueType="num">
                                      <p:cBhvr>
                                        <p:cTn id="18" dur="1000" fill="hold"/>
                                        <p:tgtEl>
                                          <p:spTgt spid="4036"/>
                                        </p:tgtEl>
                                        <p:attrNameLst>
                                          <p:attrName>ppt_x</p:attrName>
                                        </p:attrNameLst>
                                      </p:cBhvr>
                                      <p:tavLst>
                                        <p:tav tm="0">
                                          <p:val>
                                            <p:strVal val="#ppt_x"/>
                                          </p:val>
                                        </p:tav>
                                        <p:tav tm="100000">
                                          <p:val>
                                            <p:strVal val="#ppt_x"/>
                                          </p:val>
                                        </p:tav>
                                      </p:tavLst>
                                    </p:anim>
                                    <p:anim calcmode="lin" valueType="num">
                                      <p:cBhvr>
                                        <p:cTn id="19" dur="1000" fill="hold"/>
                                        <p:tgtEl>
                                          <p:spTgt spid="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036" name="Picture 40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28" y="2643997"/>
            <a:ext cx="3081829" cy="3461131"/>
          </a:xfrm>
          <a:prstGeom prst="rect">
            <a:avLst/>
          </a:prstGeom>
        </p:spPr>
      </p:pic>
      <p:sp>
        <p:nvSpPr>
          <p:cNvPr id="4038" name="Speech Bubble: Rectangle with Corners Rounded 4037"/>
          <p:cNvSpPr/>
          <p:nvPr/>
        </p:nvSpPr>
        <p:spPr>
          <a:xfrm>
            <a:off x="2645860" y="874854"/>
            <a:ext cx="7386661" cy="2273788"/>
          </a:xfrm>
          <a:prstGeom prst="wedgeRoundRectCallout">
            <a:avLst>
              <a:gd name="adj1" fmla="val -37299"/>
              <a:gd name="adj2" fmla="val 628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thích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tượng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xảy</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túi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ni-lông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041" name="Rectangle: Rounded Corners 4040"/>
          <p:cNvSpPr/>
          <p:nvPr/>
        </p:nvSpPr>
        <p:spPr>
          <a:xfrm>
            <a:off x="2995511" y="3933645"/>
            <a:ext cx="6648821" cy="1837426"/>
          </a:xfrm>
          <a:prstGeom prst="roundRect">
            <a:avLst>
              <a:gd name="adj" fmla="val 50000"/>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Khi </a:t>
            </a:r>
            <a:r>
              <a:rPr lang="en-US" sz="3600" b="1" dirty="0" err="1">
                <a:solidFill>
                  <a:srgbClr val="002060"/>
                </a:solidFill>
              </a:rPr>
              <a:t>bóp</a:t>
            </a:r>
            <a:r>
              <a:rPr lang="en-US" sz="3600" b="1" dirty="0">
                <a:solidFill>
                  <a:srgbClr val="002060"/>
                </a:solidFill>
              </a:rPr>
              <a:t> </a:t>
            </a:r>
            <a:r>
              <a:rPr lang="en-US" sz="3600" b="1" dirty="0" err="1">
                <a:solidFill>
                  <a:srgbClr val="002060"/>
                </a:solidFill>
              </a:rPr>
              <a:t>nhẹ</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thấy</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bọt</a:t>
            </a:r>
            <a:r>
              <a:rPr lang="en-US" sz="3600" b="1" dirty="0">
                <a:solidFill>
                  <a:srgbClr val="002060"/>
                </a:solidFill>
              </a:rPr>
              <a:t> </a:t>
            </a:r>
            <a:r>
              <a:rPr lang="en-US" sz="3600" b="1" dirty="0" err="1">
                <a:solidFill>
                  <a:srgbClr val="002060"/>
                </a:solidFill>
              </a:rPr>
              <a:t>khí</a:t>
            </a:r>
            <a:r>
              <a:rPr lang="en-US" sz="3600" b="1" dirty="0">
                <a:solidFill>
                  <a:srgbClr val="002060"/>
                </a:solidFill>
              </a:rPr>
              <a:t> </a:t>
            </a:r>
            <a:r>
              <a:rPr lang="en-US" sz="3600" b="1" dirty="0" err="1">
                <a:solidFill>
                  <a:srgbClr val="002060"/>
                </a:solidFill>
              </a:rPr>
              <a:t>thoát</a:t>
            </a:r>
            <a:r>
              <a:rPr lang="en-US" sz="3600" b="1" dirty="0">
                <a:solidFill>
                  <a:srgbClr val="002060"/>
                </a:solidFill>
              </a:rPr>
              <a:t> </a:t>
            </a:r>
            <a:r>
              <a:rPr lang="en-US" sz="3600" b="1" dirty="0" err="1">
                <a:solidFill>
                  <a:srgbClr val="002060"/>
                </a:solidFill>
              </a:rPr>
              <a:t>ra</a:t>
            </a:r>
            <a:r>
              <a:rPr lang="en-US" sz="3600" b="1" dirty="0">
                <a:solidFill>
                  <a:srgbClr val="002060"/>
                </a:solidFill>
              </a:rPr>
              <a:t> </a:t>
            </a:r>
            <a:r>
              <a:rPr lang="en-US" sz="3600" b="1" dirty="0" err="1">
                <a:solidFill>
                  <a:srgbClr val="002060"/>
                </a:solidFill>
              </a:rPr>
              <a:t>ngoài</a:t>
            </a:r>
            <a:r>
              <a:rPr lang="en-US" sz="3600" b="1" dirty="0">
                <a:solidFill>
                  <a:srgbClr val="002060"/>
                </a:solidFill>
              </a:rPr>
              <a:t>, </a:t>
            </a:r>
            <a:r>
              <a:rPr lang="en-US" sz="3600" b="1" dirty="0" err="1">
                <a:solidFill>
                  <a:srgbClr val="002060"/>
                </a:solidFill>
              </a:rPr>
              <a:t>điều</a:t>
            </a:r>
            <a:r>
              <a:rPr lang="en-US" sz="3600" b="1" dirty="0">
                <a:solidFill>
                  <a:srgbClr val="002060"/>
                </a:solidFill>
              </a:rPr>
              <a:t> </a:t>
            </a:r>
            <a:r>
              <a:rPr lang="en-US" sz="3600" b="1" dirty="0" err="1">
                <a:solidFill>
                  <a:srgbClr val="002060"/>
                </a:solidFill>
              </a:rPr>
              <a:t>này</a:t>
            </a:r>
            <a:r>
              <a:rPr lang="en-US" sz="3600" b="1" dirty="0">
                <a:solidFill>
                  <a:srgbClr val="002060"/>
                </a:solidFill>
              </a:rPr>
              <a:t> </a:t>
            </a:r>
            <a:r>
              <a:rPr lang="en-US" sz="3600" b="1" dirty="0" err="1">
                <a:solidFill>
                  <a:srgbClr val="002060"/>
                </a:solidFill>
              </a:rPr>
              <a:t>chứng</a:t>
            </a:r>
            <a:r>
              <a:rPr lang="en-US" sz="3600" b="1" dirty="0">
                <a:solidFill>
                  <a:srgbClr val="002060"/>
                </a:solidFill>
              </a:rPr>
              <a:t> </a:t>
            </a:r>
            <a:r>
              <a:rPr lang="en-US" sz="3600" b="1" dirty="0" err="1">
                <a:solidFill>
                  <a:srgbClr val="002060"/>
                </a:solidFill>
              </a:rPr>
              <a:t>tỏ</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không</a:t>
            </a:r>
            <a:r>
              <a:rPr lang="en-US" sz="3600" b="1" dirty="0">
                <a:solidFill>
                  <a:srgbClr val="002060"/>
                </a:solidFill>
              </a:rPr>
              <a:t> </a:t>
            </a:r>
            <a:r>
              <a:rPr lang="en-US" sz="3600" b="1" dirty="0" err="1">
                <a:solidFill>
                  <a:srgbClr val="002060"/>
                </a:solidFill>
              </a:rPr>
              <a:t>khí</a:t>
            </a:r>
            <a:r>
              <a:rPr lang="en-US" sz="3600" b="1" dirty="0">
                <a:solidFill>
                  <a:srgbClr val="002060"/>
                </a:solidFill>
              </a:rPr>
              <a:t>.</a:t>
            </a:r>
          </a:p>
        </p:txBody>
      </p:sp>
      <p:pic>
        <p:nvPicPr>
          <p:cNvPr id="4045" name="Picture 4044"/>
          <p:cNvPicPr>
            <a:picLocks noChangeAspect="1"/>
          </p:cNvPicPr>
          <p:nvPr/>
        </p:nvPicPr>
        <p:blipFill>
          <a:blip r:embed="rId5"/>
          <a:stretch>
            <a:fillRect/>
          </a:stretch>
        </p:blipFill>
        <p:spPr>
          <a:xfrm>
            <a:off x="9747850" y="3769583"/>
            <a:ext cx="2086334" cy="1916931"/>
          </a:xfrm>
          <a:prstGeom prst="rect">
            <a:avLst/>
          </a:prstGeom>
        </p:spPr>
      </p:pic>
      <p:sp>
        <p:nvSpPr>
          <p:cNvPr id="4046" name="Oval 4045"/>
          <p:cNvSpPr/>
          <p:nvPr/>
        </p:nvSpPr>
        <p:spPr>
          <a:xfrm>
            <a:off x="10023894" y="4580626"/>
            <a:ext cx="785004" cy="87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38"/>
                                        </p:tgtEl>
                                        <p:attrNameLst>
                                          <p:attrName>style.visibility</p:attrName>
                                        </p:attrNameLst>
                                      </p:cBhvr>
                                      <p:to>
                                        <p:strVal val="visible"/>
                                      </p:to>
                                    </p:set>
                                    <p:animEffect transition="in" filter="randombar(horizontal)">
                                      <p:cBhvr>
                                        <p:cTn id="7" dur="500"/>
                                        <p:tgtEl>
                                          <p:spTgt spid="40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41"/>
                                        </p:tgtEl>
                                        <p:attrNameLst>
                                          <p:attrName>style.visibility</p:attrName>
                                        </p:attrNameLst>
                                      </p:cBhvr>
                                      <p:to>
                                        <p:strVal val="visible"/>
                                      </p:to>
                                    </p:set>
                                    <p:animEffect transition="in" filter="barn(inVertical)">
                                      <p:cBhvr>
                                        <p:cTn id="12" dur="500"/>
                                        <p:tgtEl>
                                          <p:spTgt spid="4041"/>
                                        </p:tgtEl>
                                      </p:cBhvr>
                                    </p:animEffect>
                                  </p:childTnLst>
                                </p:cTn>
                              </p:par>
                              <p:par>
                                <p:cTn id="13" presetID="22" presetClass="entr" presetSubtype="4" fill="hold" nodeType="withEffect">
                                  <p:stCondLst>
                                    <p:cond delay="0"/>
                                  </p:stCondLst>
                                  <p:childTnLst>
                                    <p:set>
                                      <p:cBhvr>
                                        <p:cTn id="14" dur="1" fill="hold">
                                          <p:stCondLst>
                                            <p:cond delay="0"/>
                                          </p:stCondLst>
                                        </p:cTn>
                                        <p:tgtEl>
                                          <p:spTgt spid="4045"/>
                                        </p:tgtEl>
                                        <p:attrNameLst>
                                          <p:attrName>style.visibility</p:attrName>
                                        </p:attrNameLst>
                                      </p:cBhvr>
                                      <p:to>
                                        <p:strVal val="visible"/>
                                      </p:to>
                                    </p:set>
                                    <p:animEffect transition="in" filter="wipe(down)">
                                      <p:cBhvr>
                                        <p:cTn id="15" dur="500"/>
                                        <p:tgtEl>
                                          <p:spTgt spid="40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46"/>
                                        </p:tgtEl>
                                        <p:attrNameLst>
                                          <p:attrName>style.visibility</p:attrName>
                                        </p:attrNameLst>
                                      </p:cBhvr>
                                      <p:to>
                                        <p:strVal val="visible"/>
                                      </p:to>
                                    </p:set>
                                    <p:animEffect transition="in" filter="wipe(down)">
                                      <p:cBhvr>
                                        <p:cTn id="18" dur="500"/>
                                        <p:tgtEl>
                                          <p:spTgt spid="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 grpId="0" animBg="1"/>
      <p:bldP spid="4041" grpId="0" animBg="1"/>
      <p:bldP spid="40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1" name="Google Shape;4003;p26"/>
          <p:cNvSpPr txBox="1"/>
          <p:nvPr/>
        </p:nvSpPr>
        <p:spPr>
          <a:xfrm>
            <a:off x="445711" y="361687"/>
            <a:ext cx="11286214" cy="1182441"/>
          </a:xfrm>
          <a:prstGeom prst="rect">
            <a:avLst/>
          </a:prstGeom>
          <a:solidFill>
            <a:schemeClr val="accent2">
              <a:lumMod val="20000"/>
              <a:lumOff val="80000"/>
            </a:schemeClr>
          </a:solidFill>
          <a:ln>
            <a:solidFill>
              <a:schemeClr val="tx1"/>
            </a:solid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pPr>
            <a:r>
              <a:rPr lang="en-US" altLang="en-GB" sz="3600" b="1" dirty="0">
                <a:latin typeface="+mn-lt"/>
                <a:cs typeface="Algerian" panose="04020705040A02060702" charset="0"/>
                <a:sym typeface="+mn-ea"/>
              </a:rPr>
              <a:t>2. Quan </a:t>
            </a:r>
            <a:r>
              <a:rPr lang="en-US" altLang="en-GB" sz="3600" b="1" dirty="0" err="1">
                <a:latin typeface="+mn-lt"/>
                <a:cs typeface="Algerian" panose="04020705040A02060702" charset="0"/>
                <a:sym typeface="+mn-ea"/>
              </a:rPr>
              <a:t>sát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hình</a:t>
            </a:r>
            <a:r>
              <a:rPr lang="en-US" altLang="en-GB" sz="3600" b="1" dirty="0">
                <a:latin typeface="+mn-lt"/>
                <a:cs typeface="Algerian" panose="04020705040A02060702" charset="0"/>
                <a:sym typeface="+mn-ea"/>
              </a:rPr>
              <a:t> 2, </a:t>
            </a:r>
            <a:r>
              <a:rPr lang="en-US" altLang="en-GB" sz="3600" b="1" dirty="0" err="1">
                <a:latin typeface="+mn-lt"/>
                <a:cs typeface="Algerian" panose="04020705040A02060702" charset="0"/>
                <a:sym typeface="+mn-ea"/>
              </a:rPr>
              <a:t>hãy</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dự</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đoán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bên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chai </a:t>
            </a:r>
            <a:r>
              <a:rPr lang="en-US" altLang="en-GB" sz="3600" b="1" dirty="0" err="1">
                <a:latin typeface="+mn-lt"/>
                <a:cs typeface="Algerian" panose="04020705040A02060702" charset="0"/>
                <a:sym typeface="+mn-ea"/>
              </a:rPr>
              <a:t>rỗng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và</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các</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lỗ</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nhỏ</a:t>
            </a:r>
            <a:r>
              <a:rPr lang="en-US" altLang="en-GB" sz="3600" b="1" dirty="0">
                <a:latin typeface="+mn-lt"/>
                <a:cs typeface="Algerian" panose="04020705040A02060702" charset="0"/>
                <a:sym typeface="+mn-ea"/>
              </a:rPr>
              <a:t> li </a:t>
            </a:r>
            <a:r>
              <a:rPr lang="en-US" altLang="en-GB" sz="3600" b="1" dirty="0" err="1">
                <a:latin typeface="+mn-lt"/>
                <a:cs typeface="Algerian" panose="04020705040A02060702" charset="0"/>
                <a:sym typeface="+mn-ea"/>
              </a:rPr>
              <a:t>ti</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của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miếng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bọt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biển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khô</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chứa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gì</a:t>
            </a:r>
            <a:r>
              <a:rPr lang="en-US" altLang="en-GB" sz="3600" b="1" dirty="0">
                <a:latin typeface="+mn-lt"/>
                <a:cs typeface="Algerian" panose="04020705040A02060702" charset="0"/>
                <a:sym typeface="+mn-ea"/>
              </a:rPr>
              <a:t>?</a:t>
            </a:r>
            <a:endParaRPr lang="en-US" altLang="en-GB" sz="3600" b="1" dirty="0">
              <a:solidFill>
                <a:srgbClr val="000000"/>
              </a:solidFill>
              <a:latin typeface="+mn-lt"/>
              <a:cs typeface="Bernard MT Condensed" panose="02050806060905020404" charset="0"/>
            </a:endParaRPr>
          </a:p>
        </p:txBody>
      </p:sp>
      <p:pic>
        <p:nvPicPr>
          <p:cNvPr id="23" name="Picture 22"/>
          <p:cNvPicPr>
            <a:picLocks noChangeAspect="1"/>
          </p:cNvPicPr>
          <p:nvPr/>
        </p:nvPicPr>
        <p:blipFill>
          <a:blip r:embed="rId4"/>
          <a:stretch>
            <a:fillRect/>
          </a:stretch>
        </p:blipFill>
        <p:spPr>
          <a:xfrm>
            <a:off x="3044225" y="1799237"/>
            <a:ext cx="6509603" cy="3980462"/>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0" name="Rectangle: Rounded Corners 29"/>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Quan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hình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3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và</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dự</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đoán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ban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đầu</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có</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đúng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không</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Giải</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thích</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kết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quả</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quan</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được</a:t>
            </a:r>
            <a:r>
              <a:rPr kumimoji="0" lang="en-US" sz="36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4"/>
          <a:stretch>
            <a:fillRect/>
          </a:stretch>
        </p:blipFill>
        <p:spPr>
          <a:xfrm>
            <a:off x="2339286" y="1569019"/>
            <a:ext cx="7496175" cy="349567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 name="TextBox 3"/>
          <p:cNvSpPr txBox="1"/>
          <p:nvPr/>
        </p:nvSpPr>
        <p:spPr>
          <a:xfrm>
            <a:off x="1688526" y="5242418"/>
            <a:ext cx="9137625"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just"/>
            <a:r>
              <a:rPr lang="en-US" sz="2800" b="1" i="1" dirty="0" err="1">
                <a:solidFill>
                  <a:srgbClr val="FF0000"/>
                </a:solidFill>
                <a:cs typeface="Arial" panose="020B0604020202020204" pitchFamily="34" charset="0"/>
              </a:rPr>
              <a:t>Vì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chai </a:t>
            </a:r>
            <a:r>
              <a:rPr lang="en-US" sz="2800" b="1" i="1" dirty="0" err="1">
                <a:solidFill>
                  <a:srgbClr val="FF0000"/>
                </a:solidFill>
                <a:cs typeface="Arial" panose="020B0604020202020204" pitchFamily="34" charset="0"/>
              </a:rPr>
              <a:t>và</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miếng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bọt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biển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có</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chứa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khi</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nước</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chiếm</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chỗ</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thoát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ra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ngoài</a:t>
            </a:r>
            <a:r>
              <a:rPr lang="en-US" sz="2800" b="1" i="1" dirty="0">
                <a:solidFill>
                  <a:srgbClr val="FF0000"/>
                </a:solidFill>
                <a:cs typeface="Arial" panose="020B0604020202020204" pitchFamily="34" charset="0"/>
              </a:rPr>
              <a:t>.</a:t>
            </a:r>
            <a:endParaRPr lang="vi-VN" sz="2800" b="1" dirty="0">
              <a:cs typeface="Arial" panose="020B0604020202020204" pitchFamily="34" charset="0"/>
            </a:endParaRPr>
          </a:p>
        </p:txBody>
      </p:sp>
      <p:sp>
        <p:nvSpPr>
          <p:cNvPr id="5" name="Oval 4"/>
          <p:cNvSpPr/>
          <p:nvPr/>
        </p:nvSpPr>
        <p:spPr>
          <a:xfrm>
            <a:off x="2794958" y="2294626"/>
            <a:ext cx="785004"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66626" y="2303253"/>
            <a:ext cx="1026543"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840</Words>
  <Application>Microsoft Office PowerPoint</Application>
  <PresentationFormat>Widescreen</PresentationFormat>
  <Paragraphs>69</Paragraphs>
  <Slides>24</Slides>
  <Notes>18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24</vt:i4>
      </vt:variant>
    </vt:vector>
  </HeadingPairs>
  <TitlesOfParts>
    <vt:vector size="40" baseType="lpstr">
      <vt:lpstr>宋体</vt:lpstr>
      <vt:lpstr>#9Slide05 SVNClementine</vt:lpstr>
      <vt:lpstr>Algerian</vt:lpstr>
      <vt:lpstr>Arial</vt:lpstr>
      <vt:lpstr>Bernard MT Condensed</vt:lpstr>
      <vt:lpstr>Calibri</vt:lpstr>
      <vt:lpstr>Calibri Light</vt:lpstr>
      <vt:lpstr>Cambria</vt:lpstr>
      <vt:lpstr>等线</vt:lpstr>
      <vt:lpstr>Pattaya</vt:lpstr>
      <vt:lpstr>Tahoma</vt:lpstr>
      <vt:lpstr>Times New Roman</vt:lpstr>
      <vt:lpstr>字魂59号-创粗黑</vt:lpstr>
      <vt:lpstr>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Không khí có thể bị nén lại hoặc dãn ra.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42</cp:revision>
  <dcterms:created xsi:type="dcterms:W3CDTF">2023-07-06T09:16:00Z</dcterms:created>
  <dcterms:modified xsi:type="dcterms:W3CDTF">2023-09-20T14:10:40Z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7CFBBDCE9C67447B8D5A63F7A39055A9</vt:lpwstr>
  </property>
  <property fmtid="{D5CDD505-2E9C-101B-9397-08002B2CF9AE}" pid="3" name="KSOProductBuildVer">
    <vt:lpwstr>1033-11.2.0.11537</vt:lpwstr>
  </property>
</Properties>
</file>