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  <p:sldId id="256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19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D5F6-4C5A-7F4D-8FB8-5A9787E147E7}" type="datetimeFigureOut">
              <a:rPr lang="en-US" smtClean="0"/>
              <a:t>09/08/21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E442-BFD9-D441-B789-FCF27C32E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076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D5F6-4C5A-7F4D-8FB8-5A9787E147E7}" type="datetimeFigureOut">
              <a:rPr lang="en-US" smtClean="0"/>
              <a:t>09/08/21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E442-BFD9-D441-B789-FCF27C32E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972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D5F6-4C5A-7F4D-8FB8-5A9787E147E7}" type="datetimeFigureOut">
              <a:rPr lang="en-US" smtClean="0"/>
              <a:t>09/08/21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E442-BFD9-D441-B789-FCF27C32E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21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D5F6-4C5A-7F4D-8FB8-5A9787E147E7}" type="datetimeFigureOut">
              <a:rPr lang="en-US" smtClean="0"/>
              <a:t>09/08/21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E442-BFD9-D441-B789-FCF27C32E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753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D5F6-4C5A-7F4D-8FB8-5A9787E147E7}" type="datetimeFigureOut">
              <a:rPr lang="en-US" smtClean="0"/>
              <a:t>09/08/21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E442-BFD9-D441-B789-FCF27C32E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79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D5F6-4C5A-7F4D-8FB8-5A9787E147E7}" type="datetimeFigureOut">
              <a:rPr lang="en-US" smtClean="0"/>
              <a:t>09/08/21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E442-BFD9-D441-B789-FCF27C32E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430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D5F6-4C5A-7F4D-8FB8-5A9787E147E7}" type="datetimeFigureOut">
              <a:rPr lang="en-US" smtClean="0"/>
              <a:t>09/08/21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E442-BFD9-D441-B789-FCF27C32E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187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D5F6-4C5A-7F4D-8FB8-5A9787E147E7}" type="datetimeFigureOut">
              <a:rPr lang="en-US" smtClean="0"/>
              <a:t>09/08/21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E442-BFD9-D441-B789-FCF27C32E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769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D5F6-4C5A-7F4D-8FB8-5A9787E147E7}" type="datetimeFigureOut">
              <a:rPr lang="en-US" smtClean="0"/>
              <a:t>09/08/21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E442-BFD9-D441-B789-FCF27C32E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927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D5F6-4C5A-7F4D-8FB8-5A9787E147E7}" type="datetimeFigureOut">
              <a:rPr lang="en-US" smtClean="0"/>
              <a:t>09/08/21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E442-BFD9-D441-B789-FCF27C32E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340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D5F6-4C5A-7F4D-8FB8-5A9787E147E7}" type="datetimeFigureOut">
              <a:rPr lang="en-US" smtClean="0"/>
              <a:t>09/08/21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0AE442-BFD9-D441-B789-FCF27C32E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02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BD5F6-4C5A-7F4D-8FB8-5A9787E147E7}" type="datetimeFigureOut">
              <a:rPr lang="en-US" smtClean="0"/>
              <a:t>09/08/21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AE442-BFD9-D441-B789-FCF27C32E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31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68858" y="2715383"/>
            <a:ext cx="5206284" cy="1446550"/>
          </a:xfrm>
          <a:prstGeom prst="rect">
            <a:avLst/>
          </a:prstGeom>
          <a:noFill/>
        </p:spPr>
        <p:txBody>
          <a:bodyPr spcFirstLastPara="1">
            <a:prstTxWarp prst="textArchUp">
              <a:avLst/>
            </a:prstTxWarp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5400" b="1" dirty="0">
                <a:ln/>
                <a:solidFill>
                  <a:srgbClr val="00B050"/>
                </a:solidFill>
                <a:latin typeface="UTM Avo" panose="02040603050506020204" pitchFamily="18" charset="0"/>
                <a:cs typeface="+mn-cs"/>
              </a:rPr>
              <a:t>CHÀO MỪNG CÁC CON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vi-VN" sz="5400" b="1" dirty="0">
                <a:ln/>
                <a:solidFill>
                  <a:srgbClr val="00B050"/>
                </a:solidFill>
                <a:latin typeface="UTM Avo" panose="02040603050506020204" pitchFamily="18" charset="0"/>
                <a:cs typeface="+mn-cs"/>
              </a:rPr>
              <a:t>ĐẾN VỚI TIẾT HỌC</a:t>
            </a:r>
            <a:endParaRPr lang="en-US" sz="5400" b="1" dirty="0">
              <a:ln/>
              <a:solidFill>
                <a:srgbClr val="00B050"/>
              </a:solidFill>
              <a:latin typeface="UTM Avo" panose="0204060305050602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2869702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/>
          <a:lstStyle/>
          <a:p>
            <a:r>
              <a:rPr lang="en-US" b="1" i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HOẠT ĐỘNG 3</a:t>
            </a:r>
            <a:endParaRPr lang="en-US" b="1" i="1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77207"/>
            <a:ext cx="6400800" cy="2409640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TRAO ĐỔI VÌ SAO</a:t>
            </a:r>
          </a:p>
          <a:p>
            <a:pPr>
              <a:lnSpc>
                <a:spcPct val="130000"/>
              </a:lnSpc>
            </a:pP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CẦN NHẬN LỖI VÀ SỬA LỖI</a:t>
            </a:r>
            <a:endParaRPr lang="en-US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51001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lnSpc>
                <a:spcPct val="120000"/>
              </a:lnSpc>
              <a:buAutoNum type="alphaLcPeriod"/>
            </a:pPr>
            <a:r>
              <a:rPr lang="en-US" b="1" dirty="0" err="1" smtClean="0">
                <a:latin typeface="Times New Roman"/>
                <a:cs typeface="Times New Roman"/>
              </a:rPr>
              <a:t>Việc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bạn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Cáo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nhận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lỗi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và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sửa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lỗi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có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thể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mang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đến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điều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gì</a:t>
            </a:r>
            <a:r>
              <a:rPr lang="en-US" b="1" dirty="0" smtClean="0">
                <a:latin typeface="Times New Roman"/>
                <a:cs typeface="Times New Roman"/>
              </a:rPr>
              <a:t>?</a:t>
            </a:r>
          </a:p>
          <a:p>
            <a:pPr marL="514350" indent="-514350">
              <a:lnSpc>
                <a:spcPct val="120000"/>
              </a:lnSpc>
              <a:buAutoNum type="alphaLcPeriod"/>
            </a:pPr>
            <a:r>
              <a:rPr lang="en-US" b="1" dirty="0" err="1" smtClean="0">
                <a:latin typeface="Times New Roman"/>
                <a:cs typeface="Times New Roman"/>
              </a:rPr>
              <a:t>Bạn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Cáo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sẽ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cảm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thấy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như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thế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nào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sau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khi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nhận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lỗi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và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sửa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lỗi</a:t>
            </a:r>
            <a:r>
              <a:rPr lang="en-US" b="1" dirty="0" smtClean="0">
                <a:latin typeface="Times New Roman"/>
                <a:cs typeface="Times New Roman"/>
              </a:rPr>
              <a:t>?</a:t>
            </a:r>
            <a:endParaRPr lang="en-US" b="1" dirty="0">
              <a:latin typeface="Times New Roman"/>
              <a:cs typeface="Times New Roman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891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i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HOẠT ĐỘNG 3</a:t>
            </a:r>
            <a:endParaRPr lang="en-US" sz="3200" b="1" i="1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91380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44061" y="958890"/>
            <a:ext cx="28403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KẾT LUẬN</a:t>
            </a:r>
            <a:endParaRPr lang="en-US" sz="4000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4565" y="1969610"/>
            <a:ext cx="7801152" cy="2792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en-US" sz="3200" dirty="0" smtClean="0">
                <a:latin typeface="Times New Roman"/>
                <a:cs typeface="Times New Roman"/>
              </a:rPr>
              <a:t>- </a:t>
            </a:r>
            <a:r>
              <a:rPr lang="en-US" sz="3200" dirty="0" err="1" smtClean="0">
                <a:latin typeface="Times New Roman"/>
                <a:cs typeface="Times New Roman"/>
              </a:rPr>
              <a:t>Người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biết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nhận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lỗi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và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sửa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lỗi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sẽ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dễ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nhận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được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sự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tha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lỗi</a:t>
            </a:r>
            <a:r>
              <a:rPr lang="en-US" sz="3200" dirty="0">
                <a:latin typeface="Times New Roman"/>
                <a:cs typeface="Times New Roman"/>
              </a:rPr>
              <a:t>, </a:t>
            </a:r>
            <a:r>
              <a:rPr lang="en-US" sz="3200" dirty="0" err="1">
                <a:latin typeface="Times New Roman"/>
                <a:cs typeface="Times New Roman"/>
              </a:rPr>
              <a:t>được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mọi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người</a:t>
            </a:r>
            <a:r>
              <a:rPr lang="en-US" sz="3200" dirty="0">
                <a:latin typeface="Times New Roman"/>
                <a:cs typeface="Times New Roman"/>
              </a:rPr>
              <a:t> tin </a:t>
            </a:r>
            <a:r>
              <a:rPr lang="en-US" sz="3200" dirty="0" err="1">
                <a:latin typeface="Times New Roman"/>
                <a:cs typeface="Times New Roman"/>
              </a:rPr>
              <a:t>tưởng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và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khen</a:t>
            </a: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err="1">
                <a:latin typeface="Times New Roman"/>
                <a:cs typeface="Times New Roman"/>
              </a:rPr>
              <a:t>ngợi</a:t>
            </a:r>
            <a:r>
              <a:rPr lang="en-US" sz="3200" dirty="0">
                <a:latin typeface="Times New Roman"/>
                <a:cs typeface="Times New Roman"/>
              </a:rPr>
              <a:t>.</a:t>
            </a:r>
            <a:r>
              <a:rPr lang="vi-VN" sz="3200" dirty="0" smtClean="0">
                <a:effectLst/>
                <a:latin typeface="Times New Roman"/>
                <a:cs typeface="Times New Roman"/>
              </a:rPr>
              <a:t> </a:t>
            </a:r>
          </a:p>
          <a:p>
            <a:pPr algn="just">
              <a:lnSpc>
                <a:spcPct val="110000"/>
              </a:lnSpc>
            </a:pPr>
            <a:r>
              <a:rPr lang="en-US" sz="3200" dirty="0" smtClean="0">
                <a:latin typeface="Times New Roman"/>
                <a:cs typeface="Times New Roman"/>
              </a:rPr>
              <a:t>- </a:t>
            </a:r>
            <a:r>
              <a:rPr lang="en-US" sz="3200" dirty="0" err="1" smtClean="0">
                <a:latin typeface="Times New Roman"/>
                <a:cs typeface="Times New Roman"/>
              </a:rPr>
              <a:t>Bản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thân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người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mắc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lỗi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sẽ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cảm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thấy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thoải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mái</a:t>
            </a:r>
            <a:r>
              <a:rPr lang="en-US" sz="3200" dirty="0" smtClean="0">
                <a:latin typeface="Times New Roman"/>
                <a:cs typeface="Times New Roman"/>
              </a:rPr>
              <a:t>, </a:t>
            </a:r>
            <a:r>
              <a:rPr lang="en-US" sz="3200" dirty="0" err="1" smtClean="0">
                <a:latin typeface="Times New Roman"/>
                <a:cs typeface="Times New Roman"/>
              </a:rPr>
              <a:t>không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còn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áy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dirty="0" err="1" smtClean="0">
                <a:latin typeface="Times New Roman"/>
                <a:cs typeface="Times New Roman"/>
              </a:rPr>
              <a:t>náy</a:t>
            </a:r>
            <a:r>
              <a:rPr lang="en-US" sz="3200" dirty="0" smtClean="0">
                <a:latin typeface="Times New Roman"/>
                <a:cs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47414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/>
          <a:lstStyle/>
          <a:p>
            <a:r>
              <a:rPr lang="en-US" b="1" i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HOẠT ĐỘNG 1</a:t>
            </a:r>
            <a:endParaRPr lang="en-US" b="1" i="1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77207"/>
            <a:ext cx="6400800" cy="17526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ĐỌC BÀI THƠ “BẠN CÁO”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VÀ TRẢ LỜI CÂU HỎI.</a:t>
            </a:r>
            <a:endParaRPr lang="en-US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71710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24772" y="323949"/>
            <a:ext cx="18906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0"/>
                </a:solidFill>
                <a:latin typeface="Times New Roman"/>
                <a:cs typeface="Times New Roman"/>
              </a:rPr>
              <a:t>Bạn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0"/>
                </a:solidFill>
                <a:latin typeface="Times New Roman"/>
                <a:cs typeface="Times New Roman"/>
              </a:rPr>
              <a:t> </a:t>
            </a:r>
            <a:r>
              <a:rPr lang="en-US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0"/>
                </a:solidFill>
                <a:latin typeface="Times New Roman"/>
                <a:cs typeface="Times New Roman"/>
              </a:rPr>
              <a:t>Cáo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0"/>
                </a:solidFill>
                <a:latin typeface="Times New Roman"/>
                <a:cs typeface="Times New Roman"/>
              </a:rPr>
              <a:t> </a:t>
            </a:r>
            <a:endParaRPr lang="en-US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90"/>
              </a:solidFill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01293" y="1140300"/>
            <a:ext cx="3933714" cy="21462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dirty="0" err="1" smtClean="0">
                <a:latin typeface="Times New Roman"/>
                <a:cs typeface="Times New Roman"/>
              </a:rPr>
              <a:t>Một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hôm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Cáo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rủ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Thỏ</a:t>
            </a:r>
            <a:endParaRPr lang="en-US" sz="2800" dirty="0" smtClean="0">
              <a:latin typeface="Times New Roman"/>
              <a:cs typeface="Times New Roman"/>
            </a:endParaRPr>
          </a:p>
          <a:p>
            <a:pPr>
              <a:lnSpc>
                <a:spcPct val="120000"/>
              </a:lnSpc>
            </a:pPr>
            <a:r>
              <a:rPr lang="en-US" sz="2800" dirty="0" err="1" smtClean="0">
                <a:latin typeface="Times New Roman"/>
                <a:cs typeface="Times New Roman"/>
              </a:rPr>
              <a:t>Tới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nhà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bạn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Sóc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chơi</a:t>
            </a:r>
            <a:endParaRPr lang="en-US" sz="2800" dirty="0" smtClean="0">
              <a:latin typeface="Times New Roman"/>
              <a:cs typeface="Times New Roman"/>
            </a:endParaRPr>
          </a:p>
          <a:p>
            <a:pPr>
              <a:lnSpc>
                <a:spcPct val="120000"/>
              </a:lnSpc>
            </a:pPr>
            <a:r>
              <a:rPr lang="en-US" sz="2800" dirty="0" err="1" smtClean="0">
                <a:latin typeface="Times New Roman"/>
                <a:cs typeface="Times New Roman"/>
              </a:rPr>
              <a:t>Thấy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có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quyển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truyện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đẹp</a:t>
            </a:r>
            <a:endParaRPr lang="en-US" sz="2800" dirty="0" smtClean="0">
              <a:latin typeface="Times New Roman"/>
              <a:cs typeface="Times New Roman"/>
            </a:endParaRPr>
          </a:p>
          <a:p>
            <a:pPr>
              <a:lnSpc>
                <a:spcPct val="120000"/>
              </a:lnSpc>
            </a:pPr>
            <a:r>
              <a:rPr lang="en-US" sz="2800" dirty="0" err="1" smtClean="0">
                <a:latin typeface="Times New Roman"/>
                <a:cs typeface="Times New Roman"/>
              </a:rPr>
              <a:t>Cáo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rủ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đọc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cho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vui</a:t>
            </a:r>
            <a:r>
              <a:rPr lang="en-US" sz="2800" dirty="0" smtClean="0"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6666" y="3286528"/>
            <a:ext cx="4063282" cy="21462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dirty="0" err="1" smtClean="0">
                <a:latin typeface="Times New Roman"/>
                <a:cs typeface="Times New Roman"/>
              </a:rPr>
              <a:t>Cáo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đọc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nhanh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hơn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bạn</a:t>
            </a:r>
            <a:endParaRPr lang="en-US" sz="2800" dirty="0" smtClean="0">
              <a:latin typeface="Times New Roman"/>
              <a:cs typeface="Times New Roman"/>
            </a:endParaRPr>
          </a:p>
          <a:p>
            <a:pPr>
              <a:lnSpc>
                <a:spcPct val="120000"/>
              </a:lnSpc>
            </a:pPr>
            <a:r>
              <a:rPr lang="en-US" sz="2800" dirty="0" err="1" smtClean="0">
                <a:latin typeface="Times New Roman"/>
                <a:cs typeface="Times New Roman"/>
              </a:rPr>
              <a:t>Chẳng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chịu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đợi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tí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gì</a:t>
            </a:r>
            <a:endParaRPr lang="en-US" sz="2800" dirty="0" smtClean="0">
              <a:latin typeface="Times New Roman"/>
              <a:cs typeface="Times New Roman"/>
            </a:endParaRPr>
          </a:p>
          <a:p>
            <a:pPr>
              <a:lnSpc>
                <a:spcPct val="120000"/>
              </a:lnSpc>
            </a:pPr>
            <a:r>
              <a:rPr lang="en-US" sz="2800" dirty="0" err="1" smtClean="0">
                <a:latin typeface="Times New Roman"/>
                <a:cs typeface="Times New Roman"/>
              </a:rPr>
              <a:t>Cứ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lật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trang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liên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tục</a:t>
            </a:r>
            <a:endParaRPr lang="en-US" sz="2800" dirty="0" smtClean="0">
              <a:latin typeface="Times New Roman"/>
              <a:cs typeface="Times New Roman"/>
            </a:endParaRPr>
          </a:p>
          <a:p>
            <a:pPr>
              <a:lnSpc>
                <a:spcPct val="120000"/>
              </a:lnSpc>
            </a:pPr>
            <a:r>
              <a:rPr lang="en-US" sz="2800" dirty="0" err="1" smtClean="0">
                <a:latin typeface="Times New Roman"/>
                <a:cs typeface="Times New Roman"/>
              </a:rPr>
              <a:t>Rách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cả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truyện</a:t>
            </a:r>
            <a:r>
              <a:rPr lang="en-US" sz="2800" dirty="0" smtClean="0">
                <a:latin typeface="Times New Roman"/>
                <a:cs typeface="Times New Roman"/>
              </a:rPr>
              <a:t>. </a:t>
            </a:r>
            <a:r>
              <a:rPr lang="en-US" sz="2800" dirty="0" err="1" smtClean="0">
                <a:latin typeface="Times New Roman"/>
                <a:cs typeface="Times New Roman"/>
              </a:rPr>
              <a:t>Phiền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ghê</a:t>
            </a:r>
            <a:r>
              <a:rPr lang="en-US" sz="2800" dirty="0" smtClean="0">
                <a:latin typeface="Times New Roman"/>
                <a:cs typeface="Times New Roman"/>
              </a:rPr>
              <a:t>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15592" y="4571064"/>
            <a:ext cx="3244849" cy="21462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dirty="0" err="1" smtClean="0">
                <a:latin typeface="Times New Roman"/>
                <a:cs typeface="Times New Roman"/>
              </a:rPr>
              <a:t>Thấy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mẹ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Sóc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đi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tới</a:t>
            </a:r>
            <a:endParaRPr lang="en-US" sz="2800" dirty="0" smtClean="0">
              <a:latin typeface="Times New Roman"/>
              <a:cs typeface="Times New Roman"/>
            </a:endParaRPr>
          </a:p>
          <a:p>
            <a:pPr>
              <a:lnSpc>
                <a:spcPct val="120000"/>
              </a:lnSpc>
            </a:pPr>
            <a:r>
              <a:rPr lang="en-US" sz="2800" dirty="0" err="1" smtClean="0">
                <a:latin typeface="Times New Roman"/>
                <a:cs typeface="Times New Roman"/>
              </a:rPr>
              <a:t>Cáo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vội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vã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nói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rằng</a:t>
            </a:r>
            <a:r>
              <a:rPr lang="en-US" sz="2800" dirty="0" smtClean="0">
                <a:latin typeface="Times New Roman"/>
                <a:cs typeface="Times New Roman"/>
              </a:rPr>
              <a:t>:</a:t>
            </a:r>
          </a:p>
          <a:p>
            <a:pPr>
              <a:lnSpc>
                <a:spcPct val="120000"/>
              </a:lnSpc>
            </a:pPr>
            <a:r>
              <a:rPr lang="en-US" sz="2800" dirty="0" smtClean="0">
                <a:latin typeface="Times New Roman"/>
                <a:cs typeface="Times New Roman"/>
              </a:rPr>
              <a:t>- </a:t>
            </a:r>
            <a:r>
              <a:rPr lang="en-US" sz="2800" dirty="0" err="1" smtClean="0">
                <a:latin typeface="Times New Roman"/>
                <a:cs typeface="Times New Roman"/>
              </a:rPr>
              <a:t>Cô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ơi</a:t>
            </a:r>
            <a:r>
              <a:rPr lang="en-US" sz="2800" dirty="0" smtClean="0">
                <a:latin typeface="Times New Roman"/>
                <a:cs typeface="Times New Roman"/>
              </a:rPr>
              <a:t>, do </a:t>
            </a:r>
            <a:r>
              <a:rPr lang="en-US" sz="2800" dirty="0" err="1" smtClean="0">
                <a:latin typeface="Times New Roman"/>
                <a:cs typeface="Times New Roman"/>
              </a:rPr>
              <a:t>bạn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Thỏ</a:t>
            </a:r>
            <a:endParaRPr lang="en-US" sz="2800" dirty="0" smtClean="0">
              <a:latin typeface="Times New Roman"/>
              <a:cs typeface="Times New Roman"/>
            </a:endParaRPr>
          </a:p>
          <a:p>
            <a:pPr>
              <a:lnSpc>
                <a:spcPct val="120000"/>
              </a:lnSpc>
            </a:pPr>
            <a:r>
              <a:rPr lang="en-US" sz="2800" dirty="0" err="1" smtClean="0">
                <a:latin typeface="Times New Roman"/>
                <a:cs typeface="Times New Roman"/>
              </a:rPr>
              <a:t>Lật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ẩu</a:t>
            </a:r>
            <a:r>
              <a:rPr lang="en-US" sz="2800" dirty="0" smtClean="0">
                <a:latin typeface="Times New Roman"/>
                <a:cs typeface="Times New Roman"/>
              </a:rPr>
              <a:t>, </a:t>
            </a:r>
            <a:r>
              <a:rPr lang="en-US" sz="2800" dirty="0" err="1" smtClean="0">
                <a:latin typeface="Times New Roman"/>
                <a:cs typeface="Times New Roman"/>
              </a:rPr>
              <a:t>rách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cả</a:t>
            </a:r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dirty="0" err="1" smtClean="0">
                <a:latin typeface="Times New Roman"/>
                <a:cs typeface="Times New Roman"/>
              </a:rPr>
              <a:t>trang</a:t>
            </a:r>
            <a:r>
              <a:rPr lang="en-US" sz="2800" dirty="0" smtClean="0">
                <a:latin typeface="Times New Roman"/>
                <a:cs typeface="Times New Roman"/>
              </a:rPr>
              <a:t>!</a:t>
            </a:r>
          </a:p>
        </p:txBody>
      </p:sp>
      <p:pic>
        <p:nvPicPr>
          <p:cNvPr id="8" name="Picture 7" descr="227134854_1741917735991614_3022576526453105488_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598" y="176618"/>
            <a:ext cx="2953276" cy="3109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30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802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NHIỆM VỤ 1: THẢO LUẬN NHÓM ĐÔI</a:t>
            </a:r>
            <a:endParaRPr lang="en-US" sz="3600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596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 smtClean="0">
                <a:latin typeface="Times New Roman"/>
                <a:cs typeface="Times New Roman"/>
              </a:rPr>
              <a:t>Đọc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bài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thơ</a:t>
            </a:r>
            <a:r>
              <a:rPr lang="en-US" b="1" dirty="0" smtClean="0">
                <a:latin typeface="Times New Roman"/>
                <a:cs typeface="Times New Roman"/>
              </a:rPr>
              <a:t> “</a:t>
            </a:r>
            <a:r>
              <a:rPr lang="en-US" b="1" dirty="0" err="1" smtClean="0">
                <a:latin typeface="Times New Roman"/>
                <a:cs typeface="Times New Roman"/>
              </a:rPr>
              <a:t>Bạn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Cáo</a:t>
            </a:r>
            <a:r>
              <a:rPr lang="en-US" b="1" dirty="0" smtClean="0">
                <a:latin typeface="Times New Roman"/>
                <a:cs typeface="Times New Roman"/>
              </a:rPr>
              <a:t>” (tr.19, 20) </a:t>
            </a:r>
            <a:r>
              <a:rPr lang="en-US" b="1" dirty="0" err="1" smtClean="0">
                <a:latin typeface="Times New Roman"/>
                <a:cs typeface="Times New Roman"/>
              </a:rPr>
              <a:t>và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trả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lời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các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câu</a:t>
            </a:r>
            <a:r>
              <a:rPr lang="en-US" b="1" dirty="0" smtClean="0"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latin typeface="Times New Roman"/>
                <a:cs typeface="Times New Roman"/>
              </a:rPr>
              <a:t>hỏi</a:t>
            </a:r>
            <a:r>
              <a:rPr lang="en-US" b="1" dirty="0" smtClean="0">
                <a:latin typeface="Times New Roman"/>
                <a:cs typeface="Times New Roman"/>
              </a:rPr>
              <a:t>:</a:t>
            </a:r>
          </a:p>
          <a:p>
            <a:pPr marL="514350" indent="-514350">
              <a:buAutoNum type="alphaLcPeriod"/>
            </a:pP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Chuyện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gì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xảy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ra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khi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bạn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Cáo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và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bạn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Thỏ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đang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đọc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truyện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?</a:t>
            </a:r>
          </a:p>
          <a:p>
            <a:pPr marL="514350" indent="-514350">
              <a:buAutoNum type="alphaLcPeriod"/>
            </a:pP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Bạn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Cáo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đã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làm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gì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sau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khi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làm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rách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quyển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truyện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?</a:t>
            </a:r>
          </a:p>
          <a:p>
            <a:pPr marL="514350" indent="-514350">
              <a:buAutoNum type="alphaLcPeriod"/>
            </a:pP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Em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có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đồng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tình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với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việc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làm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của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bạn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Cáo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không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?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Vì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sao</a:t>
            </a:r>
            <a:r>
              <a:rPr lang="en-US" b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?</a:t>
            </a:r>
            <a:endParaRPr lang="en-US" b="1" dirty="0">
              <a:solidFill>
                <a:srgbClr val="660066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132406"/>
              </p:ext>
            </p:extLst>
          </p:nvPr>
        </p:nvGraphicFramePr>
        <p:xfrm>
          <a:off x="457200" y="5478757"/>
          <a:ext cx="8004846" cy="10779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0348"/>
                <a:gridCol w="2826216"/>
                <a:gridCol w="2668282"/>
              </a:tblGrid>
              <a:tr h="5389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Trình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bày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Câu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trả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lời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Thái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độ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học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  <a:latin typeface="Times New Roman"/>
                          <a:cs typeface="Times New Roman"/>
                        </a:rPr>
                        <a:t>tập</a:t>
                      </a:r>
                      <a:endParaRPr lang="en-US" sz="2400" dirty="0">
                        <a:solidFill>
                          <a:schemeClr val="bg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53898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Nói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to,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rõ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ràng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?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Hợp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lí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thuyết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phục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?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Tập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trung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sôi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nổi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?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4533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470025"/>
          </a:xfrm>
        </p:spPr>
        <p:txBody>
          <a:bodyPr/>
          <a:lstStyle/>
          <a:p>
            <a:r>
              <a:rPr lang="en-US" b="1" i="1" dirty="0" smtClean="0">
                <a:solidFill>
                  <a:srgbClr val="800000"/>
                </a:solidFill>
                <a:latin typeface="Times New Roman"/>
                <a:cs typeface="Times New Roman"/>
              </a:rPr>
              <a:t>HOẠT ĐỘNG 2</a:t>
            </a:r>
            <a:endParaRPr lang="en-US" b="1" i="1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77207"/>
            <a:ext cx="6400800" cy="2409640"/>
          </a:xfrm>
        </p:spPr>
        <p:txBody>
          <a:bodyPr>
            <a:normAutofit/>
          </a:bodyPr>
          <a:lstStyle/>
          <a:p>
            <a:pPr>
              <a:lnSpc>
                <a:spcPct val="130000"/>
              </a:lnSpc>
            </a:pP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TÌM HIỂU LỜI NÓI,</a:t>
            </a:r>
          </a:p>
          <a:p>
            <a:pPr>
              <a:lnSpc>
                <a:spcPct val="130000"/>
              </a:lnSpc>
            </a:pP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VIỆC LÀM THỂ HIỆN VIỆC</a:t>
            </a:r>
          </a:p>
          <a:p>
            <a:pPr>
              <a:lnSpc>
                <a:spcPct val="130000"/>
              </a:lnSpc>
            </a:pP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NHẬN LỖI VÀ SỬA LỖI</a:t>
            </a:r>
            <a:endParaRPr lang="en-US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77640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437"/>
            <a:ext cx="8229600" cy="736083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660066"/>
                </a:solidFill>
                <a:latin typeface="Times New Roman"/>
                <a:cs typeface="Times New Roman"/>
              </a:rPr>
              <a:t>HOẠT ĐỘNG NHÓM </a:t>
            </a:r>
            <a:endParaRPr lang="en-US" sz="3200" dirty="0">
              <a:solidFill>
                <a:srgbClr val="660066"/>
              </a:solidFill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850"/>
            <a:ext cx="8229600" cy="258522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latin typeface="Times New Roman"/>
                <a:cs typeface="Times New Roman"/>
              </a:rPr>
              <a:t>*</a:t>
            </a:r>
            <a:r>
              <a:rPr lang="en-US" b="1" dirty="0" err="1" smtClean="0">
                <a:latin typeface="Times New Roman"/>
                <a:cs typeface="Times New Roman"/>
              </a:rPr>
              <a:t>Nhóm</a:t>
            </a:r>
            <a:r>
              <a:rPr lang="en-US" b="1" dirty="0" smtClean="0">
                <a:latin typeface="Times New Roman"/>
                <a:cs typeface="Times New Roman"/>
              </a:rPr>
              <a:t> 1, 2, 3: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Bạn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Cáo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nên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nói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gì</a:t>
            </a:r>
            <a:r>
              <a:rPr lang="en-US" b="1" i="1" dirty="0">
                <a:solidFill>
                  <a:srgbClr val="660066"/>
                </a:solidFill>
                <a:latin typeface="Times New Roman"/>
                <a:cs typeface="Times New Roman"/>
              </a:rPr>
              <a:t>,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làm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gì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để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thể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hiện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việc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nhận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lỗi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,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sửa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lỗi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?</a:t>
            </a:r>
          </a:p>
          <a:p>
            <a:pPr marL="0" indent="0">
              <a:buNone/>
            </a:pPr>
            <a:endParaRPr lang="en-US" dirty="0">
              <a:solidFill>
                <a:srgbClr val="660066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320536"/>
              </p:ext>
            </p:extLst>
          </p:nvPr>
        </p:nvGraphicFramePr>
        <p:xfrm>
          <a:off x="603931" y="2006024"/>
          <a:ext cx="7754446" cy="1097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77223"/>
                <a:gridCol w="387722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Lời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nói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(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Nói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gì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?)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Việc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làm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(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Làm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gì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?)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3249353"/>
            <a:ext cx="8229600" cy="2585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en-US" b="1" dirty="0" smtClean="0">
                <a:latin typeface="Times New Roman"/>
                <a:cs typeface="Times New Roman"/>
              </a:rPr>
              <a:t>*</a:t>
            </a:r>
            <a:r>
              <a:rPr lang="en-US" b="1" dirty="0" err="1" smtClean="0">
                <a:latin typeface="Times New Roman"/>
                <a:cs typeface="Times New Roman"/>
              </a:rPr>
              <a:t>Nhóm</a:t>
            </a:r>
            <a:r>
              <a:rPr lang="en-US" b="1" dirty="0" smtClean="0">
                <a:latin typeface="Times New Roman"/>
                <a:cs typeface="Times New Roman"/>
              </a:rPr>
              <a:t> 4, </a:t>
            </a:r>
            <a:r>
              <a:rPr lang="en-US" b="1" dirty="0">
                <a:latin typeface="Times New Roman"/>
                <a:cs typeface="Times New Roman"/>
              </a:rPr>
              <a:t>5</a:t>
            </a:r>
            <a:r>
              <a:rPr lang="en-US" b="1" dirty="0" smtClean="0">
                <a:latin typeface="Times New Roman"/>
                <a:cs typeface="Times New Roman"/>
              </a:rPr>
              <a:t>, </a:t>
            </a:r>
            <a:r>
              <a:rPr lang="en-US" b="1" dirty="0">
                <a:latin typeface="Times New Roman"/>
                <a:cs typeface="Times New Roman"/>
              </a:rPr>
              <a:t>6</a:t>
            </a:r>
            <a:r>
              <a:rPr lang="en-US" b="1" dirty="0" smtClean="0">
                <a:latin typeface="Times New Roman"/>
                <a:cs typeface="Times New Roman"/>
              </a:rPr>
              <a:t>: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Bạn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Cáo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thực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hiện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việc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nhận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lỗi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,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sửa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lỗi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như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thế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 </a:t>
            </a:r>
            <a:r>
              <a:rPr lang="en-US" b="1" i="1" dirty="0" err="1" smtClean="0">
                <a:solidFill>
                  <a:srgbClr val="660066"/>
                </a:solidFill>
                <a:latin typeface="Times New Roman"/>
                <a:cs typeface="Times New Roman"/>
              </a:rPr>
              <a:t>nào</a:t>
            </a:r>
            <a:r>
              <a:rPr lang="en-US" b="1" i="1" dirty="0" smtClean="0">
                <a:solidFill>
                  <a:srgbClr val="660066"/>
                </a:solidFill>
                <a:latin typeface="Times New Roman"/>
                <a:cs typeface="Times New Roman"/>
              </a:rPr>
              <a:t>?</a:t>
            </a:r>
          </a:p>
          <a:p>
            <a:pPr marL="0" indent="0">
              <a:buFont typeface="Arial"/>
              <a:buNone/>
            </a:pPr>
            <a:endParaRPr lang="en-US" dirty="0">
              <a:solidFill>
                <a:srgbClr val="660066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5116153"/>
              </p:ext>
            </p:extLst>
          </p:nvPr>
        </p:nvGraphicFramePr>
        <p:xfrm>
          <a:off x="603931" y="4584658"/>
          <a:ext cx="7754445" cy="1371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84815"/>
                <a:gridCol w="2584815"/>
                <a:gridCol w="2584815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Cách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nói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Cách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làm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Nên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Không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nên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1559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609533"/>
              </p:ext>
            </p:extLst>
          </p:nvPr>
        </p:nvGraphicFramePr>
        <p:xfrm>
          <a:off x="457200" y="1394936"/>
          <a:ext cx="8229600" cy="50250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14800"/>
                <a:gridCol w="4114800"/>
              </a:tblGrid>
              <a:tr h="544466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Lời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nói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(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Nói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gì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?)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Việc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làm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(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Làm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gì</a:t>
                      </a:r>
                      <a:r>
                        <a:rPr lang="en-US" sz="2400" b="1" dirty="0" smtClean="0">
                          <a:solidFill>
                            <a:schemeClr val="tx1"/>
                          </a:solidFill>
                          <a:latin typeface="Times New Roman"/>
                          <a:cs typeface="Times New Roman"/>
                        </a:rPr>
                        <a:t>?)</a:t>
                      </a:r>
                      <a:endParaRPr lang="en-US" sz="2400" b="1" dirty="0">
                        <a:solidFill>
                          <a:schemeClr val="tx1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6333"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-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Mình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cảm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thấy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rất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ăn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năn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hối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hận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.</a:t>
                      </a:r>
                      <a:endParaRPr lang="vi-VN" sz="2400" kern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+mn-ea"/>
                        <a:cs typeface="Times New Roman"/>
                      </a:endParaRPr>
                    </a:p>
                    <a:p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-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Mình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đã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sai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khi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đổ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lỗi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cho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bạn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thỏ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.</a:t>
                      </a:r>
                      <a:endParaRPr lang="vi-VN" sz="2400" kern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+mn-ea"/>
                        <a:cs typeface="Times New Roman"/>
                      </a:endParaRPr>
                    </a:p>
                    <a:p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-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Mình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xin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lỗi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vì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đã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làm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rách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sách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của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sóc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.</a:t>
                      </a:r>
                      <a:endParaRPr lang="vi-VN" sz="2400" kern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+mn-ea"/>
                        <a:cs typeface="Times New Roman"/>
                      </a:endParaRPr>
                    </a:p>
                    <a:p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-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Mình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hứa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sẽ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không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bao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giờ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mắc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lại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lỗi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đó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nữa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.</a:t>
                      </a:r>
                      <a:r>
                        <a:rPr lang="vi-VN" sz="2400" dirty="0" smtClean="0">
                          <a:effectLst/>
                          <a:latin typeface="Times New Roman"/>
                          <a:cs typeface="Times New Roman"/>
                        </a:rPr>
                        <a:t> </a:t>
                      </a:r>
                      <a:endParaRPr lang="en-US" sz="2400" dirty="0" smtClean="0">
                        <a:latin typeface="Times New Roman"/>
                        <a:cs typeface="Times New Roman"/>
                      </a:endParaRPr>
                    </a:p>
                    <a:p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-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Mình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có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thể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làm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gì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để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khắc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phục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lỗi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lầm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mình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gây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ra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?</a:t>
                      </a:r>
                      <a:endParaRPr lang="vi-VN" sz="2400" kern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+mn-ea"/>
                        <a:cs typeface="Times New Roman"/>
                      </a:endParaRPr>
                    </a:p>
                    <a:p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-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Bạn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tha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lỗi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cho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mình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được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không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Times New Roman"/>
                        </a:rPr>
                        <a:t>?</a:t>
                      </a:r>
                      <a:r>
                        <a:rPr lang="vi-VN" sz="2400" dirty="0" smtClean="0">
                          <a:effectLst/>
                          <a:latin typeface="Times New Roman"/>
                          <a:cs typeface="Times New Roman"/>
                        </a:rPr>
                        <a:t> 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-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Gặp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Sóc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mẹ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Sóc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Thỏ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để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nói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lời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xin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lỗi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.</a:t>
                      </a:r>
                    </a:p>
                    <a:p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-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Mua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cho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Sóc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quyển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truyện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mới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.</a:t>
                      </a:r>
                    </a:p>
                    <a:p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-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Dán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lại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truyện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cho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Sóc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.</a:t>
                      </a:r>
                    </a:p>
                    <a:p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-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Tặng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cho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bạn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Sóc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những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món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quà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thay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cho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lời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xin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dirty="0" err="1" smtClean="0">
                          <a:latin typeface="Times New Roman"/>
                          <a:cs typeface="Times New Roman"/>
                        </a:rPr>
                        <a:t>lỗi</a:t>
                      </a:r>
                      <a:r>
                        <a:rPr lang="en-US" sz="2400" dirty="0" smtClean="0">
                          <a:latin typeface="Times New Roman"/>
                          <a:cs typeface="Times New Roman"/>
                        </a:rPr>
                        <a:t>.</a:t>
                      </a:r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72763"/>
            <a:ext cx="8229600" cy="10323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Bạn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Cáo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nên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nói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gì</a:t>
            </a:r>
            <a:r>
              <a:rPr lang="en-US" b="1" dirty="0">
                <a:solidFill>
                  <a:srgbClr val="FF0000"/>
                </a:solidFill>
                <a:latin typeface="Times New Roman"/>
                <a:cs typeface="Times New Roman"/>
              </a:rPr>
              <a:t>,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làm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gì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để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thể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hiện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việc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nhận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lỗi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sửa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lỗi</a:t>
            </a:r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?</a:t>
            </a:r>
          </a:p>
          <a:p>
            <a:pPr marL="0" indent="0">
              <a:buNone/>
            </a:pPr>
            <a:endParaRPr lang="en-US" dirty="0">
              <a:solidFill>
                <a:srgbClr val="660066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120866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437"/>
            <a:ext cx="8229600" cy="839747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Bạn</a:t>
            </a:r>
            <a:r>
              <a:rPr lang="en-US" sz="3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Cáo</a:t>
            </a:r>
            <a:r>
              <a:rPr lang="en-US" sz="3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nên</a:t>
            </a:r>
            <a:r>
              <a:rPr lang="en-US" sz="3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nhận</a:t>
            </a:r>
            <a:r>
              <a:rPr lang="en-US" sz="3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lỗi</a:t>
            </a:r>
            <a:r>
              <a:rPr lang="en-US" sz="3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sửa</a:t>
            </a:r>
            <a:r>
              <a:rPr lang="en-US" sz="3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lỗi</a:t>
            </a:r>
            <a:r>
              <a:rPr lang="en-US" sz="3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như</a:t>
            </a:r>
            <a:r>
              <a:rPr lang="en-US" sz="3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thế</a:t>
            </a:r>
            <a:r>
              <a:rPr lang="en-US" sz="3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nào</a:t>
            </a:r>
            <a:r>
              <a:rPr lang="en-US" sz="3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?</a:t>
            </a:r>
            <a:endParaRPr lang="en-US" sz="3200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266735"/>
              </p:ext>
            </p:extLst>
          </p:nvPr>
        </p:nvGraphicFramePr>
        <p:xfrm>
          <a:off x="181422" y="868184"/>
          <a:ext cx="8837849" cy="26693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22462"/>
                <a:gridCol w="3011142"/>
                <a:gridCol w="4004245"/>
              </a:tblGrid>
              <a:tr h="572612"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Times New Roman"/>
                          <a:cs typeface="Times New Roman"/>
                        </a:rPr>
                        <a:t>Cách</a:t>
                      </a:r>
                      <a:r>
                        <a:rPr lang="en-US" sz="2400" b="1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Times New Roman"/>
                          <a:cs typeface="Times New Roman"/>
                        </a:rPr>
                        <a:t>nói</a:t>
                      </a:r>
                      <a:endParaRPr lang="en-US" sz="2400" b="1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err="1" smtClean="0">
                          <a:latin typeface="Times New Roman"/>
                          <a:cs typeface="Times New Roman"/>
                        </a:rPr>
                        <a:t>Cách</a:t>
                      </a:r>
                      <a:r>
                        <a:rPr lang="en-US" sz="2400" b="1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Times New Roman"/>
                          <a:cs typeface="Times New Roman"/>
                        </a:rPr>
                        <a:t>làm</a:t>
                      </a:r>
                      <a:endParaRPr lang="en-US" sz="2400" b="1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6727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err="1" smtClean="0">
                          <a:latin typeface="Times New Roman"/>
                          <a:cs typeface="Times New Roman"/>
                        </a:rPr>
                        <a:t>Nên</a:t>
                      </a:r>
                      <a:endParaRPr lang="en-US" sz="2400" b="1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+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Nói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một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cách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rõ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ràng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từ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tốn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.</a:t>
                      </a:r>
                    </a:p>
                    <a:p>
                      <a:pPr algn="l"/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+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Nói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bằng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giọng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nói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ấm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áp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nhẹ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nhàng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.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+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Tư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thế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: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Đứng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ngay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ngắn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thẳng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người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.</a:t>
                      </a:r>
                    </a:p>
                    <a:p>
                      <a:pPr algn="l"/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+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Ánh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mắt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: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Nhìn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thẳng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vào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người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đối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diện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để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xin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lỗi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.</a:t>
                      </a:r>
                    </a:p>
                    <a:p>
                      <a:pPr algn="l"/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+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Đưa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đồ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(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truyện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hoa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quả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)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bằng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2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tay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.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020929"/>
              </p:ext>
            </p:extLst>
          </p:nvPr>
        </p:nvGraphicFramePr>
        <p:xfrm>
          <a:off x="181423" y="4243624"/>
          <a:ext cx="8837848" cy="24038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37231"/>
                <a:gridCol w="3022290"/>
                <a:gridCol w="3978327"/>
              </a:tblGrid>
              <a:tr h="2403809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 err="1" smtClean="0">
                          <a:latin typeface="Times New Roman"/>
                          <a:cs typeface="Times New Roman"/>
                        </a:rPr>
                        <a:t>Không</a:t>
                      </a:r>
                      <a:r>
                        <a:rPr lang="en-US" sz="2400" b="1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400" b="1" dirty="0" err="1" smtClean="0">
                          <a:latin typeface="Times New Roman"/>
                          <a:cs typeface="Times New Roman"/>
                        </a:rPr>
                        <a:t>nên</a:t>
                      </a:r>
                      <a:endParaRPr lang="en-US" sz="2400" b="1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+ KHÔNG NÊN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hét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to hay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gào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toáng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lên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.</a:t>
                      </a:r>
                    </a:p>
                    <a:p>
                      <a:pPr algn="l"/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+ KHÔNG NÊN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nói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lí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nhí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không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nghe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rõ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.</a:t>
                      </a:r>
                    </a:p>
                    <a:p>
                      <a:pPr algn="l"/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+ KHÔNG NÊN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vừa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nói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vừa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đùa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.</a:t>
                      </a:r>
                      <a:endParaRPr lang="en-US" sz="2000" dirty="0">
                        <a:latin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+ KHÔNG NÊN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khóc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lóc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,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ăn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vạ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.</a:t>
                      </a:r>
                    </a:p>
                    <a:p>
                      <a:pPr algn="l"/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+ KHÔNG NÊN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nói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lời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xin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lỗi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mà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mặt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lại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quay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đi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nơi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khác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.</a:t>
                      </a:r>
                    </a:p>
                    <a:p>
                      <a:pPr algn="l"/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+ KHÔNG NÊN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vừa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nói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xin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lỗi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vừa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chạy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.</a:t>
                      </a:r>
                    </a:p>
                    <a:p>
                      <a:pPr algn="l"/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+ KHÔNG NÊN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cười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cợt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khi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nói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lời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xin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lang="en-US" sz="2000" dirty="0" err="1" smtClean="0">
                          <a:latin typeface="Times New Roman"/>
                          <a:cs typeface="Times New Roman"/>
                        </a:rPr>
                        <a:t>lỗi</a:t>
                      </a:r>
                      <a:r>
                        <a:rPr lang="en-US" sz="2000" dirty="0" smtClean="0">
                          <a:latin typeface="Times New Roman"/>
                          <a:cs typeface="Times New Roman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181422" y="3403877"/>
            <a:ext cx="8837848" cy="8397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=&gt;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Cần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thể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hiện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thái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độ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CHÂN THÀNH, NGHIÊM TÚC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khi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xin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lỗi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.</a:t>
            </a:r>
            <a:endParaRPr lang="en-US" sz="2400" b="1" i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88582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3670" y="2656382"/>
            <a:ext cx="28403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KẾT LUẬN</a:t>
            </a:r>
            <a:endParaRPr lang="en-US" sz="4000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43351" y="570150"/>
            <a:ext cx="5300118" cy="5773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Times New Roman"/>
                <a:cs typeface="Times New Roman"/>
              </a:rPr>
              <a:t>1</a:t>
            </a:r>
            <a:r>
              <a:rPr lang="en-US" sz="2400" dirty="0" smtClean="0">
                <a:latin typeface="Times New Roman"/>
                <a:cs typeface="Times New Roman"/>
              </a:rPr>
              <a:t>. </a:t>
            </a:r>
            <a:r>
              <a:rPr lang="en-US" sz="2400" dirty="0" err="1" smtClean="0">
                <a:latin typeface="Times New Roman"/>
                <a:cs typeface="Times New Roman"/>
              </a:rPr>
              <a:t>Khi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mắc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lỗi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dirty="0" err="1" smtClean="0">
                <a:latin typeface="Times New Roman"/>
                <a:cs typeface="Times New Roman"/>
              </a:rPr>
              <a:t>nên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thể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hiện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việc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nhận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lỗi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và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sửa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lỗi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một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cách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chân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thành</a:t>
            </a:r>
            <a:r>
              <a:rPr lang="en-US" sz="2400" dirty="0" smtClean="0">
                <a:latin typeface="Times New Roman"/>
                <a:cs typeface="Times New Roman"/>
              </a:rPr>
              <a:t> qua </a:t>
            </a:r>
            <a:r>
              <a:rPr lang="en-US" sz="2400" dirty="0" err="1" smtClean="0">
                <a:latin typeface="Times New Roman"/>
                <a:cs typeface="Times New Roman"/>
              </a:rPr>
              <a:t>những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việc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làm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cụ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thể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dưới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đây</a:t>
            </a:r>
            <a:r>
              <a:rPr lang="en-US" sz="2400" dirty="0" smtClean="0">
                <a:latin typeface="Times New Roman"/>
                <a:cs typeface="Times New Roman"/>
              </a:rPr>
              <a:t>:</a:t>
            </a: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Times New Roman"/>
                <a:cs typeface="Times New Roman"/>
              </a:rPr>
              <a:t>+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Nói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lời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xin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lỗi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chân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thành</a:t>
            </a:r>
            <a:r>
              <a:rPr lang="en-US" sz="2400" b="1" i="1" dirty="0" smtClean="0">
                <a:latin typeface="Times New Roman"/>
                <a:cs typeface="Times New Roman"/>
              </a:rPr>
              <a:t>.</a:t>
            </a: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Times New Roman"/>
                <a:cs typeface="Times New Roman"/>
              </a:rPr>
              <a:t>+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Sẵn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sàng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đền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bù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thiệt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hại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cho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lỗi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lầm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mình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đã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gây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ra.</a:t>
            </a:r>
            <a:endParaRPr lang="en-US" sz="2400" b="1" i="1" dirty="0" smtClean="0">
              <a:latin typeface="Times New Roman"/>
              <a:cs typeface="Times New Roman"/>
            </a:endParaRP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Times New Roman"/>
                <a:cs typeface="Times New Roman"/>
              </a:rPr>
              <a:t>+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Thể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hiện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mong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muốn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được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người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bị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hại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tha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lỗi</a:t>
            </a:r>
            <a:r>
              <a:rPr lang="en-US" sz="2400" b="1" i="1" dirty="0" smtClean="0">
                <a:latin typeface="Times New Roman"/>
                <a:cs typeface="Times New Roman"/>
              </a:rPr>
              <a:t>.</a:t>
            </a: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Times New Roman"/>
                <a:cs typeface="Times New Roman"/>
              </a:rPr>
              <a:t>+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Nói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lời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hứa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và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rút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kinh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nghiệm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sẽ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không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phạm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lại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lỗi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đã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mắc</a:t>
            </a:r>
            <a:r>
              <a:rPr lang="en-US" sz="2400" b="1" i="1" dirty="0" smtClean="0">
                <a:latin typeface="Times New Roman"/>
                <a:cs typeface="Times New Roman"/>
              </a:rPr>
              <a:t> </a:t>
            </a:r>
            <a:r>
              <a:rPr lang="en-US" sz="2400" b="1" i="1" dirty="0" err="1" smtClean="0">
                <a:latin typeface="Times New Roman"/>
                <a:cs typeface="Times New Roman"/>
              </a:rPr>
              <a:t>phải</a:t>
            </a:r>
            <a:r>
              <a:rPr lang="en-US" sz="2400" b="1" i="1" dirty="0" smtClean="0">
                <a:latin typeface="Times New Roman"/>
                <a:cs typeface="Times New Roman"/>
              </a:rPr>
              <a:t>.</a:t>
            </a: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Times New Roman"/>
                <a:cs typeface="Times New Roman"/>
              </a:rPr>
              <a:t>2. </a:t>
            </a:r>
            <a:r>
              <a:rPr lang="en-US" sz="2400" dirty="0" err="1" smtClean="0">
                <a:latin typeface="Times New Roman"/>
                <a:cs typeface="Times New Roman"/>
              </a:rPr>
              <a:t>Lời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xin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lỗi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chân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thành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dễ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dàng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được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chấp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nhận</a:t>
            </a:r>
            <a:r>
              <a:rPr lang="en-US" sz="2400" dirty="0" smtClean="0">
                <a:latin typeface="Times New Roman"/>
                <a:cs typeface="Times New Roman"/>
              </a:rPr>
              <a:t>, </a:t>
            </a:r>
            <a:r>
              <a:rPr lang="en-US" sz="2400" dirty="0" err="1" smtClean="0">
                <a:latin typeface="Times New Roman"/>
                <a:cs typeface="Times New Roman"/>
              </a:rPr>
              <a:t>còn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lời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xin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lỗi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không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chân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thành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sẽ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khó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lòng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được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người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khác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chấp</a:t>
            </a:r>
            <a:r>
              <a:rPr lang="en-US" sz="2400" dirty="0" smtClean="0">
                <a:latin typeface="Times New Roman"/>
                <a:cs typeface="Times New Roman"/>
              </a:rPr>
              <a:t> </a:t>
            </a:r>
            <a:r>
              <a:rPr lang="en-US" sz="2400" dirty="0" err="1" smtClean="0">
                <a:latin typeface="Times New Roman"/>
                <a:cs typeface="Times New Roman"/>
              </a:rPr>
              <a:t>nhận</a:t>
            </a:r>
            <a:r>
              <a:rPr lang="en-US" sz="2400" dirty="0" smtClean="0">
                <a:latin typeface="Times New Roman"/>
                <a:cs typeface="Times New Roman"/>
              </a:rPr>
              <a:t>.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941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798</Words>
  <Application>Microsoft Macintosh PowerPoint</Application>
  <PresentationFormat>On-screen Show (4:3)</PresentationFormat>
  <Paragraphs>89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HOẠT ĐỘNG 1</vt:lpstr>
      <vt:lpstr>PowerPoint Presentation</vt:lpstr>
      <vt:lpstr>NHIỆM VỤ 1: THẢO LUẬN NHÓM ĐÔI</vt:lpstr>
      <vt:lpstr>HOẠT ĐỘNG 2</vt:lpstr>
      <vt:lpstr>HOẠT ĐỘNG NHÓM </vt:lpstr>
      <vt:lpstr>PowerPoint Presentation</vt:lpstr>
      <vt:lpstr>Bạn Cáo nên nhận lỗi, sửa lỗi như thế nào?</vt:lpstr>
      <vt:lpstr>PowerPoint Presentation</vt:lpstr>
      <vt:lpstr>HOẠT ĐỘNG 3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MacBookAir</dc:creator>
  <cp:lastModifiedBy>MacBookAir</cp:lastModifiedBy>
  <cp:revision>16</cp:revision>
  <dcterms:created xsi:type="dcterms:W3CDTF">2021-08-08T13:50:40Z</dcterms:created>
  <dcterms:modified xsi:type="dcterms:W3CDTF">2021-08-09T15:56:04Z</dcterms:modified>
</cp:coreProperties>
</file>