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7" r:id="rId2"/>
    <p:sldId id="427" r:id="rId3"/>
    <p:sldId id="428" r:id="rId4"/>
    <p:sldId id="431" r:id="rId5"/>
    <p:sldId id="429" r:id="rId6"/>
    <p:sldId id="430" r:id="rId7"/>
    <p:sldId id="340"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FF"/>
    <a:srgbClr val="FF0066"/>
    <a:srgbClr val="C5F3F3"/>
    <a:srgbClr val="FF7C80"/>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51" d="100"/>
          <a:sy n="51" d="100"/>
        </p:scale>
        <p:origin x="478" y="30"/>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7</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032919" y="832423"/>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a:t>
            </a:r>
            <a:r>
              <a:rPr lang="en-US" altLang="en-US" sz="3500" b="1" dirty="0" smtClean="0">
                <a:solidFill>
                  <a:srgbClr val="FF0066"/>
                </a:solidFill>
                <a:latin typeface="Times New Roman" pitchFamily="18" charset="0"/>
              </a:rPr>
              <a:t>HỌC NAM HẢI </a:t>
            </a:r>
            <a:endParaRPr lang="en-US" altLang="en-US" sz="3500" b="1" dirty="0">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827200"/>
            <a:ext cx="1739080" cy="225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446821" y="4137819"/>
            <a:ext cx="13382995"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1 (Tiết 6)</a:t>
            </a:r>
          </a:p>
        </p:txBody>
      </p:sp>
      <p:sp>
        <p:nvSpPr>
          <p:cNvPr id="2059" name="Text Box 17"/>
          <p:cNvSpPr txBox="1">
            <a:spLocks noChangeArrowheads="1"/>
          </p:cNvSpPr>
          <p:nvPr/>
        </p:nvSpPr>
        <p:spPr bwMode="auto">
          <a:xfrm>
            <a:off x="2480250" y="2057400"/>
            <a:ext cx="11471154" cy="1807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5960292"/>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1409" y="6100454"/>
            <a:ext cx="1211090" cy="8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176919" y="5781235"/>
            <a:ext cx="3396458" cy="2422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43CDD18A-8E35-4477-A8FA-A4E042CA410F}"/>
              </a:ext>
            </a:extLst>
          </p:cNvPr>
          <p:cNvPicPr>
            <a:picLocks noChangeAspect="1"/>
          </p:cNvPicPr>
          <p:nvPr/>
        </p:nvPicPr>
        <p:blipFill rotWithShape="1">
          <a:blip r:embed="rId2"/>
          <a:srcRect l="14788" t="7543" r="10809" b="55102"/>
          <a:stretch/>
        </p:blipFill>
        <p:spPr>
          <a:xfrm>
            <a:off x="11719719" y="381000"/>
            <a:ext cx="4533721" cy="3118439"/>
          </a:xfrm>
          <a:prstGeom prst="rect">
            <a:avLst/>
          </a:prstGeom>
        </p:spPr>
      </p:pic>
      <p:grpSp>
        <p:nvGrpSpPr>
          <p:cNvPr id="4" name="Group 3"/>
          <p:cNvGrpSpPr/>
          <p:nvPr/>
        </p:nvGrpSpPr>
        <p:grpSpPr>
          <a:xfrm>
            <a:off x="4617134" y="42893"/>
            <a:ext cx="6228756" cy="1599885"/>
            <a:chOff x="4617134" y="42893"/>
            <a:chExt cx="6228756" cy="1599885"/>
          </a:xfrm>
        </p:grpSpPr>
        <p:grpSp>
          <p:nvGrpSpPr>
            <p:cNvPr id="14" name="Group 13"/>
            <p:cNvGrpSpPr/>
            <p:nvPr/>
          </p:nvGrpSpPr>
          <p:grpSpPr>
            <a:xfrm>
              <a:off x="4617134" y="42893"/>
              <a:ext cx="6228756" cy="1013727"/>
              <a:chOff x="4539228" y="103852"/>
              <a:chExt cx="6123658" cy="1013727"/>
            </a:xfrm>
          </p:grpSpPr>
          <p:grpSp>
            <p:nvGrpSpPr>
              <p:cNvPr id="15" name="Group 14"/>
              <p:cNvGrpSpPr/>
              <p:nvPr/>
            </p:nvGrpSpPr>
            <p:grpSpPr>
              <a:xfrm>
                <a:off x="4539228" y="103852"/>
                <a:ext cx="6123658" cy="1013727"/>
                <a:chOff x="4539228" y="103852"/>
                <a:chExt cx="6123658" cy="1013727"/>
              </a:xfrm>
            </p:grpSpPr>
            <p:sp>
              <p:nvSpPr>
                <p:cNvPr id="17" name="TextBox 16"/>
                <p:cNvSpPr txBox="1"/>
                <p:nvPr/>
              </p:nvSpPr>
              <p:spPr>
                <a:xfrm>
                  <a:off x="4539228" y="103852"/>
                  <a:ext cx="6123658" cy="584775"/>
                </a:xfrm>
                <a:prstGeom prst="rect">
                  <a:avLst/>
                </a:prstGeom>
                <a:noFill/>
              </p:spPr>
              <p:txBody>
                <a:bodyPr wrap="none" rtlCol="0">
                  <a:spAutoFit/>
                </a:bodyPr>
                <a:lstStyle/>
                <a:p>
                  <a:r>
                    <a:rPr lang="en-US" sz="3200" dirty="0" err="1" smtClean="0">
                      <a:solidFill>
                        <a:srgbClr val="0000CC"/>
                      </a:solidFill>
                      <a:latin typeface="Times New Roman" pitchFamily="18" charset="0"/>
                      <a:cs typeface="Times New Roman" pitchFamily="18" charset="0"/>
                    </a:rPr>
                    <a:t>Thứ</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năm</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ngày</a:t>
                  </a:r>
                  <a:r>
                    <a:rPr lang="en-US" sz="3200" dirty="0" smtClean="0">
                      <a:solidFill>
                        <a:srgbClr val="0000CC"/>
                      </a:solidFill>
                      <a:latin typeface="Times New Roman" pitchFamily="18" charset="0"/>
                      <a:cs typeface="Times New Roman" pitchFamily="18" charset="0"/>
                    </a:rPr>
                    <a:t> 2 </a:t>
                  </a:r>
                  <a:r>
                    <a:rPr lang="en-US" sz="3200" dirty="0" err="1" smtClean="0">
                      <a:solidFill>
                        <a:srgbClr val="0000CC"/>
                      </a:solidFill>
                      <a:latin typeface="Times New Roman" pitchFamily="18" charset="0"/>
                      <a:cs typeface="Times New Roman" pitchFamily="18" charset="0"/>
                    </a:rPr>
                    <a:t>tháng</a:t>
                  </a:r>
                  <a:r>
                    <a:rPr lang="en-US" sz="3200" dirty="0" smtClean="0">
                      <a:solidFill>
                        <a:srgbClr val="0000CC"/>
                      </a:solidFill>
                      <a:latin typeface="Times New Roman" pitchFamily="18" charset="0"/>
                      <a:cs typeface="Times New Roman" pitchFamily="18" charset="0"/>
                    </a:rPr>
                    <a:t> 11 </a:t>
                  </a:r>
                  <a:r>
                    <a:rPr lang="en-US" sz="3200" dirty="0" err="1" smtClean="0">
                      <a:solidFill>
                        <a:srgbClr val="0000CC"/>
                      </a:solidFill>
                      <a:latin typeface="Times New Roman" pitchFamily="18" charset="0"/>
                      <a:cs typeface="Times New Roman" pitchFamily="18" charset="0"/>
                    </a:rPr>
                    <a:t>năm</a:t>
                  </a:r>
                  <a:r>
                    <a:rPr lang="en-US" sz="3200" dirty="0" smtClean="0">
                      <a:solidFill>
                        <a:srgbClr val="0000CC"/>
                      </a:solidFill>
                      <a:latin typeface="Times New Roman" pitchFamily="18" charset="0"/>
                      <a:cs typeface="Times New Roman" pitchFamily="18" charset="0"/>
                    </a:rPr>
                    <a:t> 2023.</a:t>
                  </a:r>
                  <a:endParaRPr lang="en-US" sz="3200" dirty="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6)</a:t>
              </a:r>
            </a:p>
          </p:txBody>
        </p:sp>
      </p:grpSp>
      <p:sp>
        <p:nvSpPr>
          <p:cNvPr id="25" name="Rectangle 24">
            <a:extLst>
              <a:ext uri="{FF2B5EF4-FFF2-40B4-BE49-F238E27FC236}">
                <a16:creationId xmlns:a16="http://schemas.microsoft.com/office/drawing/2014/main" id="{03A7D6CF-3036-493F-8FE8-02B61E05DED0}"/>
              </a:ext>
            </a:extLst>
          </p:cNvPr>
          <p:cNvSpPr/>
          <p:nvPr/>
        </p:nvSpPr>
        <p:spPr>
          <a:xfrm>
            <a:off x="729997" y="1642778"/>
            <a:ext cx="10142376" cy="584775"/>
          </a:xfrm>
          <a:prstGeom prst="rect">
            <a:avLst/>
          </a:prstGeom>
        </p:spPr>
        <p:txBody>
          <a:bodyPr wrap="square">
            <a:spAutoFit/>
          </a:bodyPr>
          <a:lstStyle/>
          <a:p>
            <a:pPr algn="just"/>
            <a:r>
              <a:rPr lang="en-US" sz="3200" b="1">
                <a:solidFill>
                  <a:srgbClr val="FF0066"/>
                </a:solidFill>
                <a:latin typeface="Times New Roman" pitchFamily="18" charset="0"/>
                <a:cs typeface="Times New Roman" pitchFamily="18" charset="0"/>
              </a:rPr>
              <a:t>Đọc và làm bài tập:</a:t>
            </a:r>
          </a:p>
        </p:txBody>
      </p:sp>
      <p:sp>
        <p:nvSpPr>
          <p:cNvPr id="11" name="TextBox 10">
            <a:extLst>
              <a:ext uri="{FF2B5EF4-FFF2-40B4-BE49-F238E27FC236}">
                <a16:creationId xmlns:a16="http://schemas.microsoft.com/office/drawing/2014/main" id="{58A4129E-9E83-4B69-BA24-2C3173D9017B}"/>
              </a:ext>
            </a:extLst>
          </p:cNvPr>
          <p:cNvSpPr txBox="1"/>
          <p:nvPr/>
        </p:nvSpPr>
        <p:spPr>
          <a:xfrm>
            <a:off x="326163" y="2229130"/>
            <a:ext cx="11545956" cy="1469954"/>
          </a:xfrm>
          <a:prstGeom prst="rect">
            <a:avLst/>
          </a:prstGeom>
          <a:noFill/>
        </p:spPr>
        <p:txBody>
          <a:bodyPr wrap="square">
            <a:spAutoFit/>
          </a:bodyPr>
          <a:lstStyle/>
          <a:p>
            <a:pPr algn="ctr">
              <a:lnSpc>
                <a:spcPct val="107000"/>
              </a:lnSpc>
              <a:spcAft>
                <a:spcPts val="20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Ba anh em</a:t>
            </a:r>
          </a:p>
          <a:p>
            <a:pPr algn="just">
              <a:lnSpc>
                <a:spcPct val="107000"/>
              </a:lnSpc>
              <a:spcAft>
                <a:spcPts val="20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Xưa, có ba anh em sống với nhau rất hòa thuận. Đến khi họ có gia đình riêng thì tình cảm anh em không còn được như trước nữa.</a:t>
            </a:r>
          </a:p>
        </p:txBody>
      </p:sp>
      <p:sp>
        <p:nvSpPr>
          <p:cNvPr id="12" name="TextBox 11">
            <a:extLst>
              <a:ext uri="{FF2B5EF4-FFF2-40B4-BE49-F238E27FC236}">
                <a16:creationId xmlns:a16="http://schemas.microsoft.com/office/drawing/2014/main" id="{9E9302E2-667D-411F-AA18-B1F4298CE1D1}"/>
              </a:ext>
            </a:extLst>
          </p:cNvPr>
          <p:cNvSpPr txBox="1"/>
          <p:nvPr/>
        </p:nvSpPr>
        <p:spPr>
          <a:xfrm>
            <a:off x="326163" y="3682982"/>
            <a:ext cx="15624312" cy="5416868"/>
          </a:xfrm>
          <a:prstGeom prst="rect">
            <a:avLst/>
          </a:prstGeom>
          <a:noFill/>
        </p:spPr>
        <p:txBody>
          <a:bodyPr wrap="square">
            <a:spAutoFit/>
          </a:bodyPr>
          <a:lstStyle/>
          <a:p>
            <a:pPr>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Cha mẹ già lần lượt qua đời. Mấy anh em chia của cải cha mẹ để lại làm ba phần đều nhau. Chỉ còn một cây cổ thụ trong vườn, cành lá xum xuê. Một người em nhất quyết đòi chia nốt. Mấy anh em gọi thợ về chặt cây để xẻ thành ván rồi chia.</a:t>
            </a:r>
          </a:p>
          <a:p>
            <a:pPr>
              <a:spcAft>
                <a:spcPts val="20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Đến hôm định hạ cây xuống, ba anh em ra vườn thì thấy cây cổ thụ đã khô héo tự bao giờ. Người anh cả bèn ôm cây mà khóc. Hai người em thấy vậy, bảo:</a:t>
            </a:r>
          </a:p>
          <a:p>
            <a:pPr>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 Một thân cây héo đáng giá bao nhiêu mà anh phải thương tiếc thế?</a:t>
            </a:r>
          </a:p>
          <a:p>
            <a:pPr>
              <a:spcAft>
                <a:spcPts val="20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Người anh đáp:</a:t>
            </a:r>
          </a:p>
          <a:p>
            <a:pPr>
              <a:spcAft>
                <a:spcPts val="20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 Anh không khóc vì tiếc cái cây. Nhưng anh buồn vì cỏ cây biết sắp phải chia lìa còn khô héo, huống chi anh em ta là ruột thịt. Anh nhìn cây, nghĩ đến tình anh em nên mới khóc.</a:t>
            </a:r>
          </a:p>
          <a:p>
            <a:pPr>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Nghe anh nói, hai người em </a:t>
            </a:r>
            <a:r>
              <a:rPr lang="en-US" sz="2800">
                <a:effectLst/>
                <a:latin typeface="Times New Roman" panose="02020603050405020304" pitchFamily="18" charset="0"/>
                <a:ea typeface="Calibri" panose="020F0502020204030204" pitchFamily="34" charset="0"/>
                <a:cs typeface="Times New Roman" panose="02020603050405020304" pitchFamily="18" charset="0"/>
              </a:rPr>
              <a:t>cùng òa khóc. Từ đó, gia đình anh em lại sống với nhau êm ấm như xưa. Cây cổ thụ đã khô héo cũng xanh tươi trở lại.</a:t>
            </a:r>
          </a:p>
          <a:p>
            <a:pPr>
              <a:spcAft>
                <a:spcPts val="20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Truyện dân gian Trung Quốc.</a:t>
            </a:r>
          </a:p>
        </p:txBody>
      </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Picture 56">
            <a:extLst>
              <a:ext uri="{FF2B5EF4-FFF2-40B4-BE49-F238E27FC236}">
                <a16:creationId xmlns:a16="http://schemas.microsoft.com/office/drawing/2014/main" id="{1826D4F9-B4DC-4231-AC07-BEB802ABADDA}"/>
              </a:ext>
            </a:extLst>
          </p:cNvPr>
          <p:cNvPicPr>
            <a:picLocks noChangeAspect="1"/>
          </p:cNvPicPr>
          <p:nvPr/>
        </p:nvPicPr>
        <p:blipFill rotWithShape="1">
          <a:blip r:embed="rId2"/>
          <a:srcRect l="14788" t="7543" r="10809" b="55102"/>
          <a:stretch/>
        </p:blipFill>
        <p:spPr>
          <a:xfrm>
            <a:off x="10997633" y="2086121"/>
            <a:ext cx="5294404" cy="3641661"/>
          </a:xfrm>
          <a:prstGeom prst="rect">
            <a:avLst/>
          </a:prstGeom>
        </p:spPr>
      </p:pic>
      <p:grpSp>
        <p:nvGrpSpPr>
          <p:cNvPr id="4" name="Group 3"/>
          <p:cNvGrpSpPr/>
          <p:nvPr/>
        </p:nvGrpSpPr>
        <p:grpSpPr>
          <a:xfrm>
            <a:off x="4617134" y="42893"/>
            <a:ext cx="6228756" cy="1599885"/>
            <a:chOff x="4617134" y="42893"/>
            <a:chExt cx="6228756" cy="1599885"/>
          </a:xfrm>
        </p:grpSpPr>
        <p:grpSp>
          <p:nvGrpSpPr>
            <p:cNvPr id="14" name="Group 13"/>
            <p:cNvGrpSpPr/>
            <p:nvPr/>
          </p:nvGrpSpPr>
          <p:grpSpPr>
            <a:xfrm>
              <a:off x="4617134" y="42893"/>
              <a:ext cx="6228756" cy="1013727"/>
              <a:chOff x="4539228" y="103852"/>
              <a:chExt cx="6123658" cy="1013727"/>
            </a:xfrm>
          </p:grpSpPr>
          <p:grpSp>
            <p:nvGrpSpPr>
              <p:cNvPr id="15" name="Group 14"/>
              <p:cNvGrpSpPr/>
              <p:nvPr/>
            </p:nvGrpSpPr>
            <p:grpSpPr>
              <a:xfrm>
                <a:off x="4539228" y="103852"/>
                <a:ext cx="6123658" cy="1013727"/>
                <a:chOff x="4539228" y="103852"/>
                <a:chExt cx="6123658" cy="1013727"/>
              </a:xfrm>
            </p:grpSpPr>
            <p:sp>
              <p:nvSpPr>
                <p:cNvPr id="17" name="TextBox 16"/>
                <p:cNvSpPr txBox="1"/>
                <p:nvPr/>
              </p:nvSpPr>
              <p:spPr>
                <a:xfrm>
                  <a:off x="4539228" y="103852"/>
                  <a:ext cx="6123658" cy="584775"/>
                </a:xfrm>
                <a:prstGeom prst="rect">
                  <a:avLst/>
                </a:prstGeom>
                <a:noFill/>
              </p:spPr>
              <p:txBody>
                <a:bodyPr wrap="none" rtlCol="0">
                  <a:spAutoFit/>
                </a:bodyPr>
                <a:lstStyle/>
                <a:p>
                  <a:r>
                    <a:rPr lang="en-US" sz="3200" dirty="0" err="1" smtClean="0">
                      <a:solidFill>
                        <a:srgbClr val="0000CC"/>
                      </a:solidFill>
                      <a:latin typeface="Times New Roman" pitchFamily="18" charset="0"/>
                      <a:cs typeface="Times New Roman" pitchFamily="18" charset="0"/>
                    </a:rPr>
                    <a:t>Thứ</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năm</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ngày</a:t>
                  </a:r>
                  <a:r>
                    <a:rPr lang="en-US" sz="3200" dirty="0">
                      <a:solidFill>
                        <a:srgbClr val="0000CC"/>
                      </a:solidFill>
                      <a:latin typeface="Times New Roman" pitchFamily="18" charset="0"/>
                      <a:cs typeface="Times New Roman" pitchFamily="18" charset="0"/>
                    </a:rPr>
                    <a:t> </a:t>
                  </a:r>
                  <a:r>
                    <a:rPr lang="en-US" sz="3200" dirty="0" smtClean="0">
                      <a:solidFill>
                        <a:srgbClr val="0000CC"/>
                      </a:solidFill>
                      <a:latin typeface="Times New Roman" pitchFamily="18" charset="0"/>
                      <a:cs typeface="Times New Roman" pitchFamily="18" charset="0"/>
                    </a:rPr>
                    <a:t>2 </a:t>
                  </a:r>
                  <a:r>
                    <a:rPr lang="en-US" sz="3200" dirty="0" err="1" smtClean="0">
                      <a:solidFill>
                        <a:srgbClr val="0000CC"/>
                      </a:solidFill>
                      <a:latin typeface="Times New Roman" pitchFamily="18" charset="0"/>
                      <a:cs typeface="Times New Roman" pitchFamily="18" charset="0"/>
                    </a:rPr>
                    <a:t>tháng</a:t>
                  </a:r>
                  <a:r>
                    <a:rPr lang="en-US" sz="3200" dirty="0">
                      <a:solidFill>
                        <a:srgbClr val="0000CC"/>
                      </a:solidFill>
                      <a:latin typeface="Times New Roman" pitchFamily="18" charset="0"/>
                      <a:cs typeface="Times New Roman" pitchFamily="18" charset="0"/>
                    </a:rPr>
                    <a:t> </a:t>
                  </a:r>
                  <a:r>
                    <a:rPr lang="en-US" sz="3200" dirty="0" smtClean="0">
                      <a:solidFill>
                        <a:srgbClr val="0000CC"/>
                      </a:solidFill>
                      <a:latin typeface="Times New Roman" pitchFamily="18" charset="0"/>
                      <a:cs typeface="Times New Roman" pitchFamily="18" charset="0"/>
                    </a:rPr>
                    <a:t>11 </a:t>
                  </a:r>
                  <a:r>
                    <a:rPr lang="en-US" sz="3200" dirty="0" err="1" smtClean="0">
                      <a:solidFill>
                        <a:srgbClr val="0000CC"/>
                      </a:solidFill>
                      <a:latin typeface="Times New Roman" pitchFamily="18" charset="0"/>
                      <a:cs typeface="Times New Roman" pitchFamily="18" charset="0"/>
                    </a:rPr>
                    <a:t>năm</a:t>
                  </a:r>
                  <a:r>
                    <a:rPr lang="en-US" sz="3200" dirty="0" smtClean="0">
                      <a:solidFill>
                        <a:srgbClr val="0000CC"/>
                      </a:solidFill>
                      <a:latin typeface="Times New Roman" pitchFamily="18" charset="0"/>
                      <a:cs typeface="Times New Roman" pitchFamily="18" charset="0"/>
                    </a:rPr>
                    <a:t> 2023.</a:t>
                  </a:r>
                  <a:endParaRPr lang="en-US" sz="3200" dirty="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6)</a:t>
              </a:r>
            </a:p>
          </p:txBody>
        </p:sp>
      </p:grpSp>
      <p:sp>
        <p:nvSpPr>
          <p:cNvPr id="11" name="TextBox 10">
            <a:extLst>
              <a:ext uri="{FF2B5EF4-FFF2-40B4-BE49-F238E27FC236}">
                <a16:creationId xmlns:a16="http://schemas.microsoft.com/office/drawing/2014/main" id="{6DBA22C5-DC9E-41BF-93BA-4E302C7B10C9}"/>
              </a:ext>
            </a:extLst>
          </p:cNvPr>
          <p:cNvSpPr txBox="1"/>
          <p:nvPr/>
        </p:nvSpPr>
        <p:spPr>
          <a:xfrm>
            <a:off x="1359330" y="2168781"/>
            <a:ext cx="6255239" cy="552972"/>
          </a:xfrm>
          <a:prstGeom prst="rect">
            <a:avLst/>
          </a:prstGeom>
          <a:noFill/>
        </p:spPr>
        <p:txBody>
          <a:bodyPr wrap="square">
            <a:spAutoFit/>
          </a:bodyPr>
          <a:lstStyle/>
          <a:p>
            <a:pPr>
              <a:lnSpc>
                <a:spcPct val="107000"/>
              </a:lnSpc>
              <a:spcAft>
                <a:spcPts val="200"/>
              </a:spcAft>
            </a:pPr>
            <a:r>
              <a:rPr lang="en-US" sz="30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1. Chọn câu trả lời đúng:</a:t>
            </a:r>
            <a:endParaRPr lang="en-US" sz="30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CDBF464C-68A7-4AD6-A533-2C0D6BD2D7FB}"/>
              </a:ext>
            </a:extLst>
          </p:cNvPr>
          <p:cNvSpPr txBox="1"/>
          <p:nvPr/>
        </p:nvSpPr>
        <p:spPr>
          <a:xfrm>
            <a:off x="1432719" y="2815482"/>
            <a:ext cx="11125200" cy="522259"/>
          </a:xfrm>
          <a:prstGeom prst="rect">
            <a:avLst/>
          </a:prstGeom>
          <a:noFill/>
        </p:spPr>
        <p:txBody>
          <a:bodyPr wrap="square">
            <a:spAutoFit/>
          </a:bodyPr>
          <a:lstStyle/>
          <a:p>
            <a:pPr>
              <a:lnSpc>
                <a:spcPct val="107000"/>
              </a:lnSpc>
              <a:spcAft>
                <a:spcPts val="200"/>
              </a:spcAft>
            </a:pPr>
            <a:r>
              <a:rPr lang="en-US" sz="28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 Đoạn 1 câu chuyện cho biết anh em sống với nhau như thế nào?</a:t>
            </a:r>
          </a:p>
        </p:txBody>
      </p:sp>
      <p:sp>
        <p:nvSpPr>
          <p:cNvPr id="20" name="TextBox 19">
            <a:extLst>
              <a:ext uri="{FF2B5EF4-FFF2-40B4-BE49-F238E27FC236}">
                <a16:creationId xmlns:a16="http://schemas.microsoft.com/office/drawing/2014/main" id="{60510DC5-E66C-4933-95B3-B62127FC2891}"/>
              </a:ext>
            </a:extLst>
          </p:cNvPr>
          <p:cNvSpPr txBox="1"/>
          <p:nvPr/>
        </p:nvSpPr>
        <p:spPr>
          <a:xfrm>
            <a:off x="1432719" y="3301201"/>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Trước kia hòa thuận, về sau không được như trước nữa.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84107AEB-1B1C-4E5E-9A83-FB407A9E7834}"/>
              </a:ext>
            </a:extLst>
          </p:cNvPr>
          <p:cNvSpPr txBox="1"/>
          <p:nvPr/>
        </p:nvSpPr>
        <p:spPr>
          <a:xfrm>
            <a:off x="1432718" y="3786920"/>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Trước sau đều không hòa thuận với nhau.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23C5A013-AE6D-419E-BB2C-618E47693AD3}"/>
              </a:ext>
            </a:extLst>
          </p:cNvPr>
          <p:cNvSpPr txBox="1"/>
          <p:nvPr/>
        </p:nvSpPr>
        <p:spPr>
          <a:xfrm>
            <a:off x="1432717" y="4264799"/>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Trước sau đều hòa thuận, không có gì thay đổi.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6DB9D411-3824-4505-B312-F179447C339B}"/>
              </a:ext>
            </a:extLst>
          </p:cNvPr>
          <p:cNvSpPr txBox="1"/>
          <p:nvPr/>
        </p:nvSpPr>
        <p:spPr>
          <a:xfrm>
            <a:off x="1447225" y="4825378"/>
            <a:ext cx="9735377" cy="522259"/>
          </a:xfrm>
          <a:prstGeom prst="rect">
            <a:avLst/>
          </a:prstGeom>
          <a:noFill/>
        </p:spPr>
        <p:txBody>
          <a:bodyPr wrap="square">
            <a:spAutoFit/>
          </a:bodyPr>
          <a:lstStyle/>
          <a:p>
            <a:pPr>
              <a:lnSpc>
                <a:spcPct val="107000"/>
              </a:lnSpc>
              <a:spcAft>
                <a:spcPts val="200"/>
              </a:spcAft>
            </a:pPr>
            <a:r>
              <a:rPr lang="en-US" sz="2800" b="1">
                <a:solidFill>
                  <a:srgbClr val="0000CC"/>
                </a:solidFill>
                <a:latin typeface="Times New Roman" panose="02020603050405020304" pitchFamily="18" charset="0"/>
                <a:ea typeface="Calibri" panose="020F0502020204030204" pitchFamily="34" charset="0"/>
                <a:cs typeface="Times New Roman" panose="02020603050405020304" pitchFamily="18" charset="0"/>
              </a:rPr>
              <a:t>b</a:t>
            </a:r>
            <a:r>
              <a:rPr lang="en-US" sz="28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Vì sao ba anh em định chặt cây cổ thụ để chia nhau?</a:t>
            </a:r>
          </a:p>
        </p:txBody>
      </p:sp>
      <p:sp>
        <p:nvSpPr>
          <p:cNvPr id="24" name="TextBox 23">
            <a:extLst>
              <a:ext uri="{FF2B5EF4-FFF2-40B4-BE49-F238E27FC236}">
                <a16:creationId xmlns:a16="http://schemas.microsoft.com/office/drawing/2014/main" id="{D1C65629-5919-4AF5-90DE-62426CA8A60C}"/>
              </a:ext>
            </a:extLst>
          </p:cNvPr>
          <p:cNvSpPr txBox="1"/>
          <p:nvPr/>
        </p:nvSpPr>
        <p:spPr>
          <a:xfrm>
            <a:off x="1447225" y="5311097"/>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Vì cây cổ thụ đã khô héo.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5" name="TextBox 24">
            <a:extLst>
              <a:ext uri="{FF2B5EF4-FFF2-40B4-BE49-F238E27FC236}">
                <a16:creationId xmlns:a16="http://schemas.microsoft.com/office/drawing/2014/main" id="{08B298B7-CC38-49F3-AC07-282F82B57F45}"/>
              </a:ext>
            </a:extLst>
          </p:cNvPr>
          <p:cNvSpPr txBox="1"/>
          <p:nvPr/>
        </p:nvSpPr>
        <p:spPr>
          <a:xfrm>
            <a:off x="1447224" y="5796816"/>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Vì cả ba anh em đều cần có gỗ.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6" name="TextBox 25">
            <a:extLst>
              <a:ext uri="{FF2B5EF4-FFF2-40B4-BE49-F238E27FC236}">
                <a16:creationId xmlns:a16="http://schemas.microsoft.com/office/drawing/2014/main" id="{8C0F2398-BCA4-4D77-8325-C0E400A3DB57}"/>
              </a:ext>
            </a:extLst>
          </p:cNvPr>
          <p:cNvSpPr txBox="1"/>
          <p:nvPr/>
        </p:nvSpPr>
        <p:spPr>
          <a:xfrm>
            <a:off x="1447223" y="6274695"/>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Vì một người em nhất quyết đòi chia.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7" name="TextBox 26">
            <a:extLst>
              <a:ext uri="{FF2B5EF4-FFF2-40B4-BE49-F238E27FC236}">
                <a16:creationId xmlns:a16="http://schemas.microsoft.com/office/drawing/2014/main" id="{0ADF846B-CB62-4DFD-B628-C93AE5A84444}"/>
              </a:ext>
            </a:extLst>
          </p:cNvPr>
          <p:cNvSpPr txBox="1"/>
          <p:nvPr/>
        </p:nvSpPr>
        <p:spPr>
          <a:xfrm>
            <a:off x="1447223" y="6843114"/>
            <a:ext cx="9735377" cy="522259"/>
          </a:xfrm>
          <a:prstGeom prst="rect">
            <a:avLst/>
          </a:prstGeom>
          <a:noFill/>
        </p:spPr>
        <p:txBody>
          <a:bodyPr wrap="square">
            <a:spAutoFit/>
          </a:bodyPr>
          <a:lstStyle/>
          <a:p>
            <a:pPr>
              <a:lnSpc>
                <a:spcPct val="107000"/>
              </a:lnSpc>
              <a:spcAft>
                <a:spcPts val="200"/>
              </a:spcAft>
            </a:pPr>
            <a:r>
              <a:rPr lang="en-US" sz="2800" b="1">
                <a:solidFill>
                  <a:srgbClr val="0000CC"/>
                </a:solidFill>
                <a:latin typeface="Times New Roman" panose="02020603050405020304" pitchFamily="18" charset="0"/>
                <a:ea typeface="Calibri" panose="020F0502020204030204" pitchFamily="34" charset="0"/>
                <a:cs typeface="Times New Roman" panose="02020603050405020304" pitchFamily="18" charset="0"/>
              </a:rPr>
              <a:t>c</a:t>
            </a:r>
            <a:r>
              <a:rPr lang="en-US" sz="28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Chuyện gì xảy ra khi mấy anh em chuẩn bị hạ cây cổ thụ?</a:t>
            </a:r>
          </a:p>
        </p:txBody>
      </p:sp>
      <p:sp>
        <p:nvSpPr>
          <p:cNvPr id="28" name="TextBox 27">
            <a:extLst>
              <a:ext uri="{FF2B5EF4-FFF2-40B4-BE49-F238E27FC236}">
                <a16:creationId xmlns:a16="http://schemas.microsoft.com/office/drawing/2014/main" id="{955FA186-E10B-4890-94CE-B6065E45BBEB}"/>
              </a:ext>
            </a:extLst>
          </p:cNvPr>
          <p:cNvSpPr txBox="1"/>
          <p:nvPr/>
        </p:nvSpPr>
        <p:spPr>
          <a:xfrm>
            <a:off x="1447223" y="7328833"/>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Cây cổ thụ xum xuê khác thường.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9" name="TextBox 28">
            <a:extLst>
              <a:ext uri="{FF2B5EF4-FFF2-40B4-BE49-F238E27FC236}">
                <a16:creationId xmlns:a16="http://schemas.microsoft.com/office/drawing/2014/main" id="{123F00C9-FF8F-484B-B361-4285D3BE9FEF}"/>
              </a:ext>
            </a:extLst>
          </p:cNvPr>
          <p:cNvSpPr txBox="1"/>
          <p:nvPr/>
        </p:nvSpPr>
        <p:spPr>
          <a:xfrm>
            <a:off x="1447222" y="7814552"/>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Cây cổ thụ bỗng nhiên khô héo.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0" name="TextBox 29">
            <a:extLst>
              <a:ext uri="{FF2B5EF4-FFF2-40B4-BE49-F238E27FC236}">
                <a16:creationId xmlns:a16="http://schemas.microsoft.com/office/drawing/2014/main" id="{8A83F999-D723-43BE-A627-99FAD80900AB}"/>
              </a:ext>
            </a:extLst>
          </p:cNvPr>
          <p:cNvSpPr txBox="1"/>
          <p:nvPr/>
        </p:nvSpPr>
        <p:spPr>
          <a:xfrm>
            <a:off x="1447221" y="8292431"/>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Cây cổ thụ xanh tươi hơn trước.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6" name="Rectangle 55">
            <a:extLst>
              <a:ext uri="{FF2B5EF4-FFF2-40B4-BE49-F238E27FC236}">
                <a16:creationId xmlns:a16="http://schemas.microsoft.com/office/drawing/2014/main" id="{8025AE6F-DF62-4566-A4CE-18F67C7BBF11}"/>
              </a:ext>
            </a:extLst>
          </p:cNvPr>
          <p:cNvSpPr/>
          <p:nvPr/>
        </p:nvSpPr>
        <p:spPr>
          <a:xfrm>
            <a:off x="1359330" y="3387547"/>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2400" b="1">
                <a:sym typeface="Wingdings" panose="05000000000000000000" pitchFamily="2" charset="2"/>
              </a:rPr>
              <a:t></a:t>
            </a:r>
            <a:endParaRPr lang="en-US" b="1"/>
          </a:p>
        </p:txBody>
      </p:sp>
      <p:sp>
        <p:nvSpPr>
          <p:cNvPr id="58" name="Rectangle 57">
            <a:extLst>
              <a:ext uri="{FF2B5EF4-FFF2-40B4-BE49-F238E27FC236}">
                <a16:creationId xmlns:a16="http://schemas.microsoft.com/office/drawing/2014/main" id="{485E6CAC-8476-4AC1-B774-433B709BF34B}"/>
              </a:ext>
            </a:extLst>
          </p:cNvPr>
          <p:cNvSpPr/>
          <p:nvPr/>
        </p:nvSpPr>
        <p:spPr>
          <a:xfrm>
            <a:off x="1359330" y="3831055"/>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Rectangle 58">
            <a:extLst>
              <a:ext uri="{FF2B5EF4-FFF2-40B4-BE49-F238E27FC236}">
                <a16:creationId xmlns:a16="http://schemas.microsoft.com/office/drawing/2014/main" id="{1B1EBD78-926B-4C83-A80C-DF875E24F40F}"/>
              </a:ext>
            </a:extLst>
          </p:cNvPr>
          <p:cNvSpPr/>
          <p:nvPr/>
        </p:nvSpPr>
        <p:spPr>
          <a:xfrm>
            <a:off x="1359330" y="4287879"/>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0" name="Rectangle 59">
            <a:extLst>
              <a:ext uri="{FF2B5EF4-FFF2-40B4-BE49-F238E27FC236}">
                <a16:creationId xmlns:a16="http://schemas.microsoft.com/office/drawing/2014/main" id="{52957492-EC27-4715-83ED-B1128063BFAE}"/>
              </a:ext>
            </a:extLst>
          </p:cNvPr>
          <p:cNvSpPr/>
          <p:nvPr/>
        </p:nvSpPr>
        <p:spPr>
          <a:xfrm>
            <a:off x="1386997" y="5416040"/>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endParaRPr lang="en-US" b="1"/>
          </a:p>
        </p:txBody>
      </p:sp>
      <p:sp>
        <p:nvSpPr>
          <p:cNvPr id="61" name="Rectangle 60">
            <a:extLst>
              <a:ext uri="{FF2B5EF4-FFF2-40B4-BE49-F238E27FC236}">
                <a16:creationId xmlns:a16="http://schemas.microsoft.com/office/drawing/2014/main" id="{C148DA2F-0EBE-4C5E-A50F-4426750A9FAD}"/>
              </a:ext>
            </a:extLst>
          </p:cNvPr>
          <p:cNvSpPr/>
          <p:nvPr/>
        </p:nvSpPr>
        <p:spPr>
          <a:xfrm>
            <a:off x="1386997" y="5874788"/>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Rectangle 61">
            <a:extLst>
              <a:ext uri="{FF2B5EF4-FFF2-40B4-BE49-F238E27FC236}">
                <a16:creationId xmlns:a16="http://schemas.microsoft.com/office/drawing/2014/main" id="{6B807640-420E-4BDC-8B18-5F0467B139FF}"/>
              </a:ext>
            </a:extLst>
          </p:cNvPr>
          <p:cNvSpPr/>
          <p:nvPr/>
        </p:nvSpPr>
        <p:spPr>
          <a:xfrm>
            <a:off x="1386997" y="6331612"/>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r>
              <a:rPr lang="en-US" sz="2400" b="1">
                <a:sym typeface="Wingdings" panose="05000000000000000000" pitchFamily="2" charset="2"/>
              </a:rPr>
              <a:t></a:t>
            </a:r>
            <a:endParaRPr lang="en-US" b="1"/>
          </a:p>
        </p:txBody>
      </p:sp>
      <p:sp>
        <p:nvSpPr>
          <p:cNvPr id="63" name="Rectangle 62">
            <a:extLst>
              <a:ext uri="{FF2B5EF4-FFF2-40B4-BE49-F238E27FC236}">
                <a16:creationId xmlns:a16="http://schemas.microsoft.com/office/drawing/2014/main" id="{3B5C49D7-45C4-4D29-ABF2-B444D5CDB41D}"/>
              </a:ext>
            </a:extLst>
          </p:cNvPr>
          <p:cNvSpPr/>
          <p:nvPr/>
        </p:nvSpPr>
        <p:spPr>
          <a:xfrm>
            <a:off x="1402237" y="7395153"/>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endParaRPr lang="en-US" b="1"/>
          </a:p>
        </p:txBody>
      </p:sp>
      <p:sp>
        <p:nvSpPr>
          <p:cNvPr id="64" name="Rectangle 63">
            <a:extLst>
              <a:ext uri="{FF2B5EF4-FFF2-40B4-BE49-F238E27FC236}">
                <a16:creationId xmlns:a16="http://schemas.microsoft.com/office/drawing/2014/main" id="{76ED8D56-300F-43BD-82F1-8BF2B9324F28}"/>
              </a:ext>
            </a:extLst>
          </p:cNvPr>
          <p:cNvSpPr/>
          <p:nvPr/>
        </p:nvSpPr>
        <p:spPr>
          <a:xfrm>
            <a:off x="1392780" y="7884962"/>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b="1">
                <a:sym typeface="Wingdings" panose="05000000000000000000" pitchFamily="2" charset="2"/>
              </a:rPr>
              <a:t></a:t>
            </a:r>
            <a:endParaRPr lang="en-US"/>
          </a:p>
        </p:txBody>
      </p:sp>
      <p:sp>
        <p:nvSpPr>
          <p:cNvPr id="65" name="Rectangle 64">
            <a:extLst>
              <a:ext uri="{FF2B5EF4-FFF2-40B4-BE49-F238E27FC236}">
                <a16:creationId xmlns:a16="http://schemas.microsoft.com/office/drawing/2014/main" id="{9732EE23-842C-4897-A080-0ED5D89AAA33}"/>
              </a:ext>
            </a:extLst>
          </p:cNvPr>
          <p:cNvSpPr/>
          <p:nvPr/>
        </p:nvSpPr>
        <p:spPr>
          <a:xfrm>
            <a:off x="1405050" y="8392870"/>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122377032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fade">
                                      <p:cBhvr>
                                        <p:cTn id="7" dur="500"/>
                                        <p:tgtEl>
                                          <p:spTgt spid="5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9"/>
                                        </p:tgtEl>
                                        <p:attrNameLst>
                                          <p:attrName>style.visibility</p:attrName>
                                        </p:attrNameLst>
                                      </p:cBhvr>
                                      <p:to>
                                        <p:strVal val="visible"/>
                                      </p:to>
                                    </p:set>
                                    <p:animEffect transition="in" filter="fade">
                                      <p:cBhvr>
                                        <p:cTn id="10" dur="500"/>
                                        <p:tgtEl>
                                          <p:spTgt spid="5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6"/>
                                        </p:tgtEl>
                                        <p:attrNameLst>
                                          <p:attrName>style.visibility</p:attrName>
                                        </p:attrNameLst>
                                      </p:cBhvr>
                                      <p:to>
                                        <p:strVal val="visible"/>
                                      </p:to>
                                    </p:set>
                                    <p:animEffect transition="in" filter="fade">
                                      <p:cBhvr>
                                        <p:cTn id="13" dur="500"/>
                                        <p:tgtEl>
                                          <p:spTgt spid="5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1"/>
                                        </p:tgtEl>
                                        <p:attrNameLst>
                                          <p:attrName>style.visibility</p:attrName>
                                        </p:attrNameLst>
                                      </p:cBhvr>
                                      <p:to>
                                        <p:strVal val="visible"/>
                                      </p:to>
                                    </p:set>
                                    <p:animEffect transition="in" filter="fade">
                                      <p:cBhvr>
                                        <p:cTn id="18" dur="500"/>
                                        <p:tgtEl>
                                          <p:spTgt spid="6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2"/>
                                        </p:tgtEl>
                                        <p:attrNameLst>
                                          <p:attrName>style.visibility</p:attrName>
                                        </p:attrNameLst>
                                      </p:cBhvr>
                                      <p:to>
                                        <p:strVal val="visible"/>
                                      </p:to>
                                    </p:set>
                                    <p:animEffect transition="in" filter="fade">
                                      <p:cBhvr>
                                        <p:cTn id="21" dur="500"/>
                                        <p:tgtEl>
                                          <p:spTgt spid="6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0"/>
                                        </p:tgtEl>
                                        <p:attrNameLst>
                                          <p:attrName>style.visibility</p:attrName>
                                        </p:attrNameLst>
                                      </p:cBhvr>
                                      <p:to>
                                        <p:strVal val="visible"/>
                                      </p:to>
                                    </p:set>
                                    <p:animEffect transition="in" filter="fade">
                                      <p:cBhvr>
                                        <p:cTn id="24" dur="500"/>
                                        <p:tgtEl>
                                          <p:spTgt spid="6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64"/>
                                        </p:tgtEl>
                                        <p:attrNameLst>
                                          <p:attrName>style.visibility</p:attrName>
                                        </p:attrNameLst>
                                      </p:cBhvr>
                                      <p:to>
                                        <p:strVal val="visible"/>
                                      </p:to>
                                    </p:set>
                                    <p:animEffect transition="in" filter="fade">
                                      <p:cBhvr>
                                        <p:cTn id="29" dur="500"/>
                                        <p:tgtEl>
                                          <p:spTgt spid="6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5"/>
                                        </p:tgtEl>
                                        <p:attrNameLst>
                                          <p:attrName>style.visibility</p:attrName>
                                        </p:attrNameLst>
                                      </p:cBhvr>
                                      <p:to>
                                        <p:strVal val="visible"/>
                                      </p:to>
                                    </p:set>
                                    <p:animEffect transition="in" filter="fade">
                                      <p:cBhvr>
                                        <p:cTn id="32" dur="500"/>
                                        <p:tgtEl>
                                          <p:spTgt spid="65"/>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63"/>
                                        </p:tgtEl>
                                        <p:attrNameLst>
                                          <p:attrName>style.visibility</p:attrName>
                                        </p:attrNameLst>
                                      </p:cBhvr>
                                      <p:to>
                                        <p:strVal val="visible"/>
                                      </p:to>
                                    </p:set>
                                    <p:animEffect transition="in" filter="fade">
                                      <p:cBhvr>
                                        <p:cTn id="35"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58" grpId="0" animBg="1"/>
      <p:bldP spid="59" grpId="0" animBg="1"/>
      <p:bldP spid="60" grpId="0" animBg="1"/>
      <p:bldP spid="61" grpId="0" animBg="1"/>
      <p:bldP spid="62" grpId="0" animBg="1"/>
      <p:bldP spid="63" grpId="0" animBg="1"/>
      <p:bldP spid="64" grpId="0" animBg="1"/>
      <p:bldP spid="6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188184" cy="1599885"/>
            <a:chOff x="4617134" y="42893"/>
            <a:chExt cx="6188184" cy="1599885"/>
          </a:xfrm>
        </p:grpSpPr>
        <p:grpSp>
          <p:nvGrpSpPr>
            <p:cNvPr id="14" name="Group 13"/>
            <p:cNvGrpSpPr/>
            <p:nvPr/>
          </p:nvGrpSpPr>
          <p:grpSpPr>
            <a:xfrm>
              <a:off x="4617134" y="42893"/>
              <a:ext cx="6023572" cy="1013727"/>
              <a:chOff x="4539228" y="103852"/>
              <a:chExt cx="5921936" cy="1013727"/>
            </a:xfrm>
          </p:grpSpPr>
          <p:grpSp>
            <p:nvGrpSpPr>
              <p:cNvPr id="15" name="Group 14"/>
              <p:cNvGrpSpPr/>
              <p:nvPr/>
            </p:nvGrpSpPr>
            <p:grpSpPr>
              <a:xfrm>
                <a:off x="4539228" y="103852"/>
                <a:ext cx="5921936" cy="1013727"/>
                <a:chOff x="4539228" y="103852"/>
                <a:chExt cx="5921936" cy="1013727"/>
              </a:xfrm>
            </p:grpSpPr>
            <p:sp>
              <p:nvSpPr>
                <p:cNvPr id="17" name="TextBox 16"/>
                <p:cNvSpPr txBox="1"/>
                <p:nvPr/>
              </p:nvSpPr>
              <p:spPr>
                <a:xfrm>
                  <a:off x="4539228" y="103852"/>
                  <a:ext cx="5921936" cy="584775"/>
                </a:xfrm>
                <a:prstGeom prst="rect">
                  <a:avLst/>
                </a:prstGeom>
                <a:noFill/>
              </p:spPr>
              <p:txBody>
                <a:bodyPr wrap="none" rtlCol="0">
                  <a:spAutoFit/>
                </a:bodyPr>
                <a:lstStyle/>
                <a:p>
                  <a:r>
                    <a:rPr lang="en-US" sz="3200" dirty="0" err="1" smtClean="0">
                      <a:solidFill>
                        <a:srgbClr val="0000CC"/>
                      </a:solidFill>
                      <a:latin typeface="Times New Roman" pitchFamily="18" charset="0"/>
                      <a:cs typeface="Times New Roman" pitchFamily="18" charset="0"/>
                    </a:rPr>
                    <a:t>Thứ</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năm</a:t>
                  </a:r>
                  <a:r>
                    <a:rPr lang="en-US" sz="3200" dirty="0" smtClean="0">
                      <a:solidFill>
                        <a:srgbClr val="0000CC"/>
                      </a:solidFill>
                      <a:latin typeface="Times New Roman" pitchFamily="18" charset="0"/>
                      <a:cs typeface="Times New Roman" pitchFamily="18" charset="0"/>
                    </a:rPr>
                    <a:t> ngày2 </a:t>
                  </a:r>
                  <a:r>
                    <a:rPr lang="en-US" sz="3200" dirty="0" err="1" smtClean="0">
                      <a:solidFill>
                        <a:srgbClr val="0000CC"/>
                      </a:solidFill>
                      <a:latin typeface="Times New Roman" pitchFamily="18" charset="0"/>
                      <a:cs typeface="Times New Roman" pitchFamily="18" charset="0"/>
                    </a:rPr>
                    <a:t>tháng</a:t>
                  </a:r>
                  <a:r>
                    <a:rPr lang="en-US" sz="3200" dirty="0" smtClean="0">
                      <a:solidFill>
                        <a:srgbClr val="0000CC"/>
                      </a:solidFill>
                      <a:latin typeface="Times New Roman" pitchFamily="18" charset="0"/>
                      <a:cs typeface="Times New Roman" pitchFamily="18" charset="0"/>
                    </a:rPr>
                    <a:t> 11 </a:t>
                  </a:r>
                  <a:r>
                    <a:rPr lang="en-US" sz="3200" dirty="0" err="1" smtClean="0">
                      <a:solidFill>
                        <a:srgbClr val="0000CC"/>
                      </a:solidFill>
                      <a:latin typeface="Times New Roman" pitchFamily="18" charset="0"/>
                      <a:cs typeface="Times New Roman" pitchFamily="18" charset="0"/>
                    </a:rPr>
                    <a:t>năm</a:t>
                  </a:r>
                  <a:r>
                    <a:rPr lang="en-US" sz="3200" dirty="0" smtClean="0">
                      <a:solidFill>
                        <a:srgbClr val="0000CC"/>
                      </a:solidFill>
                      <a:latin typeface="Times New Roman" pitchFamily="18" charset="0"/>
                      <a:cs typeface="Times New Roman" pitchFamily="18" charset="0"/>
                    </a:rPr>
                    <a:t> 2023</a:t>
                  </a:r>
                  <a:endParaRPr lang="en-US" sz="3200" dirty="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6)</a:t>
              </a:r>
            </a:p>
          </p:txBody>
        </p:sp>
      </p:grpSp>
      <p:sp>
        <p:nvSpPr>
          <p:cNvPr id="11" name="TextBox 10">
            <a:extLst>
              <a:ext uri="{FF2B5EF4-FFF2-40B4-BE49-F238E27FC236}">
                <a16:creationId xmlns:a16="http://schemas.microsoft.com/office/drawing/2014/main" id="{6DBA22C5-DC9E-41BF-93BA-4E302C7B10C9}"/>
              </a:ext>
            </a:extLst>
          </p:cNvPr>
          <p:cNvSpPr txBox="1"/>
          <p:nvPr/>
        </p:nvSpPr>
        <p:spPr>
          <a:xfrm>
            <a:off x="1233307" y="2167955"/>
            <a:ext cx="8385068" cy="552972"/>
          </a:xfrm>
          <a:prstGeom prst="rect">
            <a:avLst/>
          </a:prstGeom>
          <a:noFill/>
        </p:spPr>
        <p:txBody>
          <a:bodyPr wrap="square">
            <a:spAutoFit/>
          </a:bodyPr>
          <a:lstStyle/>
          <a:p>
            <a:pPr>
              <a:lnSpc>
                <a:spcPct val="107000"/>
              </a:lnSpc>
              <a:spcAft>
                <a:spcPts val="200"/>
              </a:spcAft>
            </a:pPr>
            <a:r>
              <a:rPr lang="en-US" sz="30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1. Chọn câu trả lời đúng:</a:t>
            </a:r>
            <a:endParaRPr lang="en-US" sz="30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CDBF464C-68A7-4AD6-A533-2C0D6BD2D7FB}"/>
              </a:ext>
            </a:extLst>
          </p:cNvPr>
          <p:cNvSpPr txBox="1"/>
          <p:nvPr/>
        </p:nvSpPr>
        <p:spPr>
          <a:xfrm>
            <a:off x="1310799" y="2815482"/>
            <a:ext cx="11125200" cy="522259"/>
          </a:xfrm>
          <a:prstGeom prst="rect">
            <a:avLst/>
          </a:prstGeom>
          <a:noFill/>
        </p:spPr>
        <p:txBody>
          <a:bodyPr wrap="square">
            <a:spAutoFit/>
          </a:bodyPr>
          <a:lstStyle/>
          <a:p>
            <a:pPr>
              <a:lnSpc>
                <a:spcPct val="107000"/>
              </a:lnSpc>
              <a:spcAft>
                <a:spcPts val="200"/>
              </a:spcAft>
            </a:pPr>
            <a:r>
              <a:rPr lang="en-US" sz="2800" b="1">
                <a:solidFill>
                  <a:srgbClr val="0000CC"/>
                </a:solidFill>
                <a:latin typeface="Times New Roman" panose="02020603050405020304" pitchFamily="18" charset="0"/>
                <a:ea typeface="Calibri" panose="020F0502020204030204" pitchFamily="34" charset="0"/>
                <a:cs typeface="Times New Roman" panose="02020603050405020304" pitchFamily="18" charset="0"/>
              </a:rPr>
              <a:t>d</a:t>
            </a:r>
            <a:r>
              <a:rPr lang="en-US" sz="28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Vì sao người anh cả ôm cây mà khóc?</a:t>
            </a:r>
          </a:p>
        </p:txBody>
      </p:sp>
      <p:sp>
        <p:nvSpPr>
          <p:cNvPr id="20" name="TextBox 19">
            <a:extLst>
              <a:ext uri="{FF2B5EF4-FFF2-40B4-BE49-F238E27FC236}">
                <a16:creationId xmlns:a16="http://schemas.microsoft.com/office/drawing/2014/main" id="{60510DC5-E66C-4933-95B3-B62127FC2891}"/>
              </a:ext>
            </a:extLst>
          </p:cNvPr>
          <p:cNvSpPr txBox="1"/>
          <p:nvPr/>
        </p:nvSpPr>
        <p:spPr>
          <a:xfrm>
            <a:off x="1432719" y="3301201"/>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Vì ông nhìn cây mà buồn về chuyện anh em không hòa thuận.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84107AEB-1B1C-4E5E-9A83-FB407A9E7834}"/>
              </a:ext>
            </a:extLst>
          </p:cNvPr>
          <p:cNvSpPr txBox="1"/>
          <p:nvPr/>
        </p:nvSpPr>
        <p:spPr>
          <a:xfrm>
            <a:off x="1432718" y="3786920"/>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Vì ông không muốn chia cái cây cho hai người em.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23C5A013-AE6D-419E-BB2C-618E47693AD3}"/>
              </a:ext>
            </a:extLst>
          </p:cNvPr>
          <p:cNvSpPr txBox="1"/>
          <p:nvPr/>
        </p:nvSpPr>
        <p:spPr>
          <a:xfrm>
            <a:off x="1432717" y="4264799"/>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Vì ông không muốn chia của cải cha mẹ để lại.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6DB9D411-3824-4505-B312-F179447C339B}"/>
              </a:ext>
            </a:extLst>
          </p:cNvPr>
          <p:cNvSpPr txBox="1"/>
          <p:nvPr/>
        </p:nvSpPr>
        <p:spPr>
          <a:xfrm>
            <a:off x="1340545" y="4825378"/>
            <a:ext cx="9735377" cy="522259"/>
          </a:xfrm>
          <a:prstGeom prst="rect">
            <a:avLst/>
          </a:prstGeom>
          <a:noFill/>
        </p:spPr>
        <p:txBody>
          <a:bodyPr wrap="square">
            <a:spAutoFit/>
          </a:bodyPr>
          <a:lstStyle/>
          <a:p>
            <a:pPr>
              <a:lnSpc>
                <a:spcPct val="107000"/>
              </a:lnSpc>
              <a:spcAft>
                <a:spcPts val="200"/>
              </a:spcAft>
            </a:pPr>
            <a:r>
              <a:rPr lang="en-US" sz="28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e) Chi tiết cây cổ thụ xanh tươi trở lại thể hiện điều gì?</a:t>
            </a:r>
          </a:p>
        </p:txBody>
      </p:sp>
      <p:sp>
        <p:nvSpPr>
          <p:cNvPr id="24" name="TextBox 23">
            <a:extLst>
              <a:ext uri="{FF2B5EF4-FFF2-40B4-BE49-F238E27FC236}">
                <a16:creationId xmlns:a16="http://schemas.microsoft.com/office/drawing/2014/main" id="{D1C65629-5919-4AF5-90DE-62426CA8A60C}"/>
              </a:ext>
            </a:extLst>
          </p:cNvPr>
          <p:cNvSpPr txBox="1"/>
          <p:nvPr/>
        </p:nvSpPr>
        <p:spPr>
          <a:xfrm>
            <a:off x="1447225" y="5311097"/>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Cây cổ thụ vui vì nó đã khỏi bệnh.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5" name="TextBox 24">
            <a:extLst>
              <a:ext uri="{FF2B5EF4-FFF2-40B4-BE49-F238E27FC236}">
                <a16:creationId xmlns:a16="http://schemas.microsoft.com/office/drawing/2014/main" id="{08B298B7-CC38-49F3-AC07-282F82B57F45}"/>
              </a:ext>
            </a:extLst>
          </p:cNvPr>
          <p:cNvSpPr txBox="1"/>
          <p:nvPr/>
        </p:nvSpPr>
        <p:spPr>
          <a:xfrm>
            <a:off x="1447224" y="5796816"/>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Cây cổ thụ vui vì nó mọc cành lá xum xuê.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6" name="TextBox 25">
            <a:extLst>
              <a:ext uri="{FF2B5EF4-FFF2-40B4-BE49-F238E27FC236}">
                <a16:creationId xmlns:a16="http://schemas.microsoft.com/office/drawing/2014/main" id="{8C0F2398-BCA4-4D77-8325-C0E400A3DB57}"/>
              </a:ext>
            </a:extLst>
          </p:cNvPr>
          <p:cNvSpPr txBox="1"/>
          <p:nvPr/>
        </p:nvSpPr>
        <p:spPr>
          <a:xfrm>
            <a:off x="1447223" y="6274695"/>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Cây cổ thụ vui vì ba anh em lại hòa thuận như xưa.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6" name="Rectangle 55">
            <a:extLst>
              <a:ext uri="{FF2B5EF4-FFF2-40B4-BE49-F238E27FC236}">
                <a16:creationId xmlns:a16="http://schemas.microsoft.com/office/drawing/2014/main" id="{8025AE6F-DF62-4566-A4CE-18F67C7BBF11}"/>
              </a:ext>
            </a:extLst>
          </p:cNvPr>
          <p:cNvSpPr/>
          <p:nvPr/>
        </p:nvSpPr>
        <p:spPr>
          <a:xfrm>
            <a:off x="1359330" y="3387547"/>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2400" b="1">
                <a:sym typeface="Wingdings" panose="05000000000000000000" pitchFamily="2" charset="2"/>
              </a:rPr>
              <a:t></a:t>
            </a:r>
            <a:endParaRPr lang="en-US" b="1"/>
          </a:p>
        </p:txBody>
      </p:sp>
      <p:pic>
        <p:nvPicPr>
          <p:cNvPr id="57" name="Picture 56">
            <a:extLst>
              <a:ext uri="{FF2B5EF4-FFF2-40B4-BE49-F238E27FC236}">
                <a16:creationId xmlns:a16="http://schemas.microsoft.com/office/drawing/2014/main" id="{1826D4F9-B4DC-4231-AC07-BEB802ABADDA}"/>
              </a:ext>
            </a:extLst>
          </p:cNvPr>
          <p:cNvPicPr>
            <a:picLocks noChangeAspect="1"/>
          </p:cNvPicPr>
          <p:nvPr/>
        </p:nvPicPr>
        <p:blipFill rotWithShape="1">
          <a:blip r:embed="rId2"/>
          <a:srcRect l="14788" t="7543" r="10809" b="55102"/>
          <a:stretch/>
        </p:blipFill>
        <p:spPr>
          <a:xfrm>
            <a:off x="10695873" y="1845399"/>
            <a:ext cx="5515010" cy="3793401"/>
          </a:xfrm>
          <a:prstGeom prst="rect">
            <a:avLst/>
          </a:prstGeom>
        </p:spPr>
      </p:pic>
      <p:sp>
        <p:nvSpPr>
          <p:cNvPr id="58" name="Rectangle 57">
            <a:extLst>
              <a:ext uri="{FF2B5EF4-FFF2-40B4-BE49-F238E27FC236}">
                <a16:creationId xmlns:a16="http://schemas.microsoft.com/office/drawing/2014/main" id="{485E6CAC-8476-4AC1-B774-433B709BF34B}"/>
              </a:ext>
            </a:extLst>
          </p:cNvPr>
          <p:cNvSpPr/>
          <p:nvPr/>
        </p:nvSpPr>
        <p:spPr>
          <a:xfrm>
            <a:off x="1359330" y="3831055"/>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Rectangle 58">
            <a:extLst>
              <a:ext uri="{FF2B5EF4-FFF2-40B4-BE49-F238E27FC236}">
                <a16:creationId xmlns:a16="http://schemas.microsoft.com/office/drawing/2014/main" id="{1B1EBD78-926B-4C83-A80C-DF875E24F40F}"/>
              </a:ext>
            </a:extLst>
          </p:cNvPr>
          <p:cNvSpPr/>
          <p:nvPr/>
        </p:nvSpPr>
        <p:spPr>
          <a:xfrm>
            <a:off x="1359330" y="4287879"/>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0" name="Rectangle 59">
            <a:extLst>
              <a:ext uri="{FF2B5EF4-FFF2-40B4-BE49-F238E27FC236}">
                <a16:creationId xmlns:a16="http://schemas.microsoft.com/office/drawing/2014/main" id="{52957492-EC27-4715-83ED-B1128063BFAE}"/>
              </a:ext>
            </a:extLst>
          </p:cNvPr>
          <p:cNvSpPr/>
          <p:nvPr/>
        </p:nvSpPr>
        <p:spPr>
          <a:xfrm>
            <a:off x="1386997" y="5416040"/>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endParaRPr lang="en-US" b="1"/>
          </a:p>
        </p:txBody>
      </p:sp>
      <p:sp>
        <p:nvSpPr>
          <p:cNvPr id="61" name="Rectangle 60">
            <a:extLst>
              <a:ext uri="{FF2B5EF4-FFF2-40B4-BE49-F238E27FC236}">
                <a16:creationId xmlns:a16="http://schemas.microsoft.com/office/drawing/2014/main" id="{C148DA2F-0EBE-4C5E-A50F-4426750A9FAD}"/>
              </a:ext>
            </a:extLst>
          </p:cNvPr>
          <p:cNvSpPr/>
          <p:nvPr/>
        </p:nvSpPr>
        <p:spPr>
          <a:xfrm>
            <a:off x="1386997" y="5874788"/>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Rectangle 61">
            <a:extLst>
              <a:ext uri="{FF2B5EF4-FFF2-40B4-BE49-F238E27FC236}">
                <a16:creationId xmlns:a16="http://schemas.microsoft.com/office/drawing/2014/main" id="{6B807640-420E-4BDC-8B18-5F0467B139FF}"/>
              </a:ext>
            </a:extLst>
          </p:cNvPr>
          <p:cNvSpPr/>
          <p:nvPr/>
        </p:nvSpPr>
        <p:spPr>
          <a:xfrm>
            <a:off x="1386997" y="6331612"/>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r>
              <a:rPr lang="en-US" sz="2400" b="1">
                <a:sym typeface="Wingdings" panose="05000000000000000000" pitchFamily="2" charset="2"/>
              </a:rPr>
              <a:t></a:t>
            </a:r>
            <a:endParaRPr lang="en-US" b="1"/>
          </a:p>
        </p:txBody>
      </p:sp>
    </p:spTree>
    <p:extLst>
      <p:ext uri="{BB962C8B-B14F-4D97-AF65-F5344CB8AC3E}">
        <p14:creationId xmlns:p14="http://schemas.microsoft.com/office/powerpoint/2010/main" val="396520933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fade">
                                      <p:cBhvr>
                                        <p:cTn id="7" dur="500"/>
                                        <p:tgtEl>
                                          <p:spTgt spid="5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9"/>
                                        </p:tgtEl>
                                        <p:attrNameLst>
                                          <p:attrName>style.visibility</p:attrName>
                                        </p:attrNameLst>
                                      </p:cBhvr>
                                      <p:to>
                                        <p:strVal val="visible"/>
                                      </p:to>
                                    </p:set>
                                    <p:animEffect transition="in" filter="fade">
                                      <p:cBhvr>
                                        <p:cTn id="10" dur="500"/>
                                        <p:tgtEl>
                                          <p:spTgt spid="5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6"/>
                                        </p:tgtEl>
                                        <p:attrNameLst>
                                          <p:attrName>style.visibility</p:attrName>
                                        </p:attrNameLst>
                                      </p:cBhvr>
                                      <p:to>
                                        <p:strVal val="visible"/>
                                      </p:to>
                                    </p:set>
                                    <p:animEffect transition="in" filter="fade">
                                      <p:cBhvr>
                                        <p:cTn id="13" dur="500"/>
                                        <p:tgtEl>
                                          <p:spTgt spid="5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1"/>
                                        </p:tgtEl>
                                        <p:attrNameLst>
                                          <p:attrName>style.visibility</p:attrName>
                                        </p:attrNameLst>
                                      </p:cBhvr>
                                      <p:to>
                                        <p:strVal val="visible"/>
                                      </p:to>
                                    </p:set>
                                    <p:animEffect transition="in" filter="fade">
                                      <p:cBhvr>
                                        <p:cTn id="18" dur="500"/>
                                        <p:tgtEl>
                                          <p:spTgt spid="6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2"/>
                                        </p:tgtEl>
                                        <p:attrNameLst>
                                          <p:attrName>style.visibility</p:attrName>
                                        </p:attrNameLst>
                                      </p:cBhvr>
                                      <p:to>
                                        <p:strVal val="visible"/>
                                      </p:to>
                                    </p:set>
                                    <p:animEffect transition="in" filter="fade">
                                      <p:cBhvr>
                                        <p:cTn id="21" dur="500"/>
                                        <p:tgtEl>
                                          <p:spTgt spid="6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0"/>
                                        </p:tgtEl>
                                        <p:attrNameLst>
                                          <p:attrName>style.visibility</p:attrName>
                                        </p:attrNameLst>
                                      </p:cBhvr>
                                      <p:to>
                                        <p:strVal val="visible"/>
                                      </p:to>
                                    </p:set>
                                    <p:animEffect transition="in" filter="fade">
                                      <p:cBhvr>
                                        <p:cTn id="24"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58" grpId="0" animBg="1"/>
      <p:bldP spid="59" grpId="0" animBg="1"/>
      <p:bldP spid="60" grpId="0" animBg="1"/>
      <p:bldP spid="61" grpId="0" animBg="1"/>
      <p:bldP spid="6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28756" cy="1599885"/>
            <a:chOff x="4617134" y="42893"/>
            <a:chExt cx="6228756" cy="1599885"/>
          </a:xfrm>
        </p:grpSpPr>
        <p:grpSp>
          <p:nvGrpSpPr>
            <p:cNvPr id="14" name="Group 13"/>
            <p:cNvGrpSpPr/>
            <p:nvPr/>
          </p:nvGrpSpPr>
          <p:grpSpPr>
            <a:xfrm>
              <a:off x="4617134" y="42893"/>
              <a:ext cx="6228756" cy="1013727"/>
              <a:chOff x="4539228" y="103852"/>
              <a:chExt cx="6123658" cy="1013727"/>
            </a:xfrm>
          </p:grpSpPr>
          <p:grpSp>
            <p:nvGrpSpPr>
              <p:cNvPr id="15" name="Group 14"/>
              <p:cNvGrpSpPr/>
              <p:nvPr/>
            </p:nvGrpSpPr>
            <p:grpSpPr>
              <a:xfrm>
                <a:off x="4539228" y="103852"/>
                <a:ext cx="6123658" cy="1013727"/>
                <a:chOff x="4539228" y="103852"/>
                <a:chExt cx="6123658" cy="1013727"/>
              </a:xfrm>
            </p:grpSpPr>
            <p:sp>
              <p:nvSpPr>
                <p:cNvPr id="17" name="TextBox 16"/>
                <p:cNvSpPr txBox="1"/>
                <p:nvPr/>
              </p:nvSpPr>
              <p:spPr>
                <a:xfrm>
                  <a:off x="4539228" y="103852"/>
                  <a:ext cx="6123658" cy="584775"/>
                </a:xfrm>
                <a:prstGeom prst="rect">
                  <a:avLst/>
                </a:prstGeom>
                <a:noFill/>
              </p:spPr>
              <p:txBody>
                <a:bodyPr wrap="none" rtlCol="0">
                  <a:spAutoFit/>
                </a:bodyPr>
                <a:lstStyle/>
                <a:p>
                  <a:r>
                    <a:rPr lang="en-US" sz="3200" dirty="0" err="1" smtClean="0">
                      <a:solidFill>
                        <a:srgbClr val="0000CC"/>
                      </a:solidFill>
                      <a:latin typeface="Times New Roman" pitchFamily="18" charset="0"/>
                      <a:cs typeface="Times New Roman" pitchFamily="18" charset="0"/>
                    </a:rPr>
                    <a:t>Thứ</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năm</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ngày</a:t>
                  </a:r>
                  <a:r>
                    <a:rPr lang="en-US" sz="3200" dirty="0" smtClean="0">
                      <a:solidFill>
                        <a:srgbClr val="0000CC"/>
                      </a:solidFill>
                      <a:latin typeface="Times New Roman" pitchFamily="18" charset="0"/>
                      <a:cs typeface="Times New Roman" pitchFamily="18" charset="0"/>
                    </a:rPr>
                    <a:t> 2 </a:t>
                  </a:r>
                  <a:r>
                    <a:rPr lang="en-US" sz="3200" dirty="0" err="1" smtClean="0">
                      <a:solidFill>
                        <a:srgbClr val="0000CC"/>
                      </a:solidFill>
                      <a:latin typeface="Times New Roman" pitchFamily="18" charset="0"/>
                      <a:cs typeface="Times New Roman" pitchFamily="18" charset="0"/>
                    </a:rPr>
                    <a:t>tháng</a:t>
                  </a:r>
                  <a:r>
                    <a:rPr lang="en-US" sz="3200" dirty="0" smtClean="0">
                      <a:solidFill>
                        <a:srgbClr val="0000CC"/>
                      </a:solidFill>
                      <a:latin typeface="Times New Roman" pitchFamily="18" charset="0"/>
                      <a:cs typeface="Times New Roman" pitchFamily="18" charset="0"/>
                    </a:rPr>
                    <a:t> 11 </a:t>
                  </a:r>
                  <a:r>
                    <a:rPr lang="en-US" sz="3200" dirty="0" err="1" smtClean="0">
                      <a:solidFill>
                        <a:srgbClr val="0000CC"/>
                      </a:solidFill>
                      <a:latin typeface="Times New Roman" pitchFamily="18" charset="0"/>
                      <a:cs typeface="Times New Roman" pitchFamily="18" charset="0"/>
                    </a:rPr>
                    <a:t>năm</a:t>
                  </a:r>
                  <a:r>
                    <a:rPr lang="en-US" sz="3200" dirty="0" smtClean="0">
                      <a:solidFill>
                        <a:srgbClr val="0000CC"/>
                      </a:solidFill>
                      <a:latin typeface="Times New Roman" pitchFamily="18" charset="0"/>
                      <a:cs typeface="Times New Roman" pitchFamily="18" charset="0"/>
                    </a:rPr>
                    <a:t> 2023.</a:t>
                  </a:r>
                  <a:endParaRPr lang="en-US" sz="3200" dirty="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6)</a:t>
              </a:r>
            </a:p>
          </p:txBody>
        </p:sp>
      </p:grpSp>
      <p:sp>
        <p:nvSpPr>
          <p:cNvPr id="11" name="TextBox 10">
            <a:extLst>
              <a:ext uri="{FF2B5EF4-FFF2-40B4-BE49-F238E27FC236}">
                <a16:creationId xmlns:a16="http://schemas.microsoft.com/office/drawing/2014/main" id="{B3BD77AE-2E16-4B13-BF05-5083FEE1BCD9}"/>
              </a:ext>
            </a:extLst>
          </p:cNvPr>
          <p:cNvSpPr txBox="1"/>
          <p:nvPr/>
        </p:nvSpPr>
        <p:spPr>
          <a:xfrm>
            <a:off x="824650" y="2316509"/>
            <a:ext cx="11545956" cy="3118867"/>
          </a:xfrm>
          <a:prstGeom prst="rect">
            <a:avLst/>
          </a:prstGeom>
          <a:noFill/>
        </p:spPr>
        <p:txBody>
          <a:bodyPr wrap="square">
            <a:spAutoFit/>
          </a:bodyPr>
          <a:lstStyle/>
          <a:p>
            <a:pPr>
              <a:lnSpc>
                <a:spcPct val="107000"/>
              </a:lnSpc>
              <a:spcAft>
                <a:spcPts val="200"/>
              </a:spcAft>
            </a:pPr>
            <a:r>
              <a:rPr lang="en-US" sz="36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2. Tìm trong bài đọc:</a:t>
            </a:r>
          </a:p>
          <a:p>
            <a:pPr>
              <a:lnSpc>
                <a:spcPct val="107000"/>
              </a:lnSpc>
              <a:spcAft>
                <a:spcPts val="200"/>
              </a:spcAft>
            </a:pPr>
            <a:r>
              <a:rPr lang="en-US" sz="3600" b="1">
                <a:solidFill>
                  <a:srgbClr val="0000CC"/>
                </a:solidFill>
                <a:latin typeface="Times New Roman" panose="02020603050405020304" pitchFamily="18" charset="0"/>
                <a:ea typeface="Calibri" panose="020F0502020204030204" pitchFamily="34" charset="0"/>
                <a:cs typeface="Times New Roman" panose="02020603050405020304" pitchFamily="18" charset="0"/>
              </a:rPr>
              <a:t>a) Một từ có nghĩa giống từ hòa thuận.</a:t>
            </a:r>
          </a:p>
          <a:p>
            <a:pPr>
              <a:lnSpc>
                <a:spcPct val="107000"/>
              </a:lnSpc>
              <a:spcAft>
                <a:spcPts val="200"/>
              </a:spcAft>
            </a:pPr>
            <a:endParaRPr lang="en-US" sz="3600" b="1">
              <a:solidFill>
                <a:srgbClr val="0000CC"/>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00"/>
              </a:spcAft>
            </a:pPr>
            <a:endParaRPr lang="en-US" sz="3600" b="1">
              <a:solidFill>
                <a:srgbClr val="0000CC"/>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00"/>
              </a:spcAft>
            </a:pPr>
            <a:r>
              <a:rPr lang="en-US" sz="36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b) Một từ có nghĩa trái ngược với từ khô héo.</a:t>
            </a:r>
          </a:p>
        </p:txBody>
      </p:sp>
      <p:sp>
        <p:nvSpPr>
          <p:cNvPr id="20" name="TextBox 19">
            <a:extLst>
              <a:ext uri="{FF2B5EF4-FFF2-40B4-BE49-F238E27FC236}">
                <a16:creationId xmlns:a16="http://schemas.microsoft.com/office/drawing/2014/main" id="{C67C3DCC-5D2B-4154-9B97-01ED160E6B40}"/>
              </a:ext>
            </a:extLst>
          </p:cNvPr>
          <p:cNvSpPr txBox="1"/>
          <p:nvPr/>
        </p:nvSpPr>
        <p:spPr>
          <a:xfrm>
            <a:off x="1268022" y="3755039"/>
            <a:ext cx="10287000" cy="646331"/>
          </a:xfrm>
          <a:prstGeom prst="rect">
            <a:avLst/>
          </a:prstGeom>
          <a:noFill/>
        </p:spPr>
        <p:txBody>
          <a:bodyPr wrap="square">
            <a:spAutoFit/>
          </a:bodyPr>
          <a:lstStyle/>
          <a:p>
            <a:r>
              <a:rPr lang="en-US" sz="3600">
                <a:solidFill>
                  <a:srgbClr val="0000CC"/>
                </a:solidFill>
                <a:latin typeface="Times New Roman" panose="02020603050405020304" pitchFamily="18" charset="0"/>
                <a:ea typeface="Calibri" panose="020F0502020204030204" pitchFamily="34" charset="0"/>
                <a:cs typeface="Times New Roman" panose="02020603050405020304" pitchFamily="18" charset="0"/>
              </a:rPr>
              <a:t>Một từ có nghĩa giống từ hòa thuận: </a:t>
            </a:r>
            <a:r>
              <a:rPr lang="en-US" sz="36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êm ấm.</a:t>
            </a:r>
            <a:r>
              <a:rPr lang="en-US" sz="3600">
                <a:solidFill>
                  <a:srgbClr val="0000CC"/>
                </a:solidFill>
                <a:latin typeface="Times New Roman" panose="02020603050405020304" pitchFamily="18" charset="0"/>
                <a:ea typeface="Calibri" panose="020F0502020204030204" pitchFamily="34" charset="0"/>
                <a:cs typeface="Times New Roman" panose="02020603050405020304" pitchFamily="18" charset="0"/>
              </a:rPr>
              <a:t> </a:t>
            </a:r>
            <a:endParaRPr lang="en-US" sz="3600"/>
          </a:p>
        </p:txBody>
      </p:sp>
      <p:sp>
        <p:nvSpPr>
          <p:cNvPr id="21" name="TextBox 20">
            <a:extLst>
              <a:ext uri="{FF2B5EF4-FFF2-40B4-BE49-F238E27FC236}">
                <a16:creationId xmlns:a16="http://schemas.microsoft.com/office/drawing/2014/main" id="{18B5C5CC-A9C5-4121-BA41-4F9F3CC84A95}"/>
              </a:ext>
            </a:extLst>
          </p:cNvPr>
          <p:cNvSpPr txBox="1"/>
          <p:nvPr/>
        </p:nvSpPr>
        <p:spPr>
          <a:xfrm>
            <a:off x="1298661" y="5525799"/>
            <a:ext cx="10287000" cy="646331"/>
          </a:xfrm>
          <a:prstGeom prst="rect">
            <a:avLst/>
          </a:prstGeom>
          <a:noFill/>
        </p:spPr>
        <p:txBody>
          <a:bodyPr wrap="square">
            <a:spAutoFit/>
          </a:bodyPr>
          <a:lstStyle/>
          <a:p>
            <a:r>
              <a:rPr lang="en-US" sz="3600">
                <a:solidFill>
                  <a:srgbClr val="0000CC"/>
                </a:solidFill>
                <a:latin typeface="Times New Roman" panose="02020603050405020304" pitchFamily="18" charset="0"/>
                <a:ea typeface="Calibri" panose="020F0502020204030204" pitchFamily="34" charset="0"/>
                <a:cs typeface="Times New Roman" panose="02020603050405020304" pitchFamily="18" charset="0"/>
              </a:rPr>
              <a:t>Một từ có nghĩa trái ngược với từ khô héo: </a:t>
            </a:r>
            <a:r>
              <a:rPr lang="en-US" sz="36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xanh tươi.</a:t>
            </a:r>
            <a:r>
              <a:rPr lang="en-US" sz="3600">
                <a:solidFill>
                  <a:srgbClr val="0000CC"/>
                </a:solidFill>
                <a:latin typeface="Times New Roman" panose="02020603050405020304" pitchFamily="18" charset="0"/>
                <a:ea typeface="Calibri" panose="020F0502020204030204" pitchFamily="34" charset="0"/>
                <a:cs typeface="Times New Roman" panose="02020603050405020304" pitchFamily="18" charset="0"/>
              </a:rPr>
              <a:t> </a:t>
            </a:r>
            <a:endParaRPr lang="en-US" sz="3600"/>
          </a:p>
        </p:txBody>
      </p:sp>
      <p:pic>
        <p:nvPicPr>
          <p:cNvPr id="22" name="Picture 21">
            <a:extLst>
              <a:ext uri="{FF2B5EF4-FFF2-40B4-BE49-F238E27FC236}">
                <a16:creationId xmlns:a16="http://schemas.microsoft.com/office/drawing/2014/main" id="{121F9550-95BC-424D-88BD-79ABB2E98168}"/>
              </a:ext>
            </a:extLst>
          </p:cNvPr>
          <p:cNvPicPr>
            <a:picLocks noChangeAspect="1"/>
          </p:cNvPicPr>
          <p:nvPr/>
        </p:nvPicPr>
        <p:blipFill rotWithShape="1">
          <a:blip r:embed="rId2"/>
          <a:srcRect l="14788" t="7543" r="10809" b="55102"/>
          <a:stretch/>
        </p:blipFill>
        <p:spPr>
          <a:xfrm>
            <a:off x="10761628" y="1434918"/>
            <a:ext cx="5515010" cy="3793401"/>
          </a:xfrm>
          <a:prstGeom prst="rect">
            <a:avLst/>
          </a:prstGeom>
        </p:spPr>
      </p:pic>
    </p:spTree>
    <p:extLst>
      <p:ext uri="{BB962C8B-B14F-4D97-AF65-F5344CB8AC3E}">
        <p14:creationId xmlns:p14="http://schemas.microsoft.com/office/powerpoint/2010/main" val="107683011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left)">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188184" cy="1599885"/>
            <a:chOff x="4617134" y="42893"/>
            <a:chExt cx="6188184" cy="1599885"/>
          </a:xfrm>
        </p:grpSpPr>
        <p:grpSp>
          <p:nvGrpSpPr>
            <p:cNvPr id="14" name="Group 13"/>
            <p:cNvGrpSpPr/>
            <p:nvPr/>
          </p:nvGrpSpPr>
          <p:grpSpPr>
            <a:xfrm>
              <a:off x="4617134" y="42893"/>
              <a:ext cx="6126164" cy="1013727"/>
              <a:chOff x="4539228" y="103852"/>
              <a:chExt cx="6022797" cy="1013727"/>
            </a:xfrm>
          </p:grpSpPr>
          <p:grpSp>
            <p:nvGrpSpPr>
              <p:cNvPr id="15" name="Group 14"/>
              <p:cNvGrpSpPr/>
              <p:nvPr/>
            </p:nvGrpSpPr>
            <p:grpSpPr>
              <a:xfrm>
                <a:off x="4539228" y="103852"/>
                <a:ext cx="6022797" cy="1013727"/>
                <a:chOff x="4539228" y="103852"/>
                <a:chExt cx="6022797" cy="1013727"/>
              </a:xfrm>
            </p:grpSpPr>
            <p:sp>
              <p:nvSpPr>
                <p:cNvPr id="17" name="TextBox 16"/>
                <p:cNvSpPr txBox="1"/>
                <p:nvPr/>
              </p:nvSpPr>
              <p:spPr>
                <a:xfrm>
                  <a:off x="4539228" y="103852"/>
                  <a:ext cx="6022797" cy="584775"/>
                </a:xfrm>
                <a:prstGeom prst="rect">
                  <a:avLst/>
                </a:prstGeom>
                <a:noFill/>
              </p:spPr>
              <p:txBody>
                <a:bodyPr wrap="none" rtlCol="0">
                  <a:spAutoFit/>
                </a:bodyPr>
                <a:lstStyle/>
                <a:p>
                  <a:r>
                    <a:rPr lang="en-US" sz="3200" dirty="0" err="1" smtClean="0">
                      <a:solidFill>
                        <a:srgbClr val="0000CC"/>
                      </a:solidFill>
                      <a:latin typeface="Times New Roman" pitchFamily="18" charset="0"/>
                      <a:cs typeface="Times New Roman" pitchFamily="18" charset="0"/>
                    </a:rPr>
                    <a:t>Thứ</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năm</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ngày</a:t>
                  </a:r>
                  <a:r>
                    <a:rPr lang="en-US" sz="3200" dirty="0" smtClean="0">
                      <a:solidFill>
                        <a:srgbClr val="0000CC"/>
                      </a:solidFill>
                      <a:latin typeface="Times New Roman" pitchFamily="18" charset="0"/>
                      <a:cs typeface="Times New Roman" pitchFamily="18" charset="0"/>
                    </a:rPr>
                    <a:t> 2 </a:t>
                  </a:r>
                  <a:r>
                    <a:rPr lang="en-US" sz="3200" dirty="0" err="1" smtClean="0">
                      <a:solidFill>
                        <a:srgbClr val="0000CC"/>
                      </a:solidFill>
                      <a:latin typeface="Times New Roman" pitchFamily="18" charset="0"/>
                      <a:cs typeface="Times New Roman" pitchFamily="18" charset="0"/>
                    </a:rPr>
                    <a:t>tháng</a:t>
                  </a:r>
                  <a:r>
                    <a:rPr lang="en-US" sz="3200" dirty="0" smtClean="0">
                      <a:solidFill>
                        <a:srgbClr val="0000CC"/>
                      </a:solidFill>
                      <a:latin typeface="Times New Roman" pitchFamily="18" charset="0"/>
                      <a:cs typeface="Times New Roman" pitchFamily="18" charset="0"/>
                    </a:rPr>
                    <a:t> 11 </a:t>
                  </a:r>
                  <a:r>
                    <a:rPr lang="en-US" sz="3200" dirty="0" err="1" smtClean="0">
                      <a:solidFill>
                        <a:srgbClr val="0000CC"/>
                      </a:solidFill>
                      <a:latin typeface="Times New Roman" pitchFamily="18" charset="0"/>
                      <a:cs typeface="Times New Roman" pitchFamily="18" charset="0"/>
                    </a:rPr>
                    <a:t>năm</a:t>
                  </a:r>
                  <a:r>
                    <a:rPr lang="en-US" sz="3200" dirty="0" smtClean="0">
                      <a:solidFill>
                        <a:srgbClr val="0000CC"/>
                      </a:solidFill>
                      <a:latin typeface="Times New Roman" pitchFamily="18" charset="0"/>
                      <a:cs typeface="Times New Roman" pitchFamily="18" charset="0"/>
                    </a:rPr>
                    <a:t> 2023</a:t>
                  </a:r>
                  <a:endParaRPr lang="en-US" sz="3200" dirty="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6)</a:t>
              </a:r>
            </a:p>
          </p:txBody>
        </p:sp>
      </p:grpSp>
      <p:sp>
        <p:nvSpPr>
          <p:cNvPr id="20" name="TextBox 19">
            <a:extLst>
              <a:ext uri="{FF2B5EF4-FFF2-40B4-BE49-F238E27FC236}">
                <a16:creationId xmlns:a16="http://schemas.microsoft.com/office/drawing/2014/main" id="{7214580D-F923-444E-B504-0B147516FA7A}"/>
              </a:ext>
            </a:extLst>
          </p:cNvPr>
          <p:cNvSpPr txBox="1"/>
          <p:nvPr/>
        </p:nvSpPr>
        <p:spPr>
          <a:xfrm>
            <a:off x="824650" y="2316509"/>
            <a:ext cx="11545956" cy="2079993"/>
          </a:xfrm>
          <a:prstGeom prst="rect">
            <a:avLst/>
          </a:prstGeom>
          <a:noFill/>
        </p:spPr>
        <p:txBody>
          <a:bodyPr wrap="square">
            <a:spAutoFit/>
          </a:bodyPr>
          <a:lstStyle/>
          <a:p>
            <a:pPr>
              <a:lnSpc>
                <a:spcPct val="120000"/>
              </a:lnSpc>
              <a:spcAft>
                <a:spcPts val="200"/>
              </a:spcAft>
            </a:pPr>
            <a:r>
              <a:rPr lang="en-US" sz="36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3</a:t>
            </a:r>
            <a:r>
              <a:rPr lang="en-US" sz="36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Đặt câu với một từ em vừa tìm được.</a:t>
            </a:r>
          </a:p>
          <a:p>
            <a:pPr>
              <a:lnSpc>
                <a:spcPct val="120000"/>
              </a:lnSpc>
              <a:spcAft>
                <a:spcPts val="200"/>
              </a:spcAft>
            </a:pPr>
            <a:r>
              <a:rPr lang="en-US" sz="36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Thời thơ ấu của tôi rất </a:t>
            </a:r>
            <a:r>
              <a:rPr lang="en-US" sz="36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êm ấm.</a:t>
            </a:r>
          </a:p>
          <a:p>
            <a:pPr>
              <a:lnSpc>
                <a:spcPct val="120000"/>
              </a:lnSpc>
              <a:spcAft>
                <a:spcPts val="200"/>
              </a:spcAft>
            </a:pPr>
            <a:r>
              <a:rPr lang="en-US" sz="36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Cánh đồng cỏ quê tôi rất </a:t>
            </a:r>
            <a:r>
              <a:rPr lang="en-US" sz="36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xanh tươi.</a:t>
            </a:r>
          </a:p>
        </p:txBody>
      </p:sp>
      <p:pic>
        <p:nvPicPr>
          <p:cNvPr id="21" name="Picture 20">
            <a:extLst>
              <a:ext uri="{FF2B5EF4-FFF2-40B4-BE49-F238E27FC236}">
                <a16:creationId xmlns:a16="http://schemas.microsoft.com/office/drawing/2014/main" id="{9ACDF98C-FCDB-4E1E-A246-6E7A131CE4B2}"/>
              </a:ext>
            </a:extLst>
          </p:cNvPr>
          <p:cNvPicPr>
            <a:picLocks noChangeAspect="1"/>
          </p:cNvPicPr>
          <p:nvPr/>
        </p:nvPicPr>
        <p:blipFill rotWithShape="1">
          <a:blip r:embed="rId2"/>
          <a:srcRect l="14788" t="7543" r="10809" b="55102"/>
          <a:stretch/>
        </p:blipFill>
        <p:spPr>
          <a:xfrm>
            <a:off x="10271919" y="1981200"/>
            <a:ext cx="5515010" cy="3793401"/>
          </a:xfrm>
          <a:prstGeom prst="rect">
            <a:avLst/>
          </a:prstGeom>
        </p:spPr>
      </p:pic>
    </p:spTree>
    <p:extLst>
      <p:ext uri="{BB962C8B-B14F-4D97-AF65-F5344CB8AC3E}">
        <p14:creationId xmlns:p14="http://schemas.microsoft.com/office/powerpoint/2010/main" val="2752863809"/>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Effect transition="in" filter="fade">
                                      <p:cBhvr>
                                        <p:cTn id="7" dur="500"/>
                                        <p:tgtEl>
                                          <p:spTgt spid="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
                                            <p:txEl>
                                              <p:pRg st="1" end="1"/>
                                            </p:txEl>
                                          </p:spTgt>
                                        </p:tgtEl>
                                        <p:attrNameLst>
                                          <p:attrName>style.visibility</p:attrName>
                                        </p:attrNameLst>
                                      </p:cBhvr>
                                      <p:to>
                                        <p:strVal val="visible"/>
                                      </p:to>
                                    </p:set>
                                    <p:animEffect transition="in" filter="fade">
                                      <p:cBhvr>
                                        <p:cTn id="12" dur="500"/>
                                        <p:tgtEl>
                                          <p:spTgt spid="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
                                            <p:txEl>
                                              <p:pRg st="2" end="2"/>
                                            </p:txEl>
                                          </p:spTgt>
                                        </p:tgtEl>
                                        <p:attrNameLst>
                                          <p:attrName>style.visibility</p:attrName>
                                        </p:attrNameLst>
                                      </p:cBhvr>
                                      <p:to>
                                        <p:strVal val="visible"/>
                                      </p:to>
                                    </p:set>
                                    <p:animEffect transition="in" filter="fade">
                                      <p:cBhvr>
                                        <p:cTn id="17" dur="500"/>
                                        <p:tgtEl>
                                          <p:spTgt spid="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3337719" y="4114800"/>
            <a:ext cx="9601200" cy="11255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10198</TotalTime>
  <Words>768</Words>
  <Application>Microsoft Office PowerPoint</Application>
  <PresentationFormat>Custom</PresentationFormat>
  <Paragraphs>70</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Times New Roman</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1141</cp:revision>
  <dcterms:created xsi:type="dcterms:W3CDTF">2008-09-09T22:52:10Z</dcterms:created>
  <dcterms:modified xsi:type="dcterms:W3CDTF">2023-11-02T03:11:16Z</dcterms:modified>
</cp:coreProperties>
</file>