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429" r:id="rId3"/>
    <p:sldId id="435" r:id="rId4"/>
    <p:sldId id="423" r:id="rId5"/>
    <p:sldId id="436" r:id="rId6"/>
    <p:sldId id="370" r:id="rId7"/>
    <p:sldId id="431" r:id="rId8"/>
    <p:sldId id="430" r:id="rId9"/>
    <p:sldId id="432" r:id="rId10"/>
    <p:sldId id="437" r:id="rId11"/>
    <p:sldId id="438" r:id="rId12"/>
    <p:sldId id="300" r:id="rId13"/>
    <p:sldId id="414" r:id="rId14"/>
    <p:sldId id="433" r:id="rId15"/>
    <p:sldId id="259" r:id="rId16"/>
    <p:sldId id="416" r:id="rId17"/>
    <p:sldId id="406" r:id="rId18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6600FF"/>
    <a:srgbClr val="0000CC"/>
    <a:srgbClr val="CE229D"/>
    <a:srgbClr val="BEF488"/>
    <a:srgbClr val="FF99CC"/>
    <a:srgbClr val="CBF9C5"/>
    <a:srgbClr val="DAE91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63" autoAdjust="0"/>
  </p:normalViewPr>
  <p:slideViewPr>
    <p:cSldViewPr>
      <p:cViewPr varScale="1">
        <p:scale>
          <a:sx n="63" d="100"/>
          <a:sy n="63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A482DFDF-2C6F-4576-9D62-E31667E0F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6483A1B-6CDF-484B-A096-5D8EB0196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3A506DA2-3047-4B16-AD34-50A556C83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A2EF42-1C07-4088-B91A-664C80642280}" type="slidenum">
              <a:rPr lang="en-US" altLang="en-US" smtClean="0">
                <a:latin typeface="Tahoma" panose="020B0604030504040204" pitchFamily="34" charset="0"/>
              </a:rPr>
              <a:pPr/>
              <a:t>2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9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01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048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56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3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11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7.gi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gif"/><Relationship Id="rId11" Type="http://schemas.openxmlformats.org/officeDocument/2006/relationships/image" Target="../media/image32.png"/><Relationship Id="rId5" Type="http://schemas.openxmlformats.org/officeDocument/2006/relationships/image" Target="../media/image28.gif"/><Relationship Id="rId10" Type="http://schemas.openxmlformats.org/officeDocument/2006/relationships/image" Target="../media/image31.gif"/><Relationship Id="rId4" Type="http://schemas.openxmlformats.org/officeDocument/2006/relationships/image" Target="../media/image7.png"/><Relationship Id="rId9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143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41844" y="-42816"/>
            <a:ext cx="12382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637" y="5585666"/>
            <a:ext cx="13382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120" y="5445125"/>
            <a:ext cx="14589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173288" y="4509120"/>
            <a:ext cx="86468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Thuý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26280" y="2349274"/>
            <a:ext cx="11860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HỘI THẢO CHUYÊN MÔN THAY SÁCH LỚP 4</a:t>
            </a:r>
          </a:p>
        </p:txBody>
      </p:sp>
      <p:pic>
        <p:nvPicPr>
          <p:cNvPr id="12297" name="Picture 14" descr="EXPLO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6" y="15160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5" descr="EXPLO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120" y="13101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18726" y="3286725"/>
            <a:ext cx="11860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DANH TỪ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A092E6-846D-B004-2159-CB021D3B8791}"/>
              </a:ext>
            </a:extLst>
          </p:cNvPr>
          <p:cNvSpPr/>
          <p:nvPr/>
        </p:nvSpPr>
        <p:spPr>
          <a:xfrm>
            <a:off x="-12805877" y="651778"/>
            <a:ext cx="15890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THÀY CÔ TỚI DỰ</a:t>
            </a:r>
          </a:p>
        </p:txBody>
      </p:sp>
    </p:spTree>
    <p:extLst>
      <p:ext uri="{BB962C8B-B14F-4D97-AF65-F5344CB8AC3E}">
        <p14:creationId xmlns:p14="http://schemas.microsoft.com/office/powerpoint/2010/main" val="25387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1" grpId="0"/>
      <p:bldP spid="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AEFDC8D2-DA6D-4324-6766-B07E0E7D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676400"/>
            <a:ext cx="1078197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 dirty="0" err="1" smtClean="0">
                <a:latin typeface="Times New Roman" panose="02020603050405020304" pitchFamily="18" charset="0"/>
              </a:rPr>
              <a:t>Xếp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tìm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5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nhóm</a:t>
            </a:r>
            <a:endParaRPr lang="en-US" altLang="en-US" sz="4000" b="1" dirty="0" smtClean="0">
              <a:latin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thiết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kế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trình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bày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nhóm</a:t>
            </a:r>
            <a:endParaRPr lang="en-US" altLang="en-US" sz="4000" b="1" dirty="0" smtClean="0">
              <a:latin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Gợi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ý: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thể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vẽ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sơ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đồ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tư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duy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sơ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đồ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cây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,……..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-   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Cử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đại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diện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báo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cáo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E0824019-1C6A-FAE2-78B2-654C6D70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620688"/>
            <a:ext cx="7632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THẢO LUẬN NHÓM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259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F3E29B31-8BA9-280C-92DC-CF3995C3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548680"/>
            <a:ext cx="7924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1151695-2631-F7A1-7342-AC50361C3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28838"/>
              </p:ext>
            </p:extLst>
          </p:nvPr>
        </p:nvGraphicFramePr>
        <p:xfrm>
          <a:off x="542260" y="2492896"/>
          <a:ext cx="10938540" cy="3450705"/>
        </p:xfrm>
        <a:graphic>
          <a:graphicData uri="http://schemas.openxmlformats.org/drawingml/2006/table">
            <a:tbl>
              <a:tblPr/>
              <a:tblGrid>
                <a:gridCol w="4154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3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89EFBA93-72F2-E535-77D6-6EA8C050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59" y="1034504"/>
            <a:ext cx="912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97832C53-30B8-C11C-64E6-651598C14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1052736"/>
            <a:ext cx="1296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D88D0415-E929-8BA1-942D-70C45A853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1052736"/>
            <a:ext cx="1584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2E1A660-F9CD-875F-9B3F-11EEAF9A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48" y="1897668"/>
            <a:ext cx="2016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20DADEA7-2008-0872-5BB1-24BAC6B22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825660"/>
            <a:ext cx="19442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7F1D945-6ECA-3077-619D-89C8BEF88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529" y="1058218"/>
            <a:ext cx="2160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C8534CC8-78AF-4C6E-2069-C6AA3B045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912" y="1052736"/>
            <a:ext cx="864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6842BEB7-B7FC-F432-FA2A-9CBAA3085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89214"/>
            <a:ext cx="1008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1C116ED1-E1FA-FF48-E8F7-C3220C8E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0" y="1090082"/>
            <a:ext cx="2016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9C031165-FF89-B79E-8200-081B10E3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1866672"/>
            <a:ext cx="1584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4A0482EF-F6B6-D369-6553-9C566A9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860322"/>
            <a:ext cx="19442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2" name="Google Shape;329;p8">
            <a:extLst>
              <a:ext uri="{FF2B5EF4-FFF2-40B4-BE49-F238E27FC236}">
                <a16:creationId xmlns:a16="http://schemas.microsoft.com/office/drawing/2014/main" id="{FF87C608-A1A8-FEB9-9400-3221A5C32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6396955"/>
            <a:ext cx="2844800" cy="708025"/>
          </a:xfrm>
          <a:prstGeom prst="rect">
            <a:avLst/>
          </a:prstGeom>
          <a:solidFill>
            <a:srgbClr val="FFFF99"/>
          </a:solidFill>
          <a:ln w="9525" cap="rnd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3300"/>
              </a:buClr>
              <a:buSzPts val="3200"/>
              <a:buFont typeface="Times New Roman" panose="02020603050405020304" pitchFamily="18" charset="0"/>
              <a:buNone/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Danh từ</a:t>
            </a:r>
            <a:endParaRPr lang="en-US" altLang="en-US" sz="4000" b="1">
              <a:solidFill>
                <a:srgbClr val="C00000"/>
              </a:solidFill>
            </a:endParaRPr>
          </a:p>
        </p:txBody>
      </p:sp>
      <p:sp>
        <p:nvSpPr>
          <p:cNvPr id="21" name="Google Shape;327;p8">
            <a:extLst>
              <a:ext uri="{FF2B5EF4-FFF2-40B4-BE49-F238E27FC236}">
                <a16:creationId xmlns:a16="http://schemas.microsoft.com/office/drawing/2014/main" id="{7D4AA442-103C-4F72-9F10-30F928BAC69E}"/>
              </a:ext>
            </a:extLst>
          </p:cNvPr>
          <p:cNvSpPr>
            <a:spLocks/>
          </p:cNvSpPr>
          <p:nvPr/>
        </p:nvSpPr>
        <p:spPr bwMode="auto">
          <a:xfrm rot="5400000">
            <a:off x="5641181" y="816099"/>
            <a:ext cx="706438" cy="10972800"/>
          </a:xfrm>
          <a:prstGeom prst="rightBrace">
            <a:avLst>
              <a:gd name="adj1" fmla="val 1798"/>
              <a:gd name="adj2" fmla="val 10681"/>
            </a:avLst>
          </a:prstGeom>
          <a:noFill/>
          <a:ln w="5715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2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18164 1.11111E-6 C 0.26289 1.11111E-6 0.36329 0.05972 0.36329 0.10833 L 0.36329 0.2166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18164 3.33333E-6 C 0.26289 3.33333E-6 0.36328 0.05972 0.36328 0.10833 L 0.36328 0.2166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2 -0.12315 L 0.18164 -0.12315 C 0.19414 -0.12315 0.20977 0.00439 0.20977 0.10833 L 0.20977 0.33981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2 -0.12315 L 0.3263 -0.12315 C 0.403 -0.12315 0.49909 -0.02685 0.49909 0.05185 L 0.49909 0.22708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2 -0.12314 L 0.20378 -0.12314 C 0.22604 -0.12314 0.25404 -0.02962 0.25404 0.04676 L 0.25404 0.21667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56 -0.11227 L 0.08451 -0.11227 C 0.08685 -0.11227 0.08971 0.03773 0.08971 0.16042 L 0.08971 0.43357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83 -0.0176 L -0.02565 -0.0176 C 0.02956 -0.0176 0.09844 0.10648 0.09844 0.2081 L 0.09844 0.4342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1 -0.12315 L 0.1358 -0.12315 C 0.12799 -0.12315 0.11823 0.02847 0.11823 0.15255 L 0.11823 0.4289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1 -0.12315 L -0.00964 -0.12315 C -0.08229 -0.12315 -0.17227 0.05463 -0.17227 0.20023 L -0.17227 0.525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3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2 -0.12315 L 0.2155 -0.12315 C 0.24323 -0.12315 0.27761 0.02337 0.27761 0.14328 L 0.27761 0.41041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2 -0.12315 L 0.20625 -0.12315 C 0.22969 -0.12315 0.25977 0.05208 0.25977 0.1956 L 0.25977 0.5162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A37AA1C-26E9-49F1-A11F-A6B2AA50D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2564904"/>
            <a:ext cx="106571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ng</a:t>
            </a:r>
            <a:r>
              <a:rPr lang="vi-VN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…..).</a:t>
            </a:r>
            <a:endParaRPr lang="en-US" alt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61696-C633-4CDF-91C5-F90F52E80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1291407"/>
            <a:ext cx="39833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"/>
          <p:cNvSpPr txBox="1">
            <a:spLocks noChangeArrowheads="1"/>
          </p:cNvSpPr>
          <p:nvPr/>
        </p:nvSpPr>
        <p:spPr bwMode="auto">
          <a:xfrm>
            <a:off x="863960" y="1473458"/>
            <a:ext cx="10032032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100" b="1" dirty="0">
                <a:latin typeface="Times New Roman" panose="02020603050405020304" pitchFamily="18" charset="0"/>
              </a:rPr>
              <a:t>. </a:t>
            </a:r>
            <a:r>
              <a:rPr lang="en-US" altLang="en-US" sz="31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3100" b="1" dirty="0">
                <a:latin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sz="3100" b="1" dirty="0">
                <a:latin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100" b="1" dirty="0">
                <a:latin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100" b="1" dirty="0">
                <a:latin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100" b="1" dirty="0">
                <a:latin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3100" b="1" dirty="0">
                <a:latin typeface="Times New Roman" panose="02020603050405020304" pitchFamily="18" charset="0"/>
              </a:rPr>
              <a:t>:</a:t>
            </a:r>
            <a:endParaRPr lang="en-US" altLang="en-US" sz="3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960" y="2132856"/>
            <a:ext cx="11064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Có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nào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bạn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biến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hoa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thành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quả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thành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một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ngôi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sao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thành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ông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Mặt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Trời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đem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niềm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vui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cho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mọi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người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như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câu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chuyện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cổ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tích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thường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rì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rầm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kể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suốt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đêm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ngày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chưa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                                                                    Theo </a:t>
            </a:r>
            <a:r>
              <a:rPr lang="en-US" sz="2800" b="1" dirty="0" err="1">
                <a:solidFill>
                  <a:srgbClr val="0000CC"/>
                </a:solidFill>
              </a:rPr>
              <a:t>Trần</a:t>
            </a:r>
            <a:r>
              <a:rPr lang="en-US" sz="2800" b="1" dirty="0">
                <a:solidFill>
                  <a:srgbClr val="0000CC"/>
                </a:solidFill>
              </a:rPr>
              <a:t> Hoài </a:t>
            </a:r>
            <a:r>
              <a:rPr lang="en-US" sz="2800" b="1" dirty="0" err="1">
                <a:solidFill>
                  <a:srgbClr val="0000CC"/>
                </a:solidFill>
              </a:rPr>
              <a:t>Dương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10" name="Picture 7" descr="Vegitabl">
            <a:extLst>
              <a:ext uri="{FF2B5EF4-FFF2-40B4-BE49-F238E27FC236}">
                <a16:creationId xmlns:a16="http://schemas.microsoft.com/office/drawing/2014/main" id="{C210A4B7-75DB-4B96-BDA7-C3EE1954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25" y="5409739"/>
            <a:ext cx="9142913" cy="159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7">
            <a:extLst>
              <a:ext uri="{FF2B5EF4-FFF2-40B4-BE49-F238E27FC236}">
                <a16:creationId xmlns:a16="http://schemas.microsoft.com/office/drawing/2014/main" id="{5D6CDED7-A68C-58EF-E6EF-74531233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60" y="908720"/>
            <a:ext cx="292778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3A3346-8AFB-A88E-AE22-2A4488FFE07B}"/>
              </a:ext>
            </a:extLst>
          </p:cNvPr>
          <p:cNvCxnSpPr>
            <a:cxnSpLocks/>
          </p:cNvCxnSpPr>
          <p:nvPr/>
        </p:nvCxnSpPr>
        <p:spPr bwMode="auto">
          <a:xfrm>
            <a:off x="1415480" y="2564904"/>
            <a:ext cx="5760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52037-1F14-EF07-DFD9-5218288072EA}"/>
              </a:ext>
            </a:extLst>
          </p:cNvPr>
          <p:cNvCxnSpPr>
            <a:cxnSpLocks/>
          </p:cNvCxnSpPr>
          <p:nvPr/>
        </p:nvCxnSpPr>
        <p:spPr bwMode="auto">
          <a:xfrm>
            <a:off x="2711624" y="2564904"/>
            <a:ext cx="5760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8F820D-413C-0954-8038-9FD752E9BD02}"/>
              </a:ext>
            </a:extLst>
          </p:cNvPr>
          <p:cNvCxnSpPr>
            <a:cxnSpLocks/>
          </p:cNvCxnSpPr>
          <p:nvPr/>
        </p:nvCxnSpPr>
        <p:spPr bwMode="auto">
          <a:xfrm>
            <a:off x="5015880" y="2564904"/>
            <a:ext cx="5760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8F6332-8746-E294-46E7-E7A42EA1DE57}"/>
              </a:ext>
            </a:extLst>
          </p:cNvPr>
          <p:cNvCxnSpPr>
            <a:cxnSpLocks/>
          </p:cNvCxnSpPr>
          <p:nvPr/>
        </p:nvCxnSpPr>
        <p:spPr bwMode="auto">
          <a:xfrm>
            <a:off x="6744072" y="2564904"/>
            <a:ext cx="5760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7ED7D6-1C09-6CBB-F79A-1B7F7F333C06}"/>
              </a:ext>
            </a:extLst>
          </p:cNvPr>
          <p:cNvCxnSpPr>
            <a:cxnSpLocks/>
          </p:cNvCxnSpPr>
          <p:nvPr/>
        </p:nvCxnSpPr>
        <p:spPr bwMode="auto">
          <a:xfrm>
            <a:off x="9192344" y="2564904"/>
            <a:ext cx="12863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A886EB-7983-8A42-3B79-5C15CE814CDE}"/>
              </a:ext>
            </a:extLst>
          </p:cNvPr>
          <p:cNvCxnSpPr>
            <a:cxnSpLocks/>
          </p:cNvCxnSpPr>
          <p:nvPr/>
        </p:nvCxnSpPr>
        <p:spPr bwMode="auto">
          <a:xfrm>
            <a:off x="963400" y="2996952"/>
            <a:ext cx="188249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096D06-F6AD-7A69-7DA9-348B1A680CA3}"/>
              </a:ext>
            </a:extLst>
          </p:cNvPr>
          <p:cNvCxnSpPr>
            <a:cxnSpLocks/>
          </p:cNvCxnSpPr>
          <p:nvPr/>
        </p:nvCxnSpPr>
        <p:spPr bwMode="auto">
          <a:xfrm>
            <a:off x="4223792" y="2996952"/>
            <a:ext cx="12863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B3C914-1030-8F26-772E-72A99B707723}"/>
              </a:ext>
            </a:extLst>
          </p:cNvPr>
          <p:cNvCxnSpPr>
            <a:cxnSpLocks/>
          </p:cNvCxnSpPr>
          <p:nvPr/>
        </p:nvCxnSpPr>
        <p:spPr bwMode="auto">
          <a:xfrm>
            <a:off x="6312024" y="2996952"/>
            <a:ext cx="149667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D24E5B-6C1A-1D57-A06C-D027375EA597}"/>
              </a:ext>
            </a:extLst>
          </p:cNvPr>
          <p:cNvCxnSpPr>
            <a:cxnSpLocks/>
          </p:cNvCxnSpPr>
          <p:nvPr/>
        </p:nvCxnSpPr>
        <p:spPr bwMode="auto">
          <a:xfrm>
            <a:off x="10159444" y="3078318"/>
            <a:ext cx="17692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F79E3F-3A90-B35C-0FDF-494FBB240418}"/>
              </a:ext>
            </a:extLst>
          </p:cNvPr>
          <p:cNvCxnSpPr>
            <a:cxnSpLocks/>
          </p:cNvCxnSpPr>
          <p:nvPr/>
        </p:nvCxnSpPr>
        <p:spPr bwMode="auto">
          <a:xfrm>
            <a:off x="963400" y="3429000"/>
            <a:ext cx="10081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858354-89A2-9B57-41F7-5DE9B3CF2783}"/>
              </a:ext>
            </a:extLst>
          </p:cNvPr>
          <p:cNvCxnSpPr>
            <a:cxnSpLocks/>
          </p:cNvCxnSpPr>
          <p:nvPr/>
        </p:nvCxnSpPr>
        <p:spPr bwMode="auto">
          <a:xfrm>
            <a:off x="2495600" y="3429000"/>
            <a:ext cx="10081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1E1384-7985-8AC8-D54F-68306B975B51}"/>
              </a:ext>
            </a:extLst>
          </p:cNvPr>
          <p:cNvCxnSpPr>
            <a:cxnSpLocks/>
          </p:cNvCxnSpPr>
          <p:nvPr/>
        </p:nvCxnSpPr>
        <p:spPr bwMode="auto">
          <a:xfrm>
            <a:off x="7176120" y="3429000"/>
            <a:ext cx="14401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9AEBE-642E-C3AF-C75B-734DE6FAE3FD}"/>
              </a:ext>
            </a:extLst>
          </p:cNvPr>
          <p:cNvSpPr txBox="1"/>
          <p:nvPr/>
        </p:nvSpPr>
        <p:spPr>
          <a:xfrm>
            <a:off x="479376" y="476672"/>
            <a:ext cx="11449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2768600" y="14351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" name="Oval 71"/>
          <p:cNvSpPr>
            <a:spLocks noChangeArrowheads="1"/>
          </p:cNvSpPr>
          <p:nvPr/>
        </p:nvSpPr>
        <p:spPr bwMode="auto">
          <a:xfrm>
            <a:off x="2768600" y="20447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" name="Oval 72"/>
          <p:cNvSpPr>
            <a:spLocks noChangeArrowheads="1"/>
          </p:cNvSpPr>
          <p:nvPr/>
        </p:nvSpPr>
        <p:spPr bwMode="auto">
          <a:xfrm>
            <a:off x="2768600" y="26797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" name="Oval 73"/>
          <p:cNvSpPr>
            <a:spLocks noChangeArrowheads="1"/>
          </p:cNvSpPr>
          <p:nvPr/>
        </p:nvSpPr>
        <p:spPr bwMode="auto">
          <a:xfrm>
            <a:off x="2768600" y="32893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" name="Oval 74"/>
          <p:cNvSpPr>
            <a:spLocks noChangeArrowheads="1"/>
          </p:cNvSpPr>
          <p:nvPr/>
        </p:nvSpPr>
        <p:spPr bwMode="auto">
          <a:xfrm>
            <a:off x="2768600" y="3911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9" name="Oval 75"/>
          <p:cNvSpPr>
            <a:spLocks noChangeArrowheads="1"/>
          </p:cNvSpPr>
          <p:nvPr/>
        </p:nvSpPr>
        <p:spPr bwMode="auto">
          <a:xfrm>
            <a:off x="2768600" y="4521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grpSp>
        <p:nvGrpSpPr>
          <p:cNvPr id="10" name="Group 165"/>
          <p:cNvGrpSpPr>
            <a:grpSpLocks/>
          </p:cNvGrpSpPr>
          <p:nvPr/>
        </p:nvGrpSpPr>
        <p:grpSpPr bwMode="auto">
          <a:xfrm>
            <a:off x="6172200" y="1397000"/>
            <a:ext cx="1371600" cy="609600"/>
            <a:chOff x="2928" y="880"/>
            <a:chExt cx="864" cy="38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" name="Rectangle 77"/>
            <p:cNvSpPr>
              <a:spLocks noChangeArrowheads="1"/>
            </p:cNvSpPr>
            <p:nvPr/>
          </p:nvSpPr>
          <p:spPr bwMode="auto">
            <a:xfrm>
              <a:off x="3360" y="880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78"/>
            <p:cNvSpPr>
              <a:spLocks noChangeArrowheads="1"/>
            </p:cNvSpPr>
            <p:nvPr/>
          </p:nvSpPr>
          <p:spPr bwMode="auto">
            <a:xfrm>
              <a:off x="2928" y="880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Group 167"/>
          <p:cNvGrpSpPr>
            <a:grpSpLocks/>
          </p:cNvGrpSpPr>
          <p:nvPr/>
        </p:nvGrpSpPr>
        <p:grpSpPr bwMode="auto">
          <a:xfrm>
            <a:off x="6172200" y="2616200"/>
            <a:ext cx="2057400" cy="609600"/>
            <a:chOff x="2928" y="1648"/>
            <a:chExt cx="1296" cy="38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" name="Rectangle 81"/>
            <p:cNvSpPr>
              <a:spLocks noChangeArrowheads="1"/>
            </p:cNvSpPr>
            <p:nvPr/>
          </p:nvSpPr>
          <p:spPr bwMode="auto">
            <a:xfrm>
              <a:off x="3360" y="1648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82"/>
            <p:cNvSpPr>
              <a:spLocks noChangeArrowheads="1"/>
            </p:cNvSpPr>
            <p:nvPr/>
          </p:nvSpPr>
          <p:spPr bwMode="auto">
            <a:xfrm>
              <a:off x="2928" y="1648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91"/>
            <p:cNvSpPr>
              <a:spLocks noChangeArrowheads="1"/>
            </p:cNvSpPr>
            <p:nvPr/>
          </p:nvSpPr>
          <p:spPr bwMode="auto">
            <a:xfrm>
              <a:off x="3792" y="1648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8"/>
          <p:cNvGrpSpPr>
            <a:grpSpLocks/>
          </p:cNvGrpSpPr>
          <p:nvPr/>
        </p:nvGrpSpPr>
        <p:grpSpPr bwMode="auto">
          <a:xfrm>
            <a:off x="5486400" y="3213100"/>
            <a:ext cx="2743200" cy="622300"/>
            <a:chOff x="2496" y="2024"/>
            <a:chExt cx="1728" cy="39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Rectangle 83"/>
            <p:cNvSpPr>
              <a:spLocks noChangeArrowheads="1"/>
            </p:cNvSpPr>
            <p:nvPr/>
          </p:nvSpPr>
          <p:spPr bwMode="auto">
            <a:xfrm>
              <a:off x="3360" y="2032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84"/>
            <p:cNvSpPr>
              <a:spLocks noChangeArrowheads="1"/>
            </p:cNvSpPr>
            <p:nvPr/>
          </p:nvSpPr>
          <p:spPr bwMode="auto">
            <a:xfrm>
              <a:off x="2928" y="2032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92"/>
            <p:cNvSpPr>
              <a:spLocks noChangeArrowheads="1"/>
            </p:cNvSpPr>
            <p:nvPr/>
          </p:nvSpPr>
          <p:spPr bwMode="auto">
            <a:xfrm>
              <a:off x="3792" y="2032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Rectangle 93"/>
            <p:cNvSpPr>
              <a:spLocks noChangeArrowheads="1"/>
            </p:cNvSpPr>
            <p:nvPr/>
          </p:nvSpPr>
          <p:spPr bwMode="auto">
            <a:xfrm>
              <a:off x="2496" y="2024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169"/>
          <p:cNvGrpSpPr>
            <a:grpSpLocks/>
          </p:cNvGrpSpPr>
          <p:nvPr/>
        </p:nvGrpSpPr>
        <p:grpSpPr bwMode="auto">
          <a:xfrm>
            <a:off x="6172200" y="3840163"/>
            <a:ext cx="1371600" cy="609600"/>
            <a:chOff x="2928" y="2419"/>
            <a:chExt cx="864" cy="38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3" name="Rectangle 85"/>
            <p:cNvSpPr>
              <a:spLocks noChangeArrowheads="1"/>
            </p:cNvSpPr>
            <p:nvPr/>
          </p:nvSpPr>
          <p:spPr bwMode="auto">
            <a:xfrm>
              <a:off x="3360" y="2419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86"/>
            <p:cNvSpPr>
              <a:spLocks noChangeArrowheads="1"/>
            </p:cNvSpPr>
            <p:nvPr/>
          </p:nvSpPr>
          <p:spPr bwMode="auto">
            <a:xfrm>
              <a:off x="2928" y="2419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170"/>
          <p:cNvGrpSpPr>
            <a:grpSpLocks/>
          </p:cNvGrpSpPr>
          <p:nvPr/>
        </p:nvGrpSpPr>
        <p:grpSpPr bwMode="auto">
          <a:xfrm>
            <a:off x="5486400" y="4445001"/>
            <a:ext cx="2743200" cy="614363"/>
            <a:chOff x="2496" y="2800"/>
            <a:chExt cx="1728" cy="38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Rectangle 87"/>
            <p:cNvSpPr>
              <a:spLocks noChangeArrowheads="1"/>
            </p:cNvSpPr>
            <p:nvPr/>
          </p:nvSpPr>
          <p:spPr bwMode="auto">
            <a:xfrm>
              <a:off x="3360" y="2803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88"/>
            <p:cNvSpPr>
              <a:spLocks noChangeArrowheads="1"/>
            </p:cNvSpPr>
            <p:nvPr/>
          </p:nvSpPr>
          <p:spPr bwMode="auto">
            <a:xfrm>
              <a:off x="2928" y="2803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94"/>
            <p:cNvSpPr>
              <a:spLocks noChangeArrowheads="1"/>
            </p:cNvSpPr>
            <p:nvPr/>
          </p:nvSpPr>
          <p:spPr bwMode="auto">
            <a:xfrm>
              <a:off x="2496" y="2800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95"/>
            <p:cNvSpPr>
              <a:spLocks noChangeArrowheads="1"/>
            </p:cNvSpPr>
            <p:nvPr/>
          </p:nvSpPr>
          <p:spPr bwMode="auto">
            <a:xfrm>
              <a:off x="3792" y="2800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" name="Group 166"/>
          <p:cNvGrpSpPr>
            <a:grpSpLocks/>
          </p:cNvGrpSpPr>
          <p:nvPr/>
        </p:nvGrpSpPr>
        <p:grpSpPr bwMode="auto">
          <a:xfrm>
            <a:off x="3429000" y="2006600"/>
            <a:ext cx="4114800" cy="609600"/>
            <a:chOff x="1200" y="1264"/>
            <a:chExt cx="2592" cy="38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1" name="Rectangle 79"/>
            <p:cNvSpPr>
              <a:spLocks noChangeArrowheads="1"/>
            </p:cNvSpPr>
            <p:nvPr/>
          </p:nvSpPr>
          <p:spPr bwMode="auto">
            <a:xfrm>
              <a:off x="3360" y="1264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80"/>
            <p:cNvSpPr>
              <a:spLocks noChangeArrowheads="1"/>
            </p:cNvSpPr>
            <p:nvPr/>
          </p:nvSpPr>
          <p:spPr bwMode="auto">
            <a:xfrm>
              <a:off x="2928" y="1264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96"/>
            <p:cNvSpPr>
              <a:spLocks noChangeArrowheads="1"/>
            </p:cNvSpPr>
            <p:nvPr/>
          </p:nvSpPr>
          <p:spPr bwMode="auto">
            <a:xfrm>
              <a:off x="2496" y="1264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97"/>
            <p:cNvSpPr>
              <a:spLocks noChangeArrowheads="1"/>
            </p:cNvSpPr>
            <p:nvPr/>
          </p:nvSpPr>
          <p:spPr bwMode="auto">
            <a:xfrm>
              <a:off x="2064" y="1264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98"/>
            <p:cNvSpPr>
              <a:spLocks noChangeArrowheads="1"/>
            </p:cNvSpPr>
            <p:nvPr/>
          </p:nvSpPr>
          <p:spPr bwMode="auto">
            <a:xfrm>
              <a:off x="1632" y="1264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99"/>
            <p:cNvSpPr>
              <a:spLocks noChangeArrowheads="1"/>
            </p:cNvSpPr>
            <p:nvPr/>
          </p:nvSpPr>
          <p:spPr bwMode="auto">
            <a:xfrm>
              <a:off x="1200" y="1264"/>
              <a:ext cx="432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7" name="Group 142"/>
          <p:cNvGrpSpPr>
            <a:grpSpLocks/>
          </p:cNvGrpSpPr>
          <p:nvPr/>
        </p:nvGrpSpPr>
        <p:grpSpPr bwMode="auto">
          <a:xfrm>
            <a:off x="6296025" y="1419225"/>
            <a:ext cx="1168400" cy="592138"/>
            <a:chOff x="3008" y="792"/>
            <a:chExt cx="736" cy="37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Text Box 108"/>
            <p:cNvSpPr txBox="1">
              <a:spLocks noChangeArrowheads="1"/>
            </p:cNvSpPr>
            <p:nvPr/>
          </p:nvSpPr>
          <p:spPr bwMode="auto">
            <a:xfrm>
              <a:off x="3008" y="800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39" name="Text Box 109"/>
            <p:cNvSpPr txBox="1">
              <a:spLocks noChangeArrowheads="1"/>
            </p:cNvSpPr>
            <p:nvPr/>
          </p:nvSpPr>
          <p:spPr bwMode="auto">
            <a:xfrm>
              <a:off x="3408" y="792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grpSp>
        <p:nvGrpSpPr>
          <p:cNvPr id="40" name="Group 143"/>
          <p:cNvGrpSpPr>
            <a:grpSpLocks/>
          </p:cNvGrpSpPr>
          <p:nvPr/>
        </p:nvGrpSpPr>
        <p:grpSpPr bwMode="auto">
          <a:xfrm>
            <a:off x="3543300" y="1985964"/>
            <a:ext cx="3937000" cy="604837"/>
            <a:chOff x="1280" y="1152"/>
            <a:chExt cx="2480" cy="381"/>
          </a:xfrm>
          <a:solidFill>
            <a:srgbClr val="CCECFF"/>
          </a:solidFill>
        </p:grpSpPr>
        <p:sp>
          <p:nvSpPr>
            <p:cNvPr id="41" name="Text Box 110"/>
            <p:cNvSpPr txBox="1">
              <a:spLocks noChangeArrowheads="1"/>
            </p:cNvSpPr>
            <p:nvPr/>
          </p:nvSpPr>
          <p:spPr bwMode="auto">
            <a:xfrm>
              <a:off x="3000" y="1152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42" name="Text Box 111"/>
            <p:cNvSpPr txBox="1">
              <a:spLocks noChangeArrowheads="1"/>
            </p:cNvSpPr>
            <p:nvPr/>
          </p:nvSpPr>
          <p:spPr bwMode="auto">
            <a:xfrm>
              <a:off x="3424" y="1160"/>
              <a:ext cx="336" cy="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43" name="Text Box 112"/>
            <p:cNvSpPr txBox="1">
              <a:spLocks noChangeArrowheads="1"/>
            </p:cNvSpPr>
            <p:nvPr/>
          </p:nvSpPr>
          <p:spPr bwMode="auto">
            <a:xfrm>
              <a:off x="2552" y="1160"/>
              <a:ext cx="336" cy="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G</a:t>
              </a:r>
            </a:p>
          </p:txBody>
        </p:sp>
        <p:sp>
          <p:nvSpPr>
            <p:cNvPr id="44" name="Text Box 113"/>
            <p:cNvSpPr txBox="1">
              <a:spLocks noChangeArrowheads="1"/>
            </p:cNvSpPr>
            <p:nvPr/>
          </p:nvSpPr>
          <p:spPr bwMode="auto">
            <a:xfrm>
              <a:off x="2136" y="1168"/>
              <a:ext cx="336" cy="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45" name="Text Box 114"/>
            <p:cNvSpPr txBox="1">
              <a:spLocks noChangeArrowheads="1"/>
            </p:cNvSpPr>
            <p:nvPr/>
          </p:nvSpPr>
          <p:spPr bwMode="auto">
            <a:xfrm>
              <a:off x="1704" y="1168"/>
              <a:ext cx="336" cy="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Ô</a:t>
              </a:r>
            </a:p>
          </p:txBody>
        </p:sp>
        <p:sp>
          <p:nvSpPr>
            <p:cNvPr id="46" name="Text Box 115"/>
            <p:cNvSpPr txBox="1">
              <a:spLocks noChangeArrowheads="1"/>
            </p:cNvSpPr>
            <p:nvPr/>
          </p:nvSpPr>
          <p:spPr bwMode="auto">
            <a:xfrm>
              <a:off x="1280" y="1168"/>
              <a:ext cx="336" cy="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</p:grpSp>
      <p:grpSp>
        <p:nvGrpSpPr>
          <p:cNvPr id="47" name="Group 144"/>
          <p:cNvGrpSpPr>
            <a:grpSpLocks/>
          </p:cNvGrpSpPr>
          <p:nvPr/>
        </p:nvGrpSpPr>
        <p:grpSpPr bwMode="auto">
          <a:xfrm>
            <a:off x="6286500" y="2638425"/>
            <a:ext cx="1892300" cy="604838"/>
            <a:chOff x="2992" y="1552"/>
            <a:chExt cx="1192" cy="381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8" name="Text Box 116"/>
            <p:cNvSpPr txBox="1">
              <a:spLocks noChangeArrowheads="1"/>
            </p:cNvSpPr>
            <p:nvPr/>
          </p:nvSpPr>
          <p:spPr bwMode="auto">
            <a:xfrm>
              <a:off x="2992" y="1560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49" name="Text Box 117"/>
            <p:cNvSpPr txBox="1">
              <a:spLocks noChangeArrowheads="1"/>
            </p:cNvSpPr>
            <p:nvPr/>
          </p:nvSpPr>
          <p:spPr bwMode="auto">
            <a:xfrm>
              <a:off x="3848" y="1552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50" name="Text Box 122"/>
            <p:cNvSpPr txBox="1">
              <a:spLocks noChangeArrowheads="1"/>
            </p:cNvSpPr>
            <p:nvPr/>
          </p:nvSpPr>
          <p:spPr bwMode="auto">
            <a:xfrm>
              <a:off x="3424" y="1568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Ó</a:t>
              </a:r>
            </a:p>
          </p:txBody>
        </p:sp>
      </p:grpSp>
      <p:grpSp>
        <p:nvGrpSpPr>
          <p:cNvPr id="51" name="Group 145"/>
          <p:cNvGrpSpPr>
            <a:grpSpLocks/>
          </p:cNvGrpSpPr>
          <p:nvPr/>
        </p:nvGrpSpPr>
        <p:grpSpPr bwMode="auto">
          <a:xfrm>
            <a:off x="5600700" y="3228975"/>
            <a:ext cx="2590800" cy="592138"/>
            <a:chOff x="2568" y="1928"/>
            <a:chExt cx="1632" cy="37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2" name="Text Box 126"/>
            <p:cNvSpPr txBox="1">
              <a:spLocks noChangeArrowheads="1"/>
            </p:cNvSpPr>
            <p:nvPr/>
          </p:nvSpPr>
          <p:spPr bwMode="auto">
            <a:xfrm>
              <a:off x="2568" y="1928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53" name="Text Box 127"/>
            <p:cNvSpPr txBox="1">
              <a:spLocks noChangeArrowheads="1"/>
            </p:cNvSpPr>
            <p:nvPr/>
          </p:nvSpPr>
          <p:spPr bwMode="auto">
            <a:xfrm>
              <a:off x="2992" y="1928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54" name="Text Box 128"/>
            <p:cNvSpPr txBox="1">
              <a:spLocks noChangeArrowheads="1"/>
            </p:cNvSpPr>
            <p:nvPr/>
          </p:nvSpPr>
          <p:spPr bwMode="auto">
            <a:xfrm>
              <a:off x="3408" y="1936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Ớ</a:t>
              </a:r>
            </a:p>
          </p:txBody>
        </p:sp>
        <p:sp>
          <p:nvSpPr>
            <p:cNvPr id="55" name="Text Box 129"/>
            <p:cNvSpPr txBox="1">
              <a:spLocks noChangeArrowheads="1"/>
            </p:cNvSpPr>
            <p:nvPr/>
          </p:nvSpPr>
          <p:spPr bwMode="auto">
            <a:xfrm>
              <a:off x="3864" y="1936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</p:grpSp>
      <p:grpSp>
        <p:nvGrpSpPr>
          <p:cNvPr id="56" name="Group 146"/>
          <p:cNvGrpSpPr>
            <a:grpSpLocks/>
          </p:cNvGrpSpPr>
          <p:nvPr/>
        </p:nvGrpSpPr>
        <p:grpSpPr bwMode="auto">
          <a:xfrm>
            <a:off x="6291263" y="3843339"/>
            <a:ext cx="1193800" cy="579437"/>
            <a:chOff x="3000" y="2320"/>
            <a:chExt cx="752" cy="3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7" name="Text Box 130"/>
            <p:cNvSpPr txBox="1">
              <a:spLocks noChangeArrowheads="1"/>
            </p:cNvSpPr>
            <p:nvPr/>
          </p:nvSpPr>
          <p:spPr bwMode="auto">
            <a:xfrm>
              <a:off x="3000" y="2320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58" name="Text Box 131"/>
            <p:cNvSpPr txBox="1">
              <a:spLocks noChangeArrowheads="1"/>
            </p:cNvSpPr>
            <p:nvPr/>
          </p:nvSpPr>
          <p:spPr bwMode="auto">
            <a:xfrm>
              <a:off x="3416" y="2320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Ổ</a:t>
              </a:r>
            </a:p>
          </p:txBody>
        </p:sp>
      </p:grpSp>
      <p:grpSp>
        <p:nvGrpSpPr>
          <p:cNvPr id="59" name="Group 147"/>
          <p:cNvGrpSpPr>
            <a:grpSpLocks/>
          </p:cNvGrpSpPr>
          <p:nvPr/>
        </p:nvGrpSpPr>
        <p:grpSpPr bwMode="auto">
          <a:xfrm>
            <a:off x="5553075" y="4433889"/>
            <a:ext cx="2590800" cy="604837"/>
            <a:chOff x="2544" y="2688"/>
            <a:chExt cx="1632" cy="381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0" name="Text Box 132"/>
            <p:cNvSpPr txBox="1">
              <a:spLocks noChangeArrowheads="1"/>
            </p:cNvSpPr>
            <p:nvPr/>
          </p:nvSpPr>
          <p:spPr bwMode="auto">
            <a:xfrm>
              <a:off x="3432" y="2696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61" name="Text Box 133"/>
            <p:cNvSpPr txBox="1">
              <a:spLocks noChangeArrowheads="1"/>
            </p:cNvSpPr>
            <p:nvPr/>
          </p:nvSpPr>
          <p:spPr bwMode="auto">
            <a:xfrm>
              <a:off x="3840" y="2688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G</a:t>
              </a:r>
            </a:p>
          </p:txBody>
        </p:sp>
        <p:sp>
          <p:nvSpPr>
            <p:cNvPr id="62" name="Text Box 134"/>
            <p:cNvSpPr txBox="1">
              <a:spLocks noChangeArrowheads="1"/>
            </p:cNvSpPr>
            <p:nvPr/>
          </p:nvSpPr>
          <p:spPr bwMode="auto">
            <a:xfrm>
              <a:off x="3016" y="2704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Ừ</a:t>
              </a:r>
            </a:p>
          </p:txBody>
        </p:sp>
        <p:sp>
          <p:nvSpPr>
            <p:cNvPr id="63" name="Text Box 135"/>
            <p:cNvSpPr txBox="1">
              <a:spLocks noChangeArrowheads="1"/>
            </p:cNvSpPr>
            <p:nvPr/>
          </p:nvSpPr>
          <p:spPr bwMode="auto">
            <a:xfrm>
              <a:off x="2544" y="2688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cs typeface="Arial" pitchFamily="34" charset="0"/>
                </a:rPr>
                <a:t>G</a:t>
              </a:r>
            </a:p>
          </p:txBody>
        </p:sp>
      </p:grpSp>
      <p:grpSp>
        <p:nvGrpSpPr>
          <p:cNvPr id="64" name="Group 148"/>
          <p:cNvGrpSpPr>
            <a:grpSpLocks/>
          </p:cNvGrpSpPr>
          <p:nvPr/>
        </p:nvGrpSpPr>
        <p:grpSpPr bwMode="auto">
          <a:xfrm>
            <a:off x="6286500" y="1433514"/>
            <a:ext cx="571500" cy="3602037"/>
            <a:chOff x="4936" y="736"/>
            <a:chExt cx="360" cy="226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5" name="Text Box 136"/>
            <p:cNvSpPr txBox="1">
              <a:spLocks noChangeArrowheads="1"/>
            </p:cNvSpPr>
            <p:nvPr/>
          </p:nvSpPr>
          <p:spPr bwMode="auto">
            <a:xfrm>
              <a:off x="4952" y="736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66" name="Text Box 137"/>
            <p:cNvSpPr txBox="1">
              <a:spLocks noChangeArrowheads="1"/>
            </p:cNvSpPr>
            <p:nvPr/>
          </p:nvSpPr>
          <p:spPr bwMode="auto">
            <a:xfrm>
              <a:off x="4944" y="1088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67" name="Text Box 138"/>
            <p:cNvSpPr txBox="1">
              <a:spLocks noChangeArrowheads="1"/>
            </p:cNvSpPr>
            <p:nvPr/>
          </p:nvSpPr>
          <p:spPr bwMode="auto">
            <a:xfrm>
              <a:off x="4936" y="1496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68" name="Text Box 139"/>
            <p:cNvSpPr txBox="1">
              <a:spLocks noChangeArrowheads="1"/>
            </p:cNvSpPr>
            <p:nvPr/>
          </p:nvSpPr>
          <p:spPr bwMode="auto">
            <a:xfrm>
              <a:off x="4936" y="1864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69" name="Text Box 140"/>
            <p:cNvSpPr txBox="1">
              <a:spLocks noChangeArrowheads="1"/>
            </p:cNvSpPr>
            <p:nvPr/>
          </p:nvSpPr>
          <p:spPr bwMode="auto">
            <a:xfrm>
              <a:off x="4944" y="2256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70" name="Text Box 141"/>
            <p:cNvSpPr txBox="1">
              <a:spLocks noChangeArrowheads="1"/>
            </p:cNvSpPr>
            <p:nvPr/>
          </p:nvSpPr>
          <p:spPr bwMode="auto">
            <a:xfrm>
              <a:off x="4960" y="2640"/>
              <a:ext cx="336" cy="36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Ừ</a:t>
              </a:r>
            </a:p>
          </p:txBody>
        </p:sp>
      </p:grpSp>
      <p:pic>
        <p:nvPicPr>
          <p:cNvPr id="71" name="Picture 149" descr="Casa_00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54600"/>
            <a:ext cx="5334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72" name="Text Box 151"/>
          <p:cNvSpPr txBox="1">
            <a:spLocks noChangeArrowheads="1"/>
          </p:cNvSpPr>
          <p:nvPr/>
        </p:nvSpPr>
        <p:spPr bwMode="auto">
          <a:xfrm>
            <a:off x="2667000" y="5638800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Từ có 2 chữ cái, chỉ bộ phận bài tiết mồ hôi trên cơ thể người?</a:t>
            </a:r>
          </a:p>
        </p:txBody>
      </p:sp>
      <p:sp>
        <p:nvSpPr>
          <p:cNvPr id="73" name="Oval 152"/>
          <p:cNvSpPr>
            <a:spLocks noChangeArrowheads="1"/>
          </p:cNvSpPr>
          <p:nvPr/>
        </p:nvSpPr>
        <p:spPr bwMode="auto">
          <a:xfrm>
            <a:off x="2768600" y="14351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4" name="Oval 153"/>
          <p:cNvSpPr>
            <a:spLocks noChangeArrowheads="1"/>
          </p:cNvSpPr>
          <p:nvPr/>
        </p:nvSpPr>
        <p:spPr bwMode="auto">
          <a:xfrm>
            <a:off x="2781300" y="20447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4"/>
          <p:cNvSpPr>
            <a:spLocks noChangeArrowheads="1"/>
          </p:cNvSpPr>
          <p:nvPr/>
        </p:nvSpPr>
        <p:spPr bwMode="auto">
          <a:xfrm>
            <a:off x="2768600" y="26797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6" name="Oval 155"/>
          <p:cNvSpPr>
            <a:spLocks noChangeArrowheads="1"/>
          </p:cNvSpPr>
          <p:nvPr/>
        </p:nvSpPr>
        <p:spPr bwMode="auto">
          <a:xfrm>
            <a:off x="2768600" y="32893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7" name="Oval 156"/>
          <p:cNvSpPr>
            <a:spLocks noChangeArrowheads="1"/>
          </p:cNvSpPr>
          <p:nvPr/>
        </p:nvSpPr>
        <p:spPr bwMode="auto">
          <a:xfrm>
            <a:off x="2768600" y="3911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8" name="Oval 157"/>
          <p:cNvSpPr>
            <a:spLocks noChangeArrowheads="1"/>
          </p:cNvSpPr>
          <p:nvPr/>
        </p:nvSpPr>
        <p:spPr bwMode="auto">
          <a:xfrm>
            <a:off x="2768600" y="4521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79" name="Text Box 158"/>
          <p:cNvSpPr txBox="1">
            <a:spLocks noChangeArrowheads="1"/>
          </p:cNvSpPr>
          <p:nvPr/>
        </p:nvSpPr>
        <p:spPr bwMode="auto">
          <a:xfrm>
            <a:off x="2681288" y="5610225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Từ có 6 chữ cái, chỉ người bảo vệ an ninh, trật tự xóm làng?</a:t>
            </a:r>
          </a:p>
        </p:txBody>
      </p:sp>
      <p:sp>
        <p:nvSpPr>
          <p:cNvPr id="80" name="Text Box 159"/>
          <p:cNvSpPr txBox="1">
            <a:spLocks noChangeArrowheads="1"/>
          </p:cNvSpPr>
          <p:nvPr/>
        </p:nvSpPr>
        <p:spPr bwMode="auto">
          <a:xfrm>
            <a:off x="2667000" y="5611813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Từ có 3 chữ cái, chỉ đồ vật dùng để đội trên đầu che nắng, che mưa?</a:t>
            </a:r>
          </a:p>
        </p:txBody>
      </p:sp>
      <p:sp>
        <p:nvSpPr>
          <p:cNvPr id="81" name="Text Box 160"/>
          <p:cNvSpPr txBox="1">
            <a:spLocks noChangeArrowheads="1"/>
          </p:cNvSpPr>
          <p:nvPr/>
        </p:nvSpPr>
        <p:spPr bwMode="auto">
          <a:xfrm>
            <a:off x="2743200" y="5610225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Từ có 4 chữ cái, chỉ hiện tượng thời tiết xảy ra khi trời có giông?</a:t>
            </a:r>
          </a:p>
        </p:txBody>
      </p:sp>
      <p:sp>
        <p:nvSpPr>
          <p:cNvPr id="82" name="Text Box 161"/>
          <p:cNvSpPr txBox="1">
            <a:spLocks noChangeArrowheads="1"/>
          </p:cNvSpPr>
          <p:nvPr/>
        </p:nvSpPr>
        <p:spPr bwMode="auto">
          <a:xfrm>
            <a:off x="2743200" y="5600700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Từ có 2 chữ cái, chỉ đơn vị chia nhỏ trong lớp để tiện sinh hoạt, học tập?</a:t>
            </a:r>
          </a:p>
        </p:txBody>
      </p:sp>
      <p:sp>
        <p:nvSpPr>
          <p:cNvPr id="83" name="Text Box 162"/>
          <p:cNvSpPr txBox="1">
            <a:spLocks noChangeArrowheads="1"/>
          </p:cNvSpPr>
          <p:nvPr/>
        </p:nvSpPr>
        <p:spPr bwMode="auto">
          <a:xfrm>
            <a:off x="2743200" y="5610225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Từ có 4 chữ cái, chỉ loại củ có vị cay dùng làm mứt trong ngày tết?</a:t>
            </a:r>
          </a:p>
        </p:txBody>
      </p:sp>
      <p:sp>
        <p:nvSpPr>
          <p:cNvPr id="84" name="WordArt 163"/>
          <p:cNvSpPr>
            <a:spLocks noChangeArrowheads="1" noChangeShapeType="1" noTextEdit="1"/>
          </p:cNvSpPr>
          <p:nvPr/>
        </p:nvSpPr>
        <p:spPr bwMode="auto">
          <a:xfrm rot="486248">
            <a:off x="2438400" y="228600"/>
            <a:ext cx="2514600" cy="990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7398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9900"/>
              </a:contour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00"/>
                    </a:gs>
                    <a:gs pos="50000">
                      <a:srgbClr val="FFFF00"/>
                    </a:gs>
                    <a:gs pos="100000">
                      <a:srgbClr val="009900"/>
                    </a:gs>
                  </a:gsLst>
                  <a:lin ang="486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9900"/>
                  </a:gs>
                  <a:gs pos="50000">
                    <a:srgbClr val="FFFF00"/>
                  </a:gs>
                  <a:gs pos="100000">
                    <a:srgbClr val="009900"/>
                  </a:gs>
                </a:gsLst>
                <a:lin ang="486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 Box 164"/>
          <p:cNvSpPr txBox="1">
            <a:spLocks noChangeArrowheads="1"/>
          </p:cNvSpPr>
          <p:nvPr/>
        </p:nvSpPr>
        <p:spPr bwMode="auto">
          <a:xfrm>
            <a:off x="5334000" y="228600"/>
            <a:ext cx="44958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 chữ kỳ diệu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2" grpId="0"/>
      <p:bldP spid="72" grpId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 animBg="1"/>
      <p:bldP spid="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Phim Hoạt Hình Nấm Nhà-vector Nền-miễn Phí Vector Miễn Phí Tải Về">
            <a:extLst>
              <a:ext uri="{FF2B5EF4-FFF2-40B4-BE49-F238E27FC236}">
                <a16:creationId xmlns:a16="http://schemas.microsoft.com/office/drawing/2014/main" id="{A8F09531-2827-4B6A-BC84-82CFA52A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60" y="4473661"/>
            <a:ext cx="1914524" cy="260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on Ong, Chú Ong Và Cái Biển - KhoThietKe.Net">
            <a:extLst>
              <a:ext uri="{FF2B5EF4-FFF2-40B4-BE49-F238E27FC236}">
                <a16:creationId xmlns:a16="http://schemas.microsoft.com/office/drawing/2014/main" id="{C0DE67D7-66B6-44C4-98E9-10A17B856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4473376"/>
            <a:ext cx="19145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àng rào, Vườn, Sân sau, Nhặt hàng rào, Bãi cỏ, Cỏ, Thực vật, Cỏ may png |  Klipartz">
            <a:extLst>
              <a:ext uri="{FF2B5EF4-FFF2-40B4-BE49-F238E27FC236}">
                <a16:creationId xmlns:a16="http://schemas.microsoft.com/office/drawing/2014/main" id="{E2D791BF-D467-4B92-9925-367E0290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80" y="5640188"/>
            <a:ext cx="235325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àng rào, Vườn, Sân sau, Nhặt hàng rào, Bãi cỏ, Cỏ, Thực vật, Cỏ may png |  Klipartz">
            <a:extLst>
              <a:ext uri="{FF2B5EF4-FFF2-40B4-BE49-F238E27FC236}">
                <a16:creationId xmlns:a16="http://schemas.microsoft.com/office/drawing/2014/main" id="{771D0153-6DC7-44ED-A71B-B277AE332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36" y="5646739"/>
            <a:ext cx="252081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C8F5B0-D37A-F3E7-0972-4724FB418D68}"/>
              </a:ext>
            </a:extLst>
          </p:cNvPr>
          <p:cNvSpPr/>
          <p:nvPr/>
        </p:nvSpPr>
        <p:spPr bwMode="auto">
          <a:xfrm>
            <a:off x="4727848" y="2564904"/>
            <a:ext cx="2520814" cy="108012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perspectiveFront"/>
              <a:lightRig rig="threePt" dir="t"/>
            </a:scene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DANH TỪ</a:t>
            </a:r>
          </a:p>
        </p:txBody>
      </p:sp>
      <p:pic>
        <p:nvPicPr>
          <p:cNvPr id="17" name="Picture 16" descr="A black background with orange lines&#10;&#10;Description automatically generated">
            <a:extLst>
              <a:ext uri="{FF2B5EF4-FFF2-40B4-BE49-F238E27FC236}">
                <a16:creationId xmlns:a16="http://schemas.microsoft.com/office/drawing/2014/main" id="{06A617A2-D1DA-43B2-930F-6E64F6439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-50830"/>
            <a:ext cx="2880320" cy="2687741"/>
          </a:xfrm>
          <a:prstGeom prst="rect">
            <a:avLst/>
          </a:prstGeom>
        </p:spPr>
      </p:pic>
      <p:pic>
        <p:nvPicPr>
          <p:cNvPr id="19" name="Picture 18" descr="A blue line with black background&#10;&#10;Description automatically generated">
            <a:extLst>
              <a:ext uri="{FF2B5EF4-FFF2-40B4-BE49-F238E27FC236}">
                <a16:creationId xmlns:a16="http://schemas.microsoft.com/office/drawing/2014/main" id="{9F6EDF3E-636B-9AB8-66A9-318D9457B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4590">
            <a:off x="2686115" y="498678"/>
            <a:ext cx="2353003" cy="2029108"/>
          </a:xfrm>
          <a:prstGeom prst="rect">
            <a:avLst/>
          </a:prstGeom>
        </p:spPr>
      </p:pic>
      <p:pic>
        <p:nvPicPr>
          <p:cNvPr id="21" name="Picture 2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0B0CDFFB-D3B4-5290-752F-EBB2935734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84" y="3055440"/>
            <a:ext cx="2791215" cy="943107"/>
          </a:xfrm>
          <a:prstGeom prst="rect">
            <a:avLst/>
          </a:prstGeom>
        </p:spPr>
      </p:pic>
      <p:pic>
        <p:nvPicPr>
          <p:cNvPr id="23" name="Picture 2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EA6DB98-10E5-6191-490D-F7D52A59BC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5123">
            <a:off x="2526759" y="3049566"/>
            <a:ext cx="1924319" cy="2553056"/>
          </a:xfrm>
          <a:prstGeom prst="rect">
            <a:avLst/>
          </a:prstGeom>
        </p:spPr>
      </p:pic>
      <p:pic>
        <p:nvPicPr>
          <p:cNvPr id="25" name="Picture 24" descr="A green line with black background&#10;&#10;Description automatically generated">
            <a:extLst>
              <a:ext uri="{FF2B5EF4-FFF2-40B4-BE49-F238E27FC236}">
                <a16:creationId xmlns:a16="http://schemas.microsoft.com/office/drawing/2014/main" id="{BB59CE7D-00F2-22EC-BBCE-5382621670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48" y="3553854"/>
            <a:ext cx="1390844" cy="2524477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0015">
            <a:extLst>
              <a:ext uri="{FF2B5EF4-FFF2-40B4-BE49-F238E27FC236}">
                <a16:creationId xmlns:a16="http://schemas.microsoft.com/office/drawing/2014/main" id="{F42A451D-95E9-4DED-89E6-396019D5D9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8984352" y="3271616"/>
            <a:ext cx="1228079" cy="281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7" descr="Vegitabl">
            <a:extLst>
              <a:ext uri="{FF2B5EF4-FFF2-40B4-BE49-F238E27FC236}">
                <a16:creationId xmlns:a16="http://schemas.microsoft.com/office/drawing/2014/main" id="{E6A0E54A-2088-42BE-AE8C-3ACB8904B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40" y="5346505"/>
            <a:ext cx="9142913" cy="159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8" descr="0015">
            <a:extLst>
              <a:ext uri="{FF2B5EF4-FFF2-40B4-BE49-F238E27FC236}">
                <a16:creationId xmlns:a16="http://schemas.microsoft.com/office/drawing/2014/main" id="{570C25BA-05A2-4155-8C85-660378387A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7829664" y="3725011"/>
            <a:ext cx="1128594" cy="258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 descr="ong">
            <a:extLst>
              <a:ext uri="{FF2B5EF4-FFF2-40B4-BE49-F238E27FC236}">
                <a16:creationId xmlns:a16="http://schemas.microsoft.com/office/drawing/2014/main" id="{257DB720-70C6-4551-B443-8D3885F772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82" y="3429816"/>
            <a:ext cx="1334089" cy="99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ong">
            <a:extLst>
              <a:ext uri="{FF2B5EF4-FFF2-40B4-BE49-F238E27FC236}">
                <a16:creationId xmlns:a16="http://schemas.microsoft.com/office/drawing/2014/main" id="{11FEA730-91E0-4632-835C-B3A1060F2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872" y="4496435"/>
            <a:ext cx="1332459" cy="99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1" descr="Hoa hong">
            <a:extLst>
              <a:ext uri="{FF2B5EF4-FFF2-40B4-BE49-F238E27FC236}">
                <a16:creationId xmlns:a16="http://schemas.microsoft.com/office/drawing/2014/main" id="{EE6BE361-B1EF-450D-AEF4-6D5FC17551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47" y="4266475"/>
            <a:ext cx="1599929" cy="220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76" name="Object 12">
            <a:extLst>
              <a:ext uri="{FF2B5EF4-FFF2-40B4-BE49-F238E27FC236}">
                <a16:creationId xmlns:a16="http://schemas.microsoft.com/office/drawing/2014/main" id="{6EA2EF85-2AE5-404F-A5B2-1B2F72C5FC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710" y="5029743"/>
          <a:ext cx="1596667" cy="1599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DRAW" r:id="rId7" imgW="0" imgH="0" progId="CorelDRAW.Graphic.9">
                  <p:embed/>
                </p:oleObj>
              </mc:Choice>
              <mc:Fallback>
                <p:oleObj name="CorelDRAW" r:id="rId7" imgW="0" imgH="0" progId="CorelDRAW.Graphic.9">
                  <p:embed/>
                  <p:pic>
                    <p:nvPicPr>
                      <p:cNvPr id="11276" name="Object 12">
                        <a:extLst>
                          <a:ext uri="{FF2B5EF4-FFF2-40B4-BE49-F238E27FC236}">
                            <a16:creationId xmlns:a16="http://schemas.microsoft.com/office/drawing/2014/main" id="{6EA2EF85-2AE5-404F-A5B2-1B2F72C5FC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710" y="5029743"/>
                        <a:ext cx="1596667" cy="1599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WordArt 16">
            <a:extLst>
              <a:ext uri="{FF2B5EF4-FFF2-40B4-BE49-F238E27FC236}">
                <a16:creationId xmlns:a16="http://schemas.microsoft.com/office/drawing/2014/main" id="{907CA9BA-4DED-42F8-95D0-A7CBC6218F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7036" y="2518134"/>
            <a:ext cx="8076294" cy="9899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3801" name="Picture 18" descr="Fada_006">
            <a:extLst>
              <a:ext uri="{FF2B5EF4-FFF2-40B4-BE49-F238E27FC236}">
                <a16:creationId xmlns:a16="http://schemas.microsoft.com/office/drawing/2014/main" id="{383E2918-7DD0-4A9F-8241-DB64AB9F39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19" y="35880"/>
            <a:ext cx="1263960" cy="118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9" descr="Fada_003">
            <a:extLst>
              <a:ext uri="{FF2B5EF4-FFF2-40B4-BE49-F238E27FC236}">
                <a16:creationId xmlns:a16="http://schemas.microsoft.com/office/drawing/2014/main" id="{07F939CB-7A93-4445-B13E-29E2E9BA5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00" y="53820"/>
            <a:ext cx="1381386" cy="13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WordArt 5" descr="White marble">
            <a:extLst>
              <a:ext uri="{FF2B5EF4-FFF2-40B4-BE49-F238E27FC236}">
                <a16:creationId xmlns:a16="http://schemas.microsoft.com/office/drawing/2014/main" id="{0097D150-B2D8-46A7-9130-68AF26066DEB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42" y="58931"/>
            <a:ext cx="7332596" cy="424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A cute blank note - Nohat - Free for designer">
            <a:extLst>
              <a:ext uri="{FF2B5EF4-FFF2-40B4-BE49-F238E27FC236}">
                <a16:creationId xmlns:a16="http://schemas.microsoft.com/office/drawing/2014/main" id="{1D7800FD-4C6E-4B88-AAA2-3A76C129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5" y="-12536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>
            <a:extLst>
              <a:ext uri="{FF2B5EF4-FFF2-40B4-BE49-F238E27FC236}">
                <a16:creationId xmlns:a16="http://schemas.microsoft.com/office/drawing/2014/main" id="{D019D2BF-6A08-43DA-A326-2BE9BDA7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36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8755BA82-7094-47AA-9D91-CA55A5D26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442" y="3615392"/>
            <a:ext cx="8421067" cy="74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KHỞI ĐỘNG</a:t>
            </a:r>
          </a:p>
        </p:txBody>
      </p:sp>
      <p:pic>
        <p:nvPicPr>
          <p:cNvPr id="6" name="Picture 7" descr="Vegitabl">
            <a:extLst>
              <a:ext uri="{FF2B5EF4-FFF2-40B4-BE49-F238E27FC236}">
                <a16:creationId xmlns:a16="http://schemas.microsoft.com/office/drawing/2014/main" id="{67B002DF-B730-4032-8A86-5E82105F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874633"/>
            <a:ext cx="9142913" cy="159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Vegitabl">
            <a:extLst>
              <a:ext uri="{FF2B5EF4-FFF2-40B4-BE49-F238E27FC236}">
                <a16:creationId xmlns:a16="http://schemas.microsoft.com/office/drawing/2014/main" id="{083D373C-97FB-419B-B98C-0E4BE586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88" y="1372318"/>
            <a:ext cx="9142913" cy="159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70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388D8C83-B796-0261-1950-EB088BBDF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8936" y="-2043608"/>
            <a:ext cx="15362384" cy="92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1384" y="476672"/>
            <a:ext cx="11089232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5400" dirty="0"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“EM YÊU TRƯỜNG EM”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Ghi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nhanh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ít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5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sự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vật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kể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đến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hát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hoặc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quan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sát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  <a:ea typeface="Kids" panose="03050502040202020203" pitchFamily="66" charset="0"/>
                <a:cs typeface="Times New Roman" panose="02020603050405020304" pitchFamily="18" charset="0"/>
              </a:rPr>
              <a:t> clip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7608" y="450912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9" descr="Hàng rào, Vườn, Sân sau, Nhặt hàng rào, Bãi cỏ, Cỏ, Thực vật, Cỏ may png |  Klipartz">
            <a:extLst>
              <a:ext uri="{FF2B5EF4-FFF2-40B4-BE49-F238E27FC236}">
                <a16:creationId xmlns:a16="http://schemas.microsoft.com/office/drawing/2014/main" id="{5B46AE25-59E8-40EE-ACB5-11CDE18D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5373216"/>
            <a:ext cx="2519362" cy="16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àng rào, Vườn, Sân sau, Nhặt hàng rào, Bãi cỏ, Cỏ, Thực vật, Cỏ may png |  Klipartz">
            <a:extLst>
              <a:ext uri="{FF2B5EF4-FFF2-40B4-BE49-F238E27FC236}">
                <a16:creationId xmlns:a16="http://schemas.microsoft.com/office/drawing/2014/main" id="{4F0E70A1-03E4-44ED-88AF-ABAEF0C66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28" y="5372641"/>
            <a:ext cx="2617641" cy="16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àng rào, Vườn, Sân sau, Nhặt hàng rào, Bãi cỏ, Cỏ, Thực vật, Cỏ may png |  Klipartz">
            <a:extLst>
              <a:ext uri="{FF2B5EF4-FFF2-40B4-BE49-F238E27FC236}">
                <a16:creationId xmlns:a16="http://schemas.microsoft.com/office/drawing/2014/main" id="{0C18B323-E432-4E13-8CAB-8CC93547C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87" y="5372641"/>
            <a:ext cx="2519362" cy="16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Phim Hoạt Hình Nấm Nhà-vector Nền-miễn Phí Vector Miễn Phí Tải Về">
            <a:extLst>
              <a:ext uri="{FF2B5EF4-FFF2-40B4-BE49-F238E27FC236}">
                <a16:creationId xmlns:a16="http://schemas.microsoft.com/office/drawing/2014/main" id="{DDAEDF05-1E4D-425F-B42A-74259D614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5" y="4005064"/>
            <a:ext cx="1583257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Phim Hoạt Hình Nấm Nhà-vector Nền-miễn Phí Vector Miễn Phí Tải Về">
            <a:extLst>
              <a:ext uri="{FF2B5EF4-FFF2-40B4-BE49-F238E27FC236}">
                <a16:creationId xmlns:a16="http://schemas.microsoft.com/office/drawing/2014/main" id="{F5E6846A-64D2-4DAB-B5B3-A54171CD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067" y="3897052"/>
            <a:ext cx="1583258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3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3C04B8FA-8ABC-8103-FF8A-71602AB64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AEFDC8D2-DA6D-4324-6766-B07E0E7D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610568"/>
            <a:ext cx="7924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chỉ sự vật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88CFE1EA-0816-0404-8C05-C6144568F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610568"/>
            <a:ext cx="1793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8D841E9-28AD-7C44-B698-7174606C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2334359"/>
            <a:ext cx="1120564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chăm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sóc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tước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dẹp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dirty="0" err="1">
                <a:latin typeface="Times New Roman" panose="02020603050405020304" pitchFamily="18" charset="0"/>
              </a:rPr>
              <a:t>Chích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năng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mối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cối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mưa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E0824019-1C6A-FAE2-78B2-654C6D70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836712"/>
            <a:ext cx="259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AEFDC8D2-DA6D-4324-6766-B07E0E7D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76672"/>
            <a:ext cx="7924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chỉ sự vật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88CFE1EA-0816-0404-8C05-C6144568F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76672"/>
            <a:ext cx="1793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0" name="Straight Connector 2">
            <a:extLst>
              <a:ext uri="{FF2B5EF4-FFF2-40B4-BE49-F238E27FC236}">
                <a16:creationId xmlns:a16="http://schemas.microsoft.com/office/drawing/2014/main" id="{B96BEB35-27EF-B70E-B9EB-0A7487D5B5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3432" y="1916832"/>
            <a:ext cx="576064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loud Callout 1">
            <a:extLst>
              <a:ext uri="{FF2B5EF4-FFF2-40B4-BE49-F238E27FC236}">
                <a16:creationId xmlns:a16="http://schemas.microsoft.com/office/drawing/2014/main" id="{1AE29828-9E6C-679E-9BC9-B3158E5A5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438" y="896938"/>
            <a:ext cx="5262562" cy="4572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8D841E9-28AD-7C44-B698-7174606C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1466781"/>
            <a:ext cx="6494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chăm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sóc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tước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dẹp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C6A5B9CB-9865-766B-E0D3-AEAB3A2AE0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4484" y="1916832"/>
            <a:ext cx="753244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0FC2D929-7B2F-A234-D0A4-E72D2B9D9A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1904" y="1916832"/>
            <a:ext cx="1080120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 Box 2">
            <a:extLst>
              <a:ext uri="{FF2B5EF4-FFF2-40B4-BE49-F238E27FC236}">
                <a16:creationId xmlns:a16="http://schemas.microsoft.com/office/drawing/2014/main" id="{4D0E963D-8222-5EDE-47F2-B951494B4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2690917"/>
            <a:ext cx="6494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Chích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năng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mối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cối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99257390-2C2F-193F-582D-F9B5338DB3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9416" y="3140968"/>
            <a:ext cx="1656184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2">
            <a:extLst>
              <a:ext uri="{FF2B5EF4-FFF2-40B4-BE49-F238E27FC236}">
                <a16:creationId xmlns:a16="http://schemas.microsoft.com/office/drawing/2014/main" id="{D3B1DC97-617B-76FF-4B1E-D9FB605A18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7768" y="3140968"/>
            <a:ext cx="576064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2">
            <a:extLst>
              <a:ext uri="{FF2B5EF4-FFF2-40B4-BE49-F238E27FC236}">
                <a16:creationId xmlns:a16="http://schemas.microsoft.com/office/drawing/2014/main" id="{F58704D0-CA71-924C-B594-DD85E963D3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59896" y="3140968"/>
            <a:ext cx="576064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">
            <a:extLst>
              <a:ext uri="{FF2B5EF4-FFF2-40B4-BE49-F238E27FC236}">
                <a16:creationId xmlns:a16="http://schemas.microsoft.com/office/drawing/2014/main" id="{1BD80ED8-D4D0-54AA-B973-2CF9BF6939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9376" y="3573016"/>
            <a:ext cx="1368152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26A56287-5EC7-A170-F3BF-E53FF0DAE3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95600" y="3566519"/>
            <a:ext cx="936104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2">
            <a:extLst>
              <a:ext uri="{FF2B5EF4-FFF2-40B4-BE49-F238E27FC236}">
                <a16:creationId xmlns:a16="http://schemas.microsoft.com/office/drawing/2014/main" id="{E65AEC7E-0AE4-5593-4B5C-5E0064E45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3987061"/>
            <a:ext cx="649446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mưa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cxnSp>
        <p:nvCxnSpPr>
          <p:cNvPr id="27" name="Straight Connector 2">
            <a:extLst>
              <a:ext uri="{FF2B5EF4-FFF2-40B4-BE49-F238E27FC236}">
                <a16:creationId xmlns:a16="http://schemas.microsoft.com/office/drawing/2014/main" id="{BFDF136A-A653-F0AA-0BD2-84562A46E9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91544" y="4437112"/>
            <a:ext cx="1152128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2">
            <a:extLst>
              <a:ext uri="{FF2B5EF4-FFF2-40B4-BE49-F238E27FC236}">
                <a16:creationId xmlns:a16="http://schemas.microsoft.com/office/drawing/2014/main" id="{D56285E3-1D26-1CA4-5AE1-ECCFBFE76A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68899" y="4437112"/>
            <a:ext cx="1014933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2">
            <a:extLst>
              <a:ext uri="{FF2B5EF4-FFF2-40B4-BE49-F238E27FC236}">
                <a16:creationId xmlns:a16="http://schemas.microsoft.com/office/drawing/2014/main" id="{48028AFE-128F-06DB-E2D9-B9369BB8EA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27448" y="4869160"/>
            <a:ext cx="1230957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6" name="Picture 55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500ECAFC-CB45-AF8E-C7C4-D2FBD9582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8" y="3791018"/>
            <a:ext cx="4866447" cy="306698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D618CDB-68FF-3674-FC1A-4B5C23016211}"/>
              </a:ext>
            </a:extLst>
          </p:cNvPr>
          <p:cNvSpPr/>
          <p:nvPr/>
        </p:nvSpPr>
        <p:spPr>
          <a:xfrm>
            <a:off x="1775520" y="6477000"/>
            <a:ext cx="1728191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mùa</a:t>
            </a:r>
            <a:r>
              <a:rPr lang="en-US" sz="2000" b="1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màng</a:t>
            </a:r>
            <a:endParaRPr lang="en-US" sz="2000" b="1" dirty="0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2027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insects with different shapes&#10;&#10;Description automatically generated">
            <a:extLst>
              <a:ext uri="{FF2B5EF4-FFF2-40B4-BE49-F238E27FC236}">
                <a16:creationId xmlns:a16="http://schemas.microsoft.com/office/drawing/2014/main" id="{6F5646EB-4A6D-2F33-B44B-43E7CA357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" y="3372235"/>
            <a:ext cx="4079776" cy="35083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FE4F2A-B1B9-E53B-9EEC-711002810DB2}"/>
              </a:ext>
            </a:extLst>
          </p:cNvPr>
          <p:cNvSpPr/>
          <p:nvPr/>
        </p:nvSpPr>
        <p:spPr>
          <a:xfrm>
            <a:off x="1127448" y="6550300"/>
            <a:ext cx="1728191" cy="335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mối</a:t>
            </a:r>
            <a:endParaRPr lang="en-US" sz="2000" b="1" dirty="0">
              <a:solidFill>
                <a:srgbClr val="0000CC"/>
              </a:solidFill>
              <a:latin typeface="Arial"/>
            </a:endParaRPr>
          </a:p>
        </p:txBody>
      </p:sp>
      <p:pic>
        <p:nvPicPr>
          <p:cNvPr id="2" name="Content Placeholder 11">
            <a:extLst>
              <a:ext uri="{FF2B5EF4-FFF2-40B4-BE49-F238E27FC236}">
                <a16:creationId xmlns:a16="http://schemas.microsoft.com/office/drawing/2014/main" id="{08B0A3E1-B3C2-D81F-2C00-4FB5A62B795D}"/>
              </a:ext>
            </a:extLst>
          </p:cNvPr>
          <p:cNvPicPr>
            <a:picLocks noGr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02" y="3288395"/>
            <a:ext cx="4176035" cy="3524981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house with a red roof and stairs leading to it&#10;&#10;Description automatically generated">
            <a:extLst>
              <a:ext uri="{FF2B5EF4-FFF2-40B4-BE49-F238E27FC236}">
                <a16:creationId xmlns:a16="http://schemas.microsoft.com/office/drawing/2014/main" id="{EF1C2E17-2462-A1D2-3FBD-075A07C82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" y="0"/>
            <a:ext cx="4052012" cy="32129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413EAC-DC4C-561E-2FD5-084415A192CE}"/>
              </a:ext>
            </a:extLst>
          </p:cNvPr>
          <p:cNvSpPr/>
          <p:nvPr/>
        </p:nvSpPr>
        <p:spPr>
          <a:xfrm>
            <a:off x="2239465" y="2831690"/>
            <a:ext cx="1728191" cy="33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c</a:t>
            </a:r>
            <a:r>
              <a:rPr lang="en-US" sz="2000" b="1" dirty="0" err="1">
                <a:solidFill>
                  <a:srgbClr val="0000CC"/>
                </a:solidFill>
              </a:rPr>
              <a:t>ửa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nhà</a:t>
            </a:r>
            <a:endParaRPr lang="en-US" sz="2000" b="1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8EB4E-DB59-EB5C-BF43-F3721A6F8A08}"/>
              </a:ext>
            </a:extLst>
          </p:cNvPr>
          <p:cNvSpPr/>
          <p:nvPr/>
        </p:nvSpPr>
        <p:spPr>
          <a:xfrm>
            <a:off x="8884876" y="6504384"/>
            <a:ext cx="1728191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0000CC"/>
                </a:solidFill>
                <a:latin typeface="Arial"/>
              </a:rPr>
              <a:t>c</a:t>
            </a:r>
            <a:r>
              <a:rPr lang="vi-VN" sz="2000" b="1" dirty="0">
                <a:solidFill>
                  <a:srgbClr val="0000CC"/>
                </a:solidFill>
              </a:rPr>
              <a:t>ơ</a:t>
            </a:r>
            <a:r>
              <a:rPr lang="en-US" sz="2000" b="1" dirty="0">
                <a:solidFill>
                  <a:srgbClr val="0000CC"/>
                </a:solidFill>
                <a:latin typeface="Arial"/>
              </a:rPr>
              <a:t>n m</a:t>
            </a:r>
            <a:r>
              <a:rPr lang="vi-VN" sz="2000" b="1" dirty="0">
                <a:solidFill>
                  <a:srgbClr val="0000CC"/>
                </a:solidFill>
              </a:rPr>
              <a:t>ư</a:t>
            </a:r>
            <a:r>
              <a:rPr lang="en-US" sz="2000" b="1" dirty="0">
                <a:solidFill>
                  <a:srgbClr val="0000CC"/>
                </a:solidFill>
                <a:latin typeface="Arial"/>
              </a:rPr>
              <a:t>a</a:t>
            </a:r>
          </a:p>
        </p:txBody>
      </p:sp>
      <p:pic>
        <p:nvPicPr>
          <p:cNvPr id="9" name="Picture 8" descr="A bird standing on a branch&#10;&#10;Description automatically generated">
            <a:extLst>
              <a:ext uri="{FF2B5EF4-FFF2-40B4-BE49-F238E27FC236}">
                <a16:creationId xmlns:a16="http://schemas.microsoft.com/office/drawing/2014/main" id="{CA2A9EBA-6621-0ABB-A4C5-0D15A4827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0"/>
            <a:ext cx="3528392" cy="32129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D0401A-073C-DF3C-68A6-FCAFD7C2C778}"/>
              </a:ext>
            </a:extLst>
          </p:cNvPr>
          <p:cNvSpPr/>
          <p:nvPr/>
        </p:nvSpPr>
        <p:spPr>
          <a:xfrm>
            <a:off x="5123893" y="2813538"/>
            <a:ext cx="1728191" cy="360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chích</a:t>
            </a:r>
            <a:r>
              <a:rPr lang="en-US" sz="2000" b="1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bông</a:t>
            </a:r>
            <a:endParaRPr lang="en-US" sz="2000" b="1" dirty="0">
              <a:solidFill>
                <a:srgbClr val="0000CC"/>
              </a:solidFill>
              <a:latin typeface="Arial"/>
            </a:endParaRPr>
          </a:p>
        </p:txBody>
      </p:sp>
      <p:pic>
        <p:nvPicPr>
          <p:cNvPr id="12" name="Picture 11" descr="A group of green caterpillars on a leaf&#10;&#10;Description automatically generated">
            <a:extLst>
              <a:ext uri="{FF2B5EF4-FFF2-40B4-BE49-F238E27FC236}">
                <a16:creationId xmlns:a16="http://schemas.microsoft.com/office/drawing/2014/main" id="{C5E2F177-7BA9-94EF-B9BD-0B618BB01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2" y="0"/>
            <a:ext cx="4295798" cy="31737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1CA065-A98C-7BA0-4911-45B741377D8E}"/>
              </a:ext>
            </a:extLst>
          </p:cNvPr>
          <p:cNvSpPr/>
          <p:nvPr/>
        </p:nvSpPr>
        <p:spPr>
          <a:xfrm>
            <a:off x="8832305" y="2852936"/>
            <a:ext cx="1728191" cy="360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sâu</a:t>
            </a:r>
            <a:endParaRPr lang="en-US" sz="2000" b="1" dirty="0">
              <a:solidFill>
                <a:srgbClr val="0000CC"/>
              </a:solidFill>
              <a:latin typeface="Arial"/>
            </a:endParaRPr>
          </a:p>
        </p:txBody>
      </p:sp>
      <p:pic>
        <p:nvPicPr>
          <p:cNvPr id="20" name="Picture 19" descr="A green grass field with trees&#10;&#10;Description automatically generated">
            <a:extLst>
              <a:ext uri="{FF2B5EF4-FFF2-40B4-BE49-F238E27FC236}">
                <a16:creationId xmlns:a16="http://schemas.microsoft.com/office/drawing/2014/main" id="{41CDCBCB-E209-A576-1805-682B45EE9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11" y="3333019"/>
            <a:ext cx="3787473" cy="352498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9C5ED4-87DF-FA3E-E21A-251187974826}"/>
              </a:ext>
            </a:extLst>
          </p:cNvPr>
          <p:cNvSpPr/>
          <p:nvPr/>
        </p:nvSpPr>
        <p:spPr>
          <a:xfrm>
            <a:off x="4994351" y="6527342"/>
            <a:ext cx="1728191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cây</a:t>
            </a:r>
            <a:r>
              <a:rPr lang="en-US" sz="2000" b="1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/>
              </a:rPr>
              <a:t>cối</a:t>
            </a:r>
            <a:endParaRPr lang="en-US" sz="2000" b="1" dirty="0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6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  <p:bldP spid="10" grpId="0" animBg="1"/>
      <p:bldP spid="1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F3E29B31-8BA9-280C-92DC-CF3995C3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548680"/>
            <a:ext cx="7924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1151695-2631-F7A1-7342-AC50361C3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49693"/>
              </p:ext>
            </p:extLst>
          </p:nvPr>
        </p:nvGraphicFramePr>
        <p:xfrm>
          <a:off x="542260" y="1772816"/>
          <a:ext cx="10938540" cy="3450705"/>
        </p:xfrm>
        <a:graphic>
          <a:graphicData uri="http://schemas.openxmlformats.org/drawingml/2006/table">
            <a:tbl>
              <a:tblPr/>
              <a:tblGrid>
                <a:gridCol w="4154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3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0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3834</TotalTime>
  <Words>684</Words>
  <Application>Microsoft Office PowerPoint</Application>
  <PresentationFormat>Widescreen</PresentationFormat>
  <Paragraphs>120</Paragraphs>
  <Slides>17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Kids</vt:lpstr>
      <vt:lpstr>Tahoma</vt:lpstr>
      <vt:lpstr>Times New Roman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Nguyễn Lâm</cp:lastModifiedBy>
  <cp:revision>235</cp:revision>
  <dcterms:created xsi:type="dcterms:W3CDTF">2013-10-28T09:13:32Z</dcterms:created>
  <dcterms:modified xsi:type="dcterms:W3CDTF">2023-08-06T11:49:25Z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