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0815-0CC8-4C79-98C5-3A52266ACE4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3FAE-B527-4B09-8141-7B633A8BB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9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0815-0CC8-4C79-98C5-3A52266ACE4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3FAE-B527-4B09-8141-7B633A8BB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8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0815-0CC8-4C79-98C5-3A52266ACE4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3FAE-B527-4B09-8141-7B633A8BB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0815-0CC8-4C79-98C5-3A52266ACE4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3FAE-B527-4B09-8141-7B633A8BB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2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0815-0CC8-4C79-98C5-3A52266ACE4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3FAE-B527-4B09-8141-7B633A8BB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3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0815-0CC8-4C79-98C5-3A52266ACE4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3FAE-B527-4B09-8141-7B633A8BB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1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0815-0CC8-4C79-98C5-3A52266ACE4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3FAE-B527-4B09-8141-7B633A8BB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0815-0CC8-4C79-98C5-3A52266ACE4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3FAE-B527-4B09-8141-7B633A8BB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83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0815-0CC8-4C79-98C5-3A52266ACE4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3FAE-B527-4B09-8141-7B633A8BB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9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0815-0CC8-4C79-98C5-3A52266ACE4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3FAE-B527-4B09-8141-7B633A8BB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2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0815-0CC8-4C79-98C5-3A52266ACE4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3FAE-B527-4B09-8141-7B633A8BB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3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90815-0CC8-4C79-98C5-3A52266ACE4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B3FAE-B527-4B09-8141-7B633A8BB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">
            <a:extLst>
              <a:ext uri="{FF2B5EF4-FFF2-40B4-BE49-F238E27FC236}">
                <a16:creationId xmlns=""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82296" y="1845536"/>
            <a:ext cx="1218450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SG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31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67: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ngày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tuần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40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55873" r="55976" b="11169"/>
          <a:stretch>
            <a:fillRect/>
          </a:stretch>
        </p:blipFill>
        <p:spPr>
          <a:xfrm>
            <a:off x="-532763" y="19343"/>
            <a:ext cx="7244080" cy="5052060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7" y="-201002"/>
            <a:ext cx="5931535" cy="4975860"/>
          </a:xfrm>
          <a:prstGeom prst="rect">
            <a:avLst/>
          </a:prstGeom>
        </p:spPr>
      </p:pic>
      <p:sp>
        <p:nvSpPr>
          <p:cNvPr id="7" name="Text Box 13"/>
          <p:cNvSpPr txBox="1"/>
          <p:nvPr/>
        </p:nvSpPr>
        <p:spPr>
          <a:xfrm>
            <a:off x="616587" y="1341940"/>
            <a:ext cx="5298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dirty="0">
                <a:latin typeface="UTM Avo" panose="02040603050506020204" charset="0"/>
                <a:cs typeface="UTM Avo" panose="02040603050506020204" charset="0"/>
              </a:rPr>
              <a:t>Em đi học vào những ngày thứ mấy?</a:t>
            </a:r>
            <a:endParaRPr lang="vi-VN" altLang="en-US" sz="2800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8" name="Text Box 15"/>
          <p:cNvSpPr txBox="1"/>
          <p:nvPr/>
        </p:nvSpPr>
        <p:spPr>
          <a:xfrm>
            <a:off x="6711317" y="1685328"/>
            <a:ext cx="4777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dirty="0">
                <a:latin typeface="UTM Avo" panose="02040603050506020204" charset="0"/>
                <a:cs typeface="UTM Avo" panose="02040603050506020204" charset="0"/>
              </a:rPr>
              <a:t>Em được nghỉ học vào những ngày nào?</a:t>
            </a:r>
          </a:p>
        </p:txBody>
      </p:sp>
      <p:sp>
        <p:nvSpPr>
          <p:cNvPr id="9" name="Text Box 17"/>
          <p:cNvSpPr txBox="1"/>
          <p:nvPr/>
        </p:nvSpPr>
        <p:spPr>
          <a:xfrm>
            <a:off x="749937" y="19343"/>
            <a:ext cx="50317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2. Trong một tuần lễ:</a:t>
            </a:r>
          </a:p>
        </p:txBody>
      </p:sp>
    </p:spTree>
    <p:extLst>
      <p:ext uri="{BB962C8B-B14F-4D97-AF65-F5344CB8AC3E}">
        <p14:creationId xmlns:p14="http://schemas.microsoft.com/office/powerpoint/2010/main" val="396580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1d7d0965-a2c6-40fe-bbbb-5149906af15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49"/>
            <a:ext cx="12192000" cy="637476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993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752600" y="354917"/>
            <a:ext cx="8915400" cy="575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None/>
            </a:pPr>
            <a:endParaRPr lang="en-US" altLang="en-US" sz="3200" b="1" dirty="0">
              <a:latin typeface="UTM Avo" panose="02040603050506020204" pitchFamily="18" charset="0"/>
            </a:endParaRPr>
          </a:p>
          <a:p>
            <a:pPr eaLnBrk="0" hangingPunct="0">
              <a:spcBef>
                <a:spcPct val="50000"/>
              </a:spcBef>
              <a:buNone/>
            </a:pPr>
            <a:endParaRPr lang="en-US" altLang="en-US" sz="3200" b="1" dirty="0">
              <a:solidFill>
                <a:srgbClr val="0000FF"/>
              </a:solidFill>
              <a:latin typeface="UTM Avo" panose="02040603050506020204" pitchFamily="18" charset="0"/>
            </a:endParaRPr>
          </a:p>
          <a:p>
            <a:pPr eaLnBrk="0" hangingPunct="0">
              <a:spcBef>
                <a:spcPct val="50000"/>
              </a:spcBef>
              <a:buNone/>
            </a:pPr>
            <a:endParaRPr lang="en-US" altLang="en-US" sz="3200" b="1" dirty="0">
              <a:solidFill>
                <a:srgbClr val="0000FF"/>
              </a:solidFill>
              <a:latin typeface="UTM Avo" panose="02040603050506020204" pitchFamily="18" charset="0"/>
            </a:endParaRPr>
          </a:p>
          <a:p>
            <a:pPr eaLnBrk="0" hangingPunct="0">
              <a:spcBef>
                <a:spcPct val="50000"/>
              </a:spcBef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32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Ngày</a:t>
            </a:r>
            <a:r>
              <a:rPr lang="en-US" alt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26 tháng 3 </a:t>
            </a:r>
            <a:r>
              <a:rPr lang="en-US" altLang="en-US" sz="32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     …….</a:t>
            </a:r>
          </a:p>
          <a:p>
            <a:pPr eaLnBrk="0" hangingPunct="0">
              <a:spcBef>
                <a:spcPct val="50000"/>
              </a:spcBef>
              <a:buChar char="-"/>
            </a:pPr>
            <a:r>
              <a:rPr lang="en-US" alt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Ngày</a:t>
            </a:r>
            <a:r>
              <a:rPr lang="en-US" alt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1 tháng 6 </a:t>
            </a:r>
            <a:r>
              <a:rPr lang="en-US" altLang="en-US" sz="32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     ........</a:t>
            </a:r>
          </a:p>
          <a:p>
            <a:pPr eaLnBrk="0" hangingPunct="0">
              <a:spcBef>
                <a:spcPct val="50000"/>
              </a:spcBef>
              <a:buChar char="-"/>
            </a:pPr>
            <a:r>
              <a:rPr lang="en-US" alt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Ngày</a:t>
            </a:r>
            <a:r>
              <a:rPr lang="en-US" alt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19 tháng 8 </a:t>
            </a:r>
            <a:r>
              <a:rPr lang="en-US" altLang="en-US" sz="32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      …….</a:t>
            </a:r>
          </a:p>
          <a:p>
            <a:pPr eaLnBrk="0" hangingPunct="0">
              <a:spcBef>
                <a:spcPct val="50000"/>
              </a:spcBef>
              <a:buChar char="-"/>
            </a:pPr>
            <a:r>
              <a:rPr lang="en-US" alt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Ngày</a:t>
            </a:r>
            <a:r>
              <a:rPr lang="en-US" alt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20 tháng 11 </a:t>
            </a:r>
            <a:r>
              <a:rPr lang="en-US" altLang="en-US" sz="32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    …….</a:t>
            </a:r>
          </a:p>
          <a:p>
            <a:pPr eaLnBrk="0" hangingPunct="0">
              <a:spcBef>
                <a:spcPct val="50000"/>
              </a:spcBef>
              <a:buChar char="-"/>
            </a:pPr>
            <a:endParaRPr lang="en-US" altLang="en-US" sz="3200" b="1" dirty="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3325" y="2512869"/>
            <a:ext cx="2286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r>
              <a:rPr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hứ</a:t>
            </a:r>
            <a:r>
              <a:rPr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sáu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7712" y="3250833"/>
            <a:ext cx="2895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 dirty="0" err="1" smtClean="0">
                <a:solidFill>
                  <a:srgbClr val="00B050"/>
                </a:solidFill>
                <a:latin typeface="UTM Avo" panose="02040603050506020204" pitchFamily="18" charset="0"/>
              </a:rPr>
              <a:t>t</a:t>
            </a:r>
            <a:r>
              <a:rPr sz="3200" b="1" dirty="0" err="1" smtClean="0">
                <a:solidFill>
                  <a:srgbClr val="00B050"/>
                </a:solidFill>
                <a:latin typeface="UTM Avo" panose="02040603050506020204" pitchFamily="18" charset="0"/>
              </a:rPr>
              <a:t>hứ</a:t>
            </a:r>
            <a:r>
              <a:rPr sz="3200" b="1" dirty="0" smtClean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ba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3325" y="3966386"/>
            <a:ext cx="2895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 dirty="0" err="1" smtClean="0">
                <a:solidFill>
                  <a:srgbClr val="FFC000"/>
                </a:solidFill>
                <a:latin typeface="UTM Avo" panose="02040603050506020204" pitchFamily="18" charset="0"/>
              </a:rPr>
              <a:t>t</a:t>
            </a:r>
            <a:r>
              <a:rPr sz="3200" b="1" dirty="0" err="1" smtClean="0">
                <a:solidFill>
                  <a:srgbClr val="FFC000"/>
                </a:solidFill>
                <a:latin typeface="UTM Avo" panose="02040603050506020204" pitchFamily="18" charset="0"/>
              </a:rPr>
              <a:t>hứ</a:t>
            </a:r>
            <a:r>
              <a:rPr sz="3200" b="1" dirty="0" smtClean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sz="3200" b="1" dirty="0">
                <a:solidFill>
                  <a:srgbClr val="FFC000"/>
                </a:solidFill>
                <a:latin typeface="UTM Avo" panose="02040603050506020204" pitchFamily="18" charset="0"/>
              </a:rPr>
              <a:t>năm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62700" y="4724349"/>
            <a:ext cx="2895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 smtClean="0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r>
              <a:rPr sz="3200" b="1" smtClean="0">
                <a:solidFill>
                  <a:srgbClr val="FF0000"/>
                </a:solidFill>
                <a:latin typeface="UTM Avo" panose="02040603050506020204" pitchFamily="18" charset="0"/>
              </a:rPr>
              <a:t>hứ</a:t>
            </a:r>
            <a:r>
              <a:rPr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bảy</a:t>
            </a:r>
          </a:p>
        </p:txBody>
      </p:sp>
      <p:pic>
        <p:nvPicPr>
          <p:cNvPr id="10" name="Picture 2" descr="C:\Users\Administrator\Downloads\1d7d0965-a2c6-40fe-bbbb-5149906af15f.jpg"/>
          <p:cNvPicPr>
            <a:picLocks noChangeAspect="1"/>
          </p:cNvPicPr>
          <p:nvPr/>
        </p:nvPicPr>
        <p:blipFill>
          <a:blip r:embed="rId2"/>
          <a:srcRect l="12806" t="17743" r="13719" b="38977"/>
          <a:stretch>
            <a:fillRect/>
          </a:stretch>
        </p:blipFill>
        <p:spPr>
          <a:xfrm>
            <a:off x="2055495" y="361267"/>
            <a:ext cx="6492240" cy="199961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2245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4456" t="26645" r="23041" b="7532"/>
          <a:stretch>
            <a:fillRect/>
          </a:stretch>
        </p:blipFill>
        <p:spPr>
          <a:xfrm>
            <a:off x="506438" y="59501"/>
            <a:ext cx="8674716" cy="611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42075"/>
          </a:xfrm>
          <a:prstGeom prst="rect">
            <a:avLst/>
          </a:prstGeom>
        </p:spPr>
      </p:pic>
      <p:sp>
        <p:nvSpPr>
          <p:cNvPr id="5" name="文本框 343"/>
          <p:cNvSpPr txBox="1"/>
          <p:nvPr/>
        </p:nvSpPr>
        <p:spPr>
          <a:xfrm>
            <a:off x="2380297" y="2802255"/>
            <a:ext cx="7431405" cy="14452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8800" b="1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UTM Avo" panose="02040603050506020204" charset="0"/>
                <a:ea typeface="华康海报体W12" panose="040B0C09000000000000" pitchFamily="81" charset="-122"/>
                <a:cs typeface="UTM Avo" panose="02040603050506020204" charset="0"/>
              </a:rPr>
              <a:t>KHỞI ĐỘNG </a:t>
            </a:r>
          </a:p>
        </p:txBody>
      </p:sp>
    </p:spTree>
    <p:extLst>
      <p:ext uri="{BB962C8B-B14F-4D97-AF65-F5344CB8AC3E}">
        <p14:creationId xmlns:p14="http://schemas.microsoft.com/office/powerpoint/2010/main" val="388125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36563"/>
            <a:ext cx="12192000" cy="6421437"/>
          </a:xfrm>
          <a:prstGeom prst="rect">
            <a:avLst/>
          </a:prstGeom>
        </p:spPr>
      </p:pic>
      <p:sp>
        <p:nvSpPr>
          <p:cNvPr id="5" name="Rectangle: Rounded Corners 6"/>
          <p:cNvSpPr/>
          <p:nvPr/>
        </p:nvSpPr>
        <p:spPr>
          <a:xfrm>
            <a:off x="5601970" y="1344931"/>
            <a:ext cx="6096000" cy="914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0" hangingPunct="0">
              <a:buNone/>
            </a:pPr>
            <a:r>
              <a:rPr lang="en-US" altLang="en-US" sz="4400" b="1" dirty="0">
                <a:solidFill>
                  <a:schemeClr val="tx1"/>
                </a:solidFill>
                <a:latin typeface="UTM Avo" panose="02040603050506020204" pitchFamily="18" charset="0"/>
              </a:rPr>
              <a:t>Em biết gì về tờ lịch?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2294573"/>
            <a:ext cx="2895600" cy="2268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0" y="3291459"/>
            <a:ext cx="8749030" cy="3385185"/>
          </a:xfrm>
          <a:prstGeom prst="rect">
            <a:avLst/>
          </a:prstGeom>
        </p:spPr>
      </p:pic>
      <p:sp>
        <p:nvSpPr>
          <p:cNvPr id="8" name="Content Placeholder 2"/>
          <p:cNvSpPr txBox="1"/>
          <p:nvPr/>
        </p:nvSpPr>
        <p:spPr>
          <a:xfrm>
            <a:off x="551180" y="2656681"/>
            <a:ext cx="5240020" cy="1981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endParaRPr lang="en-US" altLang="en-US" sz="3200" b="1" i="1" dirty="0">
              <a:solidFill>
                <a:srgbClr val="0000FF"/>
              </a:solidFill>
              <a:latin typeface="UTM Avo" panose="02040603050506020204" pitchFamily="18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en-US" altLang="en-US" sz="3200" b="1" i="1" dirty="0">
              <a:solidFill>
                <a:srgbClr val="0000FF"/>
              </a:solidFill>
              <a:latin typeface="UTM Avo" panose="02040603050506020204" pitchFamily="18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 altLang="en-US" sz="3200" b="1" i="1" dirty="0">
                <a:solidFill>
                  <a:srgbClr val="0000FF"/>
                </a:solidFill>
                <a:latin typeface="UTM Avo" panose="02040603050506020204" pitchFamily="18" charset="0"/>
              </a:rPr>
              <a:t>Kết luận</a:t>
            </a:r>
            <a:r>
              <a:rPr lang="en-US" alt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UTM Avo" panose="02040603050506020204" pitchFamily="18" charset="0"/>
              </a:rPr>
              <a:t>Trên mỗi tờ lịch có ghi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UTM Avo" panose="02040603050506020204" pitchFamily="18" charset="0"/>
              </a:rPr>
              <a:t> thứ, ngày, tháng, năm.</a:t>
            </a:r>
          </a:p>
          <a:p>
            <a:pPr algn="ctr" eaLnBrk="0" hangingPunct="0">
              <a:spcBef>
                <a:spcPct val="20000"/>
              </a:spcBef>
            </a:pPr>
            <a:endParaRPr lang="en-US" altLang="en-US" sz="3200" b="1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6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C:\Users\Administrator\Downloads\ed112629-a1d2-4713-9988-c165163cbf84.jpg"/>
          <p:cNvPicPr>
            <a:picLocks noChangeAspect="1"/>
          </p:cNvPicPr>
          <p:nvPr/>
        </p:nvPicPr>
        <p:blipFill>
          <a:blip r:embed="rId2"/>
          <a:srcRect l="6037" r="6825" b="3139"/>
          <a:stretch>
            <a:fillRect/>
          </a:stretch>
        </p:blipFill>
        <p:spPr>
          <a:xfrm>
            <a:off x="481015" y="182880"/>
            <a:ext cx="9737771" cy="610045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1419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95421"/>
            <a:ext cx="12192000" cy="6442075"/>
          </a:xfrm>
          <a:prstGeom prst="rect">
            <a:avLst/>
          </a:prstGeom>
        </p:spPr>
      </p:pic>
      <p:sp>
        <p:nvSpPr>
          <p:cNvPr id="6" name="文本框 343"/>
          <p:cNvSpPr txBox="1"/>
          <p:nvPr/>
        </p:nvSpPr>
        <p:spPr>
          <a:xfrm>
            <a:off x="3045460" y="3168015"/>
            <a:ext cx="6774815" cy="14452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8800" b="1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UTM Avo" panose="02040603050506020204" charset="0"/>
                <a:ea typeface="华康海报体W12" panose="040B0C09000000000000" pitchFamily="81" charset="-122"/>
                <a:cs typeface="UTM Avo" panose="02040603050506020204" charset="0"/>
              </a:rPr>
              <a:t>KHÁM PHÁ </a:t>
            </a:r>
          </a:p>
        </p:txBody>
      </p:sp>
    </p:spTree>
    <p:extLst>
      <p:ext uri="{BB962C8B-B14F-4D97-AF65-F5344CB8AC3E}">
        <p14:creationId xmlns:p14="http://schemas.microsoft.com/office/powerpoint/2010/main" val="21095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4294967295"/>
          </p:nvPr>
        </p:nvSpPr>
        <p:spPr>
          <a:xfrm>
            <a:off x="1088231" y="4390708"/>
            <a:ext cx="10015538" cy="2043113"/>
          </a:xfrm>
        </p:spPr>
        <p:txBody>
          <a:bodyPr vert="horz" wrap="square" lIns="91440" tIns="45720" rIns="91440" bIns="45720" anchor="t" anchorCtr="0"/>
          <a:lstStyle/>
          <a:p>
            <a:pPr marL="514350" indent="-514350" eaLnBrk="1" hangingPunct="1">
              <a:buFontTx/>
              <a:buAutoNum type="arabicPeriod"/>
            </a:pPr>
            <a:r>
              <a:rPr lang="en-US" altLang="en-US" b="1" dirty="0">
                <a:solidFill>
                  <a:srgbClr val="7030A0"/>
                </a:solidFill>
              </a:rPr>
              <a:t>Trong một tuần lễ:</a:t>
            </a:r>
          </a:p>
          <a:p>
            <a:pPr marL="514350" indent="-514350" eaLnBrk="1" hangingPunct="1">
              <a:buFontTx/>
              <a:buAutoNum type="alphaLcParenR"/>
            </a:pPr>
            <a:r>
              <a:rPr lang="en-US" altLang="en-US" b="1" dirty="0">
                <a:solidFill>
                  <a:srgbClr val="7030A0"/>
                </a:solidFill>
              </a:rPr>
              <a:t>Em đi học vào những ngày thứ mấy? </a:t>
            </a:r>
          </a:p>
          <a:p>
            <a:pPr marL="514350" indent="-514350" eaLnBrk="1" hangingPunct="1">
              <a:buFontTx/>
              <a:buAutoNum type="alphaLcParenR"/>
            </a:pPr>
            <a:r>
              <a:rPr lang="en-US" altLang="en-US" b="1" dirty="0">
                <a:solidFill>
                  <a:srgbClr val="7030A0"/>
                </a:solidFill>
              </a:rPr>
              <a:t>Em được nghỉ học những ngày nào?</a:t>
            </a: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14788" t="33166" r="11580" b="27065"/>
          <a:stretch>
            <a:fillRect/>
          </a:stretch>
        </p:blipFill>
        <p:spPr>
          <a:xfrm>
            <a:off x="0" y="428625"/>
            <a:ext cx="12192000" cy="39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1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754185" y="534572"/>
            <a:ext cx="5577498" cy="528964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7" descr="5ca37bc81f2b9"/>
          <p:cNvPicPr/>
          <p:nvPr/>
        </p:nvPicPr>
        <p:blipFill>
          <a:blip r:embed="rId3"/>
          <a:stretch>
            <a:fillRect/>
          </a:stretch>
        </p:blipFill>
        <p:spPr>
          <a:xfrm>
            <a:off x="248919" y="1210446"/>
            <a:ext cx="5505266" cy="40270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70745" y="1491998"/>
            <a:ext cx="4531252" cy="2566287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7" name="Text Box 11"/>
          <p:cNvSpPr txBox="1"/>
          <p:nvPr/>
        </p:nvSpPr>
        <p:spPr>
          <a:xfrm>
            <a:off x="1859095" y="2498735"/>
            <a:ext cx="27355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Tờ lịch chỉ ngày mấy?</a:t>
            </a:r>
          </a:p>
        </p:txBody>
      </p:sp>
    </p:spTree>
    <p:extLst>
      <p:ext uri="{BB962C8B-B14F-4D97-AF65-F5344CB8AC3E}">
        <p14:creationId xmlns:p14="http://schemas.microsoft.com/office/powerpoint/2010/main" val="176041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43"/>
          <p:cNvSpPr txBox="1"/>
          <p:nvPr/>
        </p:nvSpPr>
        <p:spPr>
          <a:xfrm>
            <a:off x="3206750" y="3168015"/>
            <a:ext cx="6452235" cy="14452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8800" b="1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UTM Avo" panose="02040603050506020204" charset="0"/>
                <a:ea typeface="华康海报体W12" panose="040B0C09000000000000" pitchFamily="81" charset="-122"/>
                <a:cs typeface="UTM Avo" panose="02040603050506020204" charset="0"/>
              </a:rPr>
              <a:t>LUYỆN TẬP </a:t>
            </a:r>
          </a:p>
        </p:txBody>
      </p:sp>
    </p:spTree>
    <p:extLst>
      <p:ext uri="{BB962C8B-B14F-4D97-AF65-F5344CB8AC3E}">
        <p14:creationId xmlns:p14="http://schemas.microsoft.com/office/powerpoint/2010/main" val="8060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Administrator\Downloads\3e9f41df-14fe-4291-9a85-ae345598a85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782"/>
            <a:ext cx="12141303" cy="5717357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图片 7" descr="5ca37bc81f2b9"/>
          <p:cNvPicPr/>
          <p:nvPr/>
        </p:nvPicPr>
        <p:blipFill>
          <a:blip r:embed="rId3"/>
          <a:stretch>
            <a:fillRect/>
          </a:stretch>
        </p:blipFill>
        <p:spPr>
          <a:xfrm>
            <a:off x="4936160" y="2043748"/>
            <a:ext cx="2639060" cy="1513840"/>
          </a:xfrm>
          <a:prstGeom prst="rect">
            <a:avLst/>
          </a:prstGeom>
        </p:spPr>
      </p:pic>
      <p:sp>
        <p:nvSpPr>
          <p:cNvPr id="8" name="Text Box 4"/>
          <p:cNvSpPr txBox="1"/>
          <p:nvPr/>
        </p:nvSpPr>
        <p:spPr>
          <a:xfrm>
            <a:off x="5494325" y="2501717"/>
            <a:ext cx="1522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Thứ sáu</a:t>
            </a:r>
          </a:p>
        </p:txBody>
      </p:sp>
      <p:pic>
        <p:nvPicPr>
          <p:cNvPr id="9" name="图片 7" descr="5ca37bc81f2b9"/>
          <p:cNvPicPr/>
          <p:nvPr/>
        </p:nvPicPr>
        <p:blipFill>
          <a:blip r:embed="rId3"/>
          <a:stretch>
            <a:fillRect/>
          </a:stretch>
        </p:blipFill>
        <p:spPr>
          <a:xfrm>
            <a:off x="4502527" y="3290915"/>
            <a:ext cx="2639060" cy="1513840"/>
          </a:xfrm>
          <a:prstGeom prst="rect">
            <a:avLst/>
          </a:prstGeom>
        </p:spPr>
      </p:pic>
      <p:sp>
        <p:nvSpPr>
          <p:cNvPr id="10" name="Text Box 6"/>
          <p:cNvSpPr txBox="1"/>
          <p:nvPr/>
        </p:nvSpPr>
        <p:spPr>
          <a:xfrm>
            <a:off x="5136250" y="3748884"/>
            <a:ext cx="1522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Thứ tư</a:t>
            </a:r>
          </a:p>
        </p:txBody>
      </p:sp>
    </p:spTree>
    <p:extLst>
      <p:ext uri="{BB962C8B-B14F-4D97-AF65-F5344CB8AC3E}">
        <p14:creationId xmlns:p14="http://schemas.microsoft.com/office/powerpoint/2010/main" val="422230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136</Words>
  <Application>Microsoft Office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宋体</vt:lpstr>
      <vt:lpstr>Arial</vt:lpstr>
      <vt:lpstr>Calibri</vt:lpstr>
      <vt:lpstr>Calibri Light</vt:lpstr>
      <vt:lpstr>UTM Avo</vt:lpstr>
      <vt:lpstr>华康海报体W12</vt:lpstr>
      <vt:lpstr>Office Theme</vt:lpstr>
      <vt:lpstr>Tuần 31 Bài 67: Các ngày trong tuần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31 Bài 67: Các ngày trong tuần</dc:title>
  <dc:creator>PC</dc:creator>
  <cp:lastModifiedBy>PC</cp:lastModifiedBy>
  <cp:revision>3</cp:revision>
  <dcterms:created xsi:type="dcterms:W3CDTF">2023-09-25T02:33:20Z</dcterms:created>
  <dcterms:modified xsi:type="dcterms:W3CDTF">2023-09-25T02:38:42Z</dcterms:modified>
</cp:coreProperties>
</file>