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35" r:id="rId2"/>
    <p:sldId id="259" r:id="rId3"/>
    <p:sldId id="324" r:id="rId4"/>
    <p:sldId id="318" r:id="rId5"/>
    <p:sldId id="262" r:id="rId6"/>
    <p:sldId id="320" r:id="rId7"/>
    <p:sldId id="325" r:id="rId8"/>
    <p:sldId id="326" r:id="rId9"/>
    <p:sldId id="311" r:id="rId10"/>
    <p:sldId id="322" r:id="rId11"/>
    <p:sldId id="299" r:id="rId12"/>
    <p:sldId id="295" r:id="rId13"/>
    <p:sldId id="327" r:id="rId14"/>
    <p:sldId id="329" r:id="rId15"/>
    <p:sldId id="330" r:id="rId16"/>
    <p:sldId id="331" r:id="rId17"/>
    <p:sldId id="332" r:id="rId18"/>
    <p:sldId id="321" r:id="rId19"/>
    <p:sldId id="313" r:id="rId20"/>
    <p:sldId id="283" r:id="rId21"/>
    <p:sldId id="323" r:id="rId22"/>
    <p:sldId id="333" r:id="rId23"/>
    <p:sldId id="334" r:id="rId24"/>
    <p:sldId id="316" r:id="rId25"/>
    <p:sldId id="302" r:id="rId26"/>
    <p:sldId id="312" r:id="rId27"/>
    <p:sldId id="306" r:id="rId28"/>
    <p:sldId id="317" r:id="rId29"/>
    <p:sldId id="31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4FADF-2FD2-406F-94B3-0E3948F72E99}"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FFEF-31E2-4B6A-A985-5AA24DFEDFE2}" type="slidenum">
              <a:rPr lang="en-US" smtClean="0"/>
              <a:t>‹#›</a:t>
            </a:fld>
            <a:endParaRPr lang="en-US"/>
          </a:p>
        </p:txBody>
      </p:sp>
    </p:spTree>
    <p:extLst>
      <p:ext uri="{BB962C8B-B14F-4D97-AF65-F5344CB8AC3E}">
        <p14:creationId xmlns:p14="http://schemas.microsoft.com/office/powerpoint/2010/main" val="245893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887CD-E1CF-4393-A809-0414390A32E3}" type="slidenum">
              <a:rPr lang="en-US" smtClean="0"/>
              <a:t>9</a:t>
            </a:fld>
            <a:endParaRPr lang="en-US"/>
          </a:p>
        </p:txBody>
      </p:sp>
    </p:spTree>
    <p:extLst>
      <p:ext uri="{BB962C8B-B14F-4D97-AF65-F5344CB8AC3E}">
        <p14:creationId xmlns:p14="http://schemas.microsoft.com/office/powerpoint/2010/main" val="152850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1159999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12638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5736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3526841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7593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4367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1536357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424727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282037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A48D2-E9E5-46BC-AE0B-C018667A759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80957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A48D2-E9E5-46BC-AE0B-C018667A759E}"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217126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9A48D2-E9E5-46BC-AE0B-C018667A759E}" type="datetimeFigureOut">
              <a:rPr lang="en-US" smtClean="0"/>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242037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9A48D2-E9E5-46BC-AE0B-C018667A759E}" type="datetimeFigureOut">
              <a:rPr lang="en-US" smtClean="0"/>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508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A48D2-E9E5-46BC-AE0B-C018667A759E}" type="datetimeFigureOut">
              <a:rPr lang="en-US" smtClean="0"/>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333240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A48D2-E9E5-46BC-AE0B-C018667A759E}"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350212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9A48D2-E9E5-46BC-AE0B-C018667A759E}"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C219E-48FE-4F74-ADDF-E3B89C90E4FC}" type="slidenum">
              <a:rPr lang="en-US" smtClean="0"/>
              <a:t>‹#›</a:t>
            </a:fld>
            <a:endParaRPr lang="en-US"/>
          </a:p>
        </p:txBody>
      </p:sp>
    </p:spTree>
    <p:extLst>
      <p:ext uri="{BB962C8B-B14F-4D97-AF65-F5344CB8AC3E}">
        <p14:creationId xmlns:p14="http://schemas.microsoft.com/office/powerpoint/2010/main" val="228199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9A48D2-E9E5-46BC-AE0B-C018667A759E}" type="datetimeFigureOut">
              <a:rPr lang="en-US" smtClean="0"/>
              <a:t>10/5/2022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68C219E-48FE-4F74-ADDF-E3B89C90E4FC}" type="slidenum">
              <a:rPr lang="en-US" smtClean="0"/>
              <a:t>‹#›</a:t>
            </a:fld>
            <a:endParaRPr lang="en-US"/>
          </a:p>
        </p:txBody>
      </p:sp>
    </p:spTree>
    <p:extLst>
      <p:ext uri="{BB962C8B-B14F-4D97-AF65-F5344CB8AC3E}">
        <p14:creationId xmlns:p14="http://schemas.microsoft.com/office/powerpoint/2010/main" val="1973061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apedia.mobi/vi/T%E1%BA%ADp_tin:A-Bomb_Dome_close-up.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456533-D8F4-49DF-AD6A-9F5D6984180E}"/>
              </a:ext>
            </a:extLst>
          </p:cNvPr>
          <p:cNvSpPr txBox="1"/>
          <p:nvPr/>
        </p:nvSpPr>
        <p:spPr>
          <a:xfrm>
            <a:off x="1033670" y="1073426"/>
            <a:ext cx="9488556" cy="954107"/>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TR</a:t>
            </a:r>
            <a:r>
              <a:rPr lang="vi-VN" sz="3200" b="1" dirty="0">
                <a:solidFill>
                  <a:srgbClr val="0070C0"/>
                </a:solidFill>
                <a:latin typeface="Times New Roman" panose="02020603050405020304" pitchFamily="18" charset="0"/>
                <a:cs typeface="Times New Roman" panose="02020603050405020304" pitchFamily="18" charset="0"/>
              </a:rPr>
              <a:t>Ư</a:t>
            </a:r>
            <a:r>
              <a:rPr lang="en-US" sz="3200" b="1" dirty="0">
                <a:solidFill>
                  <a:srgbClr val="0070C0"/>
                </a:solidFill>
                <a:latin typeface="Times New Roman" panose="02020603050405020304" pitchFamily="18" charset="0"/>
                <a:cs typeface="Times New Roman" panose="02020603050405020304" pitchFamily="18" charset="0"/>
              </a:rPr>
              <a:t>ỜNG TIỂU HỌC NGUYỄN TRI PH</a:t>
            </a:r>
            <a:r>
              <a:rPr lang="vi-VN" sz="3200" b="1" dirty="0">
                <a:solidFill>
                  <a:srgbClr val="0070C0"/>
                </a:solidFill>
                <a:latin typeface="Times New Roman" panose="02020603050405020304" pitchFamily="18" charset="0"/>
                <a:cs typeface="Times New Roman" panose="02020603050405020304" pitchFamily="18" charset="0"/>
              </a:rPr>
              <a:t>Ư</a:t>
            </a:r>
            <a:r>
              <a:rPr lang="en-US" sz="3200" b="1" dirty="0">
                <a:solidFill>
                  <a:srgbClr val="0070C0"/>
                </a:solidFill>
                <a:latin typeface="Times New Roman" panose="02020603050405020304" pitchFamily="18" charset="0"/>
                <a:cs typeface="Times New Roman" panose="02020603050405020304" pitchFamily="18" charset="0"/>
              </a:rPr>
              <a:t>ƠNG          </a:t>
            </a:r>
            <a:r>
              <a:rPr lang="en-US" sz="2400" b="1" dirty="0">
                <a:solidFill>
                  <a:srgbClr val="0070C0"/>
                </a:solidFill>
                <a:latin typeface="Times New Roman" panose="02020603050405020304" pitchFamily="18" charset="0"/>
                <a:cs typeface="Times New Roman" panose="02020603050405020304" pitchFamily="18" charset="0"/>
              </a:rPr>
              <a:t>QUẬN HỒNG BÀNG – THÀNH PHỐ HẢI PHÒNG</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E5F3E1-25E9-4F0E-A6FD-8A14D91D003B}"/>
              </a:ext>
            </a:extLst>
          </p:cNvPr>
          <p:cNvSpPr txBox="1"/>
          <p:nvPr/>
        </p:nvSpPr>
        <p:spPr>
          <a:xfrm>
            <a:off x="1033670" y="2292626"/>
            <a:ext cx="8640417" cy="3477875"/>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TẬP ĐỌC LỚP 5</a:t>
            </a:r>
          </a:p>
          <a:p>
            <a:pPr algn="ctr"/>
            <a:r>
              <a:rPr lang="en-US" sz="3600" b="1" dirty="0">
                <a:solidFill>
                  <a:srgbClr val="7030A0"/>
                </a:solidFill>
                <a:latin typeface="Times New Roman" panose="02020603050405020304" pitchFamily="18" charset="0"/>
                <a:cs typeface="Times New Roman" panose="02020603050405020304" pitchFamily="18" charset="0"/>
              </a:rPr>
              <a:t>BÀI: NHỮNG CON SẾU BẰNG GIẤY</a:t>
            </a:r>
          </a:p>
          <a:p>
            <a:pPr algn="ctr"/>
            <a:endParaRPr lang="en-US" sz="3600" b="1" dirty="0">
              <a:solidFill>
                <a:srgbClr val="7030A0"/>
              </a:solidFill>
              <a:latin typeface="Times New Roman" panose="02020603050405020304" pitchFamily="18" charset="0"/>
              <a:cs typeface="Times New Roman" panose="02020603050405020304" pitchFamily="18" charset="0"/>
            </a:endParaRPr>
          </a:p>
          <a:p>
            <a:pPr algn="ctr"/>
            <a:endParaRPr lang="en-US" sz="3600" b="1" dirty="0">
              <a:solidFill>
                <a:srgbClr val="7030A0"/>
              </a:solidFill>
              <a:latin typeface="Times New Roman" panose="02020603050405020304" pitchFamily="18" charset="0"/>
              <a:cs typeface="Times New Roman" panose="02020603050405020304" pitchFamily="18" charset="0"/>
            </a:endParaRPr>
          </a:p>
          <a:p>
            <a:pPr algn="ctr"/>
            <a:endParaRPr lang="en-US" sz="3600" b="1" dirty="0">
              <a:solidFill>
                <a:srgbClr val="7030A0"/>
              </a:solidFill>
              <a:latin typeface="Times New Roman" panose="02020603050405020304" pitchFamily="18" charset="0"/>
              <a:cs typeface="Times New Roman" panose="02020603050405020304" pitchFamily="18" charset="0"/>
            </a:endParaRPr>
          </a:p>
          <a:p>
            <a:r>
              <a:rPr lang="en-US" sz="2800" b="1" dirty="0">
                <a:solidFill>
                  <a:schemeClr val="accent2"/>
                </a:solidFill>
                <a:latin typeface="Times New Roman" panose="02020603050405020304" pitchFamily="18" charset="0"/>
                <a:cs typeface="Times New Roman" panose="02020603050405020304" pitchFamily="18" charset="0"/>
              </a:rPr>
              <a:t>                    GIÁO VIÊN: BÙI VĂN CAO</a:t>
            </a:r>
          </a:p>
        </p:txBody>
      </p:sp>
    </p:spTree>
    <p:extLst>
      <p:ext uri="{BB962C8B-B14F-4D97-AF65-F5344CB8AC3E}">
        <p14:creationId xmlns:p14="http://schemas.microsoft.com/office/powerpoint/2010/main" val="1074838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13BD12EF-54B5-44F4-BB16-F6AC5974B1CE}"/>
              </a:ext>
            </a:extLst>
          </p:cNvPr>
          <p:cNvSpPr txBox="1"/>
          <p:nvPr/>
        </p:nvSpPr>
        <p:spPr>
          <a:xfrm>
            <a:off x="2946863" y="1315135"/>
            <a:ext cx="2057389" cy="523220"/>
          </a:xfrm>
          <a:prstGeom prst="rect">
            <a:avLst/>
          </a:prstGeom>
          <a:noFill/>
        </p:spPr>
        <p:txBody>
          <a:bodyPr wrap="square" rtlCol="0">
            <a:spAutoFit/>
          </a:bodyPr>
          <a:lstStyle/>
          <a:p>
            <a:pPr>
              <a:defRPr/>
            </a:pPr>
            <a:r>
              <a:rPr lang="en-US" sz="2800" b="1" u="sng" dirty="0" err="1">
                <a:solidFill>
                  <a:srgbClr val="F79646">
                    <a:lumMod val="50000"/>
                  </a:srgbClr>
                </a:solidFill>
                <a:latin typeface="Times New Roman" panose="02020603050405020304" pitchFamily="18" charset="0"/>
                <a:cs typeface="Times New Roman" panose="02020603050405020304" pitchFamily="18" charset="0"/>
              </a:rPr>
              <a:t>Luyện</a:t>
            </a:r>
            <a:r>
              <a:rPr lang="en-US" sz="2800" b="1" u="sng" dirty="0">
                <a:solidFill>
                  <a:srgbClr val="F79646">
                    <a:lumMod val="50000"/>
                  </a:srgbClr>
                </a:solidFill>
                <a:latin typeface="Times New Roman" panose="02020603050405020304" pitchFamily="18" charset="0"/>
                <a:cs typeface="Times New Roman" panose="02020603050405020304" pitchFamily="18" charset="0"/>
              </a:rPr>
              <a:t> </a:t>
            </a:r>
            <a:r>
              <a:rPr lang="en-US" sz="2800" b="1" u="sng" dirty="0" err="1">
                <a:solidFill>
                  <a:srgbClr val="F79646">
                    <a:lumMod val="50000"/>
                  </a:srgbClr>
                </a:solidFill>
                <a:latin typeface="Times New Roman" panose="02020603050405020304" pitchFamily="18" charset="0"/>
                <a:cs typeface="Times New Roman" panose="02020603050405020304" pitchFamily="18" charset="0"/>
              </a:rPr>
              <a:t>đọc</a:t>
            </a:r>
            <a:endParaRPr lang="en-US" sz="2800" b="1" u="sng" dirty="0">
              <a:solidFill>
                <a:srgbClr val="F79646">
                  <a:lumMod val="50000"/>
                </a:srgb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D4488FA-8FFE-41A4-A910-156F537A634D}"/>
              </a:ext>
            </a:extLst>
          </p:cNvPr>
          <p:cNvSpPr txBox="1"/>
          <p:nvPr/>
        </p:nvSpPr>
        <p:spPr>
          <a:xfrm>
            <a:off x="7391401" y="1289695"/>
            <a:ext cx="2440747" cy="523220"/>
          </a:xfrm>
          <a:prstGeom prst="rect">
            <a:avLst/>
          </a:prstGeom>
          <a:noFill/>
        </p:spPr>
        <p:txBody>
          <a:bodyPr wrap="square" rtlCol="0">
            <a:spAutoFit/>
          </a:bodyPr>
          <a:lstStyle/>
          <a:p>
            <a:pPr>
              <a:defRPr/>
            </a:pPr>
            <a:r>
              <a:rPr lang="en-US" sz="2800" b="1" u="sng" dirty="0" err="1">
                <a:solidFill>
                  <a:srgbClr val="F79646">
                    <a:lumMod val="50000"/>
                  </a:srgbClr>
                </a:solidFill>
                <a:latin typeface="Times New Roman" panose="02020603050405020304" pitchFamily="18" charset="0"/>
                <a:cs typeface="Times New Roman" panose="02020603050405020304" pitchFamily="18" charset="0"/>
              </a:rPr>
              <a:t>Tìm</a:t>
            </a:r>
            <a:r>
              <a:rPr lang="en-US" sz="2800" b="1" u="sng" dirty="0">
                <a:solidFill>
                  <a:srgbClr val="F79646">
                    <a:lumMod val="50000"/>
                  </a:srgbClr>
                </a:solidFill>
                <a:latin typeface="Times New Roman" panose="02020603050405020304" pitchFamily="18" charset="0"/>
                <a:cs typeface="Times New Roman" panose="02020603050405020304" pitchFamily="18" charset="0"/>
              </a:rPr>
              <a:t> </a:t>
            </a:r>
            <a:r>
              <a:rPr lang="en-US" sz="2800" b="1" u="sng" dirty="0" err="1">
                <a:solidFill>
                  <a:srgbClr val="F79646">
                    <a:lumMod val="50000"/>
                  </a:srgbClr>
                </a:solidFill>
                <a:latin typeface="Times New Roman" panose="02020603050405020304" pitchFamily="18" charset="0"/>
                <a:cs typeface="Times New Roman" panose="02020603050405020304" pitchFamily="18" charset="0"/>
              </a:rPr>
              <a:t>hiểu</a:t>
            </a:r>
            <a:r>
              <a:rPr lang="en-US" sz="2800" b="1" u="sng" dirty="0">
                <a:solidFill>
                  <a:srgbClr val="F79646">
                    <a:lumMod val="50000"/>
                  </a:srgbClr>
                </a:solidFill>
                <a:latin typeface="Times New Roman" panose="02020603050405020304" pitchFamily="18" charset="0"/>
                <a:cs typeface="Times New Roman" panose="02020603050405020304" pitchFamily="18" charset="0"/>
              </a:rPr>
              <a:t> </a:t>
            </a:r>
            <a:r>
              <a:rPr lang="en-US" sz="2800" b="1" u="sng" dirty="0" err="1">
                <a:solidFill>
                  <a:srgbClr val="F79646">
                    <a:lumMod val="50000"/>
                  </a:srgbClr>
                </a:solidFill>
                <a:latin typeface="Times New Roman" panose="02020603050405020304" pitchFamily="18" charset="0"/>
                <a:cs typeface="Times New Roman" panose="02020603050405020304" pitchFamily="18" charset="0"/>
              </a:rPr>
              <a:t>bài</a:t>
            </a:r>
            <a:endParaRPr lang="en-US" sz="2800" b="1" u="sng" dirty="0">
              <a:solidFill>
                <a:srgbClr val="F79646">
                  <a:lumMod val="50000"/>
                </a:srgbClr>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440E118-AE37-48D4-A644-CAFB45D28D4A}"/>
              </a:ext>
            </a:extLst>
          </p:cNvPr>
          <p:cNvCxnSpPr/>
          <p:nvPr/>
        </p:nvCxnSpPr>
        <p:spPr>
          <a:xfrm>
            <a:off x="6602433" y="2057400"/>
            <a:ext cx="0" cy="4648201"/>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CB1E376-B084-43E8-8BD0-9D7B709BE76A}"/>
              </a:ext>
            </a:extLst>
          </p:cNvPr>
          <p:cNvSpPr txBox="1"/>
          <p:nvPr/>
        </p:nvSpPr>
        <p:spPr>
          <a:xfrm>
            <a:off x="1560940" y="2108279"/>
            <a:ext cx="4952988" cy="3108543"/>
          </a:xfrm>
          <a:prstGeom prst="rect">
            <a:avLst/>
          </a:prstGeom>
          <a:noFill/>
        </p:spPr>
        <p:txBody>
          <a:bodyPr wrap="square" rtlCol="0">
            <a:spAutoFit/>
          </a:bodyPr>
          <a:lstStyle/>
          <a:p>
            <a:pPr algn="just">
              <a:defRPr/>
            </a:pPr>
            <a:r>
              <a:rPr lang="en-US" sz="2800" b="1" u="sng" dirty="0" err="1">
                <a:solidFill>
                  <a:srgbClr val="0000FF"/>
                </a:solidFill>
                <a:latin typeface="Times New Roman" panose="02020603050405020304" pitchFamily="18" charset="0"/>
                <a:cs typeface="Times New Roman" panose="02020603050405020304" pitchFamily="18" charset="0"/>
              </a:rPr>
              <a:t>Câu</a:t>
            </a:r>
            <a:r>
              <a:rPr lang="en-US" sz="2800" b="1" u="sng"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Nằm trong bệnh viện nhẩm đếm từng ngày còn lại của đời mình, cô bé ngây thơ tin vào một truyền thuyết nói rằng nếu gấp đủ một nghìn con sếu bằng giấy treo quanh phòng, em sẽ khỏi bệnh.</a:t>
            </a:r>
            <a:endParaRPr lang="en-US" sz="2800" dirty="0">
              <a:solidFill>
                <a:srgbClr val="0000FF"/>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3BF0087F-3893-4730-BDC8-FC7081FECDB0}"/>
              </a:ext>
            </a:extLst>
          </p:cNvPr>
          <p:cNvCxnSpPr/>
          <p:nvPr/>
        </p:nvCxnSpPr>
        <p:spPr>
          <a:xfrm>
            <a:off x="3423573" y="3429000"/>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E3D9261-0434-4A4A-B852-021DF806507C}"/>
              </a:ext>
            </a:extLst>
          </p:cNvPr>
          <p:cNvCxnSpPr>
            <a:cxnSpLocks/>
          </p:cNvCxnSpPr>
          <p:nvPr/>
        </p:nvCxnSpPr>
        <p:spPr>
          <a:xfrm>
            <a:off x="2133600" y="4267200"/>
            <a:ext cx="2209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071EAD5-6AEC-49BC-B605-898206E25037}"/>
              </a:ext>
            </a:extLst>
          </p:cNvPr>
          <p:cNvCxnSpPr/>
          <p:nvPr/>
        </p:nvCxnSpPr>
        <p:spPr>
          <a:xfrm>
            <a:off x="5261153" y="4724400"/>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A30F6186-6EF6-4F9D-8C3B-E15DB414C575}"/>
              </a:ext>
            </a:extLst>
          </p:cNvPr>
          <p:cNvCxnSpPr>
            <a:cxnSpLocks/>
          </p:cNvCxnSpPr>
          <p:nvPr/>
        </p:nvCxnSpPr>
        <p:spPr>
          <a:xfrm>
            <a:off x="1560940" y="5177632"/>
            <a:ext cx="844050" cy="0"/>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0E99F2D2-C5FB-4045-A7C6-A907475C71D9}"/>
              </a:ext>
            </a:extLst>
          </p:cNvPr>
          <p:cNvSpPr txBox="1"/>
          <p:nvPr/>
        </p:nvSpPr>
        <p:spPr>
          <a:xfrm>
            <a:off x="5489755" y="2057400"/>
            <a:ext cx="380999" cy="584775"/>
          </a:xfrm>
          <a:prstGeom prst="rect">
            <a:avLst/>
          </a:prstGeom>
          <a:noFill/>
        </p:spPr>
        <p:txBody>
          <a:bodyPr wrap="square" rtlCol="0">
            <a:spAutoFit/>
          </a:bodyPr>
          <a:lstStyle/>
          <a:p>
            <a:pPr>
              <a:defRPr/>
            </a:pP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14095972-6DDA-4B3D-9A35-2BFC53A00A59}"/>
              </a:ext>
            </a:extLst>
          </p:cNvPr>
          <p:cNvSpPr txBox="1"/>
          <p:nvPr/>
        </p:nvSpPr>
        <p:spPr>
          <a:xfrm>
            <a:off x="5004252" y="3366831"/>
            <a:ext cx="380999" cy="584775"/>
          </a:xfrm>
          <a:prstGeom prst="rect">
            <a:avLst/>
          </a:prstGeom>
          <a:noFill/>
        </p:spPr>
        <p:txBody>
          <a:bodyPr wrap="square" rtlCol="0">
            <a:spAutoFit/>
          </a:bodyPr>
          <a:lstStyle/>
          <a:p>
            <a:pPr>
              <a:defRPr/>
            </a:pP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66108" y="5441155"/>
            <a:ext cx="2325292" cy="159543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27876" y="3722519"/>
            <a:ext cx="2276828" cy="200376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9968" y="305081"/>
            <a:ext cx="1736395" cy="1246225"/>
          </a:xfrm>
          <a:prstGeom prst="rect">
            <a:avLst/>
          </a:prstGeom>
        </p:spPr>
      </p:pic>
    </p:spTree>
    <p:extLst>
      <p:ext uri="{BB962C8B-B14F-4D97-AF65-F5344CB8AC3E}">
        <p14:creationId xmlns:p14="http://schemas.microsoft.com/office/powerpoint/2010/main" val="39353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09800" y="2133600"/>
          <a:ext cx="7620000" cy="3561398"/>
        </p:xfrm>
        <a:graphic>
          <a:graphicData uri="http://schemas.openxmlformats.org/drawingml/2006/table">
            <a:tbl>
              <a:tblPr firstRow="1" bandRow="1">
                <a:tableStyleId>{93296810-A885-4BE3-A3E7-6D5BEEA58F35}</a:tableStyleId>
              </a:tblPr>
              <a:tblGrid>
                <a:gridCol w="1984375">
                  <a:extLst>
                    <a:ext uri="{9D8B030D-6E8A-4147-A177-3AD203B41FA5}">
                      <a16:colId xmlns:a16="http://schemas.microsoft.com/office/drawing/2014/main" val="3948251702"/>
                    </a:ext>
                  </a:extLst>
                </a:gridCol>
                <a:gridCol w="5635625">
                  <a:extLst>
                    <a:ext uri="{9D8B030D-6E8A-4147-A177-3AD203B41FA5}">
                      <a16:colId xmlns:a16="http://schemas.microsoft.com/office/drawing/2014/main" val="3124092878"/>
                    </a:ext>
                  </a:extLst>
                </a:gridCol>
              </a:tblGrid>
              <a:tr h="609600">
                <a:tc>
                  <a:txBody>
                    <a:bodyPr/>
                    <a:lstStyle/>
                    <a:p>
                      <a:pPr algn="ctr">
                        <a:lnSpc>
                          <a:spcPct val="150000"/>
                        </a:lnSpc>
                      </a:pPr>
                      <a:r>
                        <a:rPr lang="en-US" sz="2400" dirty="0">
                          <a:latin typeface="Times New Roman" panose="02020603050405020304" pitchFamily="18" charset="0"/>
                          <a:cs typeface="Times New Roman" panose="02020603050405020304" pitchFamily="18" charset="0"/>
                        </a:rPr>
                        <a:t>ĐOẠN</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2400" dirty="0">
                          <a:latin typeface="Times New Roman" panose="02020603050405020304" pitchFamily="18" charset="0"/>
                          <a:cs typeface="Times New Roman" panose="02020603050405020304" pitchFamily="18" charset="0"/>
                        </a:rPr>
                        <a:t>Ý</a:t>
                      </a:r>
                      <a:r>
                        <a:rPr lang="en-US" sz="2400" baseline="0" dirty="0">
                          <a:latin typeface="Times New Roman" panose="02020603050405020304" pitchFamily="18" charset="0"/>
                          <a:cs typeface="Times New Roman" panose="02020603050405020304" pitchFamily="18" charset="0"/>
                        </a:rPr>
                        <a:t> NGHĨA </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6175478"/>
                  </a:ext>
                </a:extLst>
              </a:tr>
              <a:tr h="609600">
                <a:tc>
                  <a:txBody>
                    <a:bodyPr/>
                    <a:lstStyle/>
                    <a:p>
                      <a:pPr algn="ctr">
                        <a:lnSpc>
                          <a:spcPct val="150000"/>
                        </a:lnSpc>
                      </a:pPr>
                      <a:r>
                        <a:rPr lang="en-US" sz="2400" i="1" dirty="0" err="1">
                          <a:effectLst/>
                          <a:latin typeface="Times New Roman" panose="02020603050405020304" pitchFamily="18" charset="0"/>
                          <a:cs typeface="Times New Roman" panose="02020603050405020304" pitchFamily="18" charset="0"/>
                        </a:rPr>
                        <a:t>Đoạn</a:t>
                      </a:r>
                      <a:r>
                        <a:rPr lang="en-US" sz="2400" i="1" baseline="0" dirty="0">
                          <a:effectLst/>
                          <a:latin typeface="Times New Roman" panose="02020603050405020304" pitchFamily="18" charset="0"/>
                          <a:cs typeface="Times New Roman" panose="02020603050405020304" pitchFamily="18" charset="0"/>
                        </a:rPr>
                        <a:t> 1</a:t>
                      </a:r>
                      <a:endParaRPr lang="en-US" sz="2400" i="1" dirty="0">
                        <a:effectLst/>
                        <a:latin typeface="Times New Roman" panose="02020603050405020304" pitchFamily="18" charset="0"/>
                        <a:cs typeface="Times New Roman" panose="02020603050405020304" pitchFamily="18" charset="0"/>
                      </a:endParaRPr>
                    </a:p>
                  </a:txBody>
                  <a:tcPr/>
                </a:tc>
                <a:tc>
                  <a:txBody>
                    <a:bodyPr/>
                    <a:lstStyle/>
                    <a:p>
                      <a:pPr algn="just">
                        <a:lnSpc>
                          <a:spcPct val="150000"/>
                        </a:lnSpc>
                      </a:pPr>
                      <a:r>
                        <a:rPr lang="en-US" sz="2400" dirty="0" err="1">
                          <a:latin typeface="Times New Roman" panose="02020603050405020304" pitchFamily="18" charset="0"/>
                          <a:cs typeface="Times New Roman" panose="02020603050405020304" pitchFamily="18" charset="0"/>
                        </a:rPr>
                        <a:t>Nước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chế</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được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bom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nguyên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quyết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định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ném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xuống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35800558"/>
                  </a:ext>
                </a:extLst>
              </a:tr>
              <a:tr h="609600">
                <a:tc>
                  <a:txBody>
                    <a:bodyPr/>
                    <a:lstStyle/>
                    <a:p>
                      <a:pPr algn="ctr">
                        <a:lnSpc>
                          <a:spcPct val="150000"/>
                        </a:lnSpc>
                      </a:pPr>
                      <a:r>
                        <a:rPr lang="en-US" sz="2400" i="1" dirty="0" err="1">
                          <a:effectLst/>
                          <a:latin typeface="Times New Roman" panose="02020603050405020304" pitchFamily="18" charset="0"/>
                          <a:cs typeface="Times New Roman" panose="02020603050405020304" pitchFamily="18" charset="0"/>
                        </a:rPr>
                        <a:t>Đoạn</a:t>
                      </a:r>
                      <a:r>
                        <a:rPr lang="en-US" sz="2400" i="1" baseline="0" dirty="0">
                          <a:effectLst/>
                          <a:latin typeface="Times New Roman" panose="02020603050405020304" pitchFamily="18" charset="0"/>
                          <a:cs typeface="Times New Roman" panose="02020603050405020304" pitchFamily="18" charset="0"/>
                        </a:rPr>
                        <a:t> 2</a:t>
                      </a:r>
                      <a:endParaRPr lang="en-US" sz="2400" i="1" dirty="0">
                        <a:effectLst/>
                        <a:latin typeface="Times New Roman" panose="02020603050405020304" pitchFamily="18" charset="0"/>
                        <a:cs typeface="Times New Roman" panose="02020603050405020304" pitchFamily="18" charset="0"/>
                      </a:endParaRPr>
                    </a:p>
                  </a:txBody>
                  <a:tcPr/>
                </a:tc>
                <a:tc>
                  <a:txBody>
                    <a:bodyPr/>
                    <a:lstStyle/>
                    <a:p>
                      <a:pPr algn="just">
                        <a:lnSpc>
                          <a:spcPct val="150000"/>
                        </a:lnSpc>
                      </a:pPr>
                      <a:r>
                        <a:rPr lang="en-US" sz="2400" dirty="0" err="1">
                          <a:latin typeface="Times New Roman" panose="02020603050405020304" pitchFamily="18" charset="0"/>
                          <a:cs typeface="Times New Roman" panose="02020603050405020304" pitchFamily="18" charset="0"/>
                        </a:rPr>
                        <a:t>Hậu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quả</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2 </a:t>
                      </a:r>
                      <a:r>
                        <a:rPr lang="en-US" sz="2400" baseline="0" dirty="0" err="1">
                          <a:latin typeface="Times New Roman" panose="02020603050405020304" pitchFamily="18" charset="0"/>
                          <a:cs typeface="Times New Roman" panose="02020603050405020304" pitchFamily="18" charset="0"/>
                        </a:rPr>
                        <a:t>quả</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bom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đã</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gây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5330755"/>
                  </a:ext>
                </a:extLst>
              </a:tr>
              <a:tr h="609600">
                <a:tc>
                  <a:txBody>
                    <a:bodyPr/>
                    <a:lstStyle/>
                    <a:p>
                      <a:pPr algn="ctr">
                        <a:lnSpc>
                          <a:spcPct val="150000"/>
                        </a:lnSpc>
                      </a:pPr>
                      <a:r>
                        <a:rPr lang="en-US" sz="2400" i="1" dirty="0" err="1">
                          <a:effectLst/>
                          <a:latin typeface="Times New Roman" panose="02020603050405020304" pitchFamily="18" charset="0"/>
                          <a:cs typeface="Times New Roman" panose="02020603050405020304" pitchFamily="18" charset="0"/>
                        </a:rPr>
                        <a:t>Đoạn</a:t>
                      </a:r>
                      <a:r>
                        <a:rPr lang="en-US" sz="2400" i="1" baseline="0" dirty="0">
                          <a:effectLst/>
                          <a:latin typeface="Times New Roman" panose="02020603050405020304" pitchFamily="18" charset="0"/>
                          <a:cs typeface="Times New Roman" panose="02020603050405020304" pitchFamily="18" charset="0"/>
                        </a:rPr>
                        <a:t> 3</a:t>
                      </a:r>
                      <a:endParaRPr lang="en-US" sz="2400" i="1" dirty="0">
                        <a:effectLst/>
                        <a:latin typeface="Times New Roman" panose="02020603050405020304" pitchFamily="18" charset="0"/>
                        <a:cs typeface="Times New Roman" panose="02020603050405020304" pitchFamily="18" charset="0"/>
                      </a:endParaRPr>
                    </a:p>
                  </a:txBody>
                  <a:tcPr/>
                </a:tc>
                <a:tc>
                  <a:txBody>
                    <a:bodyPr/>
                    <a:lstStyle/>
                    <a:p>
                      <a:pPr algn="just">
                        <a:lnSpc>
                          <a:spcPct val="150000"/>
                        </a:lnSpc>
                      </a:pPr>
                      <a:r>
                        <a:rPr lang="en-US" sz="2400" dirty="0" err="1">
                          <a:latin typeface="Times New Roman" panose="02020603050405020304" pitchFamily="18" charset="0"/>
                          <a:cs typeface="Times New Roman" panose="02020603050405020304" pitchFamily="18" charset="0"/>
                        </a:rPr>
                        <a:t>Khát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vọng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Xa-xa-cô</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33957003"/>
                  </a:ext>
                </a:extLst>
              </a:tr>
              <a:tr h="609600">
                <a:tc>
                  <a:txBody>
                    <a:bodyPr/>
                    <a:lstStyle/>
                    <a:p>
                      <a:pPr algn="ctr">
                        <a:lnSpc>
                          <a:spcPct val="150000"/>
                        </a:lnSpc>
                      </a:pPr>
                      <a:r>
                        <a:rPr lang="en-US" sz="2400" i="1" dirty="0" err="1">
                          <a:effectLst/>
                          <a:latin typeface="Times New Roman" panose="02020603050405020304" pitchFamily="18" charset="0"/>
                          <a:cs typeface="Times New Roman" panose="02020603050405020304" pitchFamily="18" charset="0"/>
                        </a:rPr>
                        <a:t>Đoạn</a:t>
                      </a:r>
                      <a:r>
                        <a:rPr lang="en-US" sz="2400" i="1" baseline="0" dirty="0">
                          <a:effectLst/>
                          <a:latin typeface="Times New Roman" panose="02020603050405020304" pitchFamily="18" charset="0"/>
                          <a:cs typeface="Times New Roman" panose="02020603050405020304" pitchFamily="18" charset="0"/>
                        </a:rPr>
                        <a:t> 4</a:t>
                      </a:r>
                      <a:endParaRPr lang="en-US" sz="2400" i="1" dirty="0">
                        <a:effectLst/>
                        <a:latin typeface="Times New Roman" panose="02020603050405020304" pitchFamily="18" charset="0"/>
                        <a:cs typeface="Times New Roman" panose="02020603050405020304" pitchFamily="18" charset="0"/>
                      </a:endParaRPr>
                    </a:p>
                  </a:txBody>
                  <a:tcPr/>
                </a:tc>
                <a:tc>
                  <a:txBody>
                    <a:bodyPr/>
                    <a:lstStyle/>
                    <a:p>
                      <a:pPr algn="just">
                        <a:lnSpc>
                          <a:spcPct val="150000"/>
                        </a:lnSpc>
                      </a:pPr>
                      <a:r>
                        <a:rPr lang="en-US" sz="2400" dirty="0" err="1">
                          <a:latin typeface="Times New Roman" panose="02020603050405020304" pitchFamily="18" charset="0"/>
                          <a:cs typeface="Times New Roman" panose="02020603050405020304" pitchFamily="18" charset="0"/>
                        </a:rPr>
                        <a:t>Ướ</a:t>
                      </a:r>
                      <a:r>
                        <a:rPr lang="en-US" sz="2400" baseline="0" dirty="0" err="1">
                          <a:latin typeface="Times New Roman" panose="02020603050405020304" pitchFamily="18" charset="0"/>
                          <a:cs typeface="Times New Roman" panose="02020603050405020304" pitchFamily="18" charset="0"/>
                        </a:rPr>
                        <a:t>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vọng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hòa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bình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cả</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thành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phố</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36693386"/>
                  </a:ext>
                </a:extLst>
              </a:tr>
            </a:tbl>
          </a:graphicData>
        </a:graphic>
      </p:graphicFrame>
    </p:spTree>
    <p:extLst>
      <p:ext uri="{BB962C8B-B14F-4D97-AF65-F5344CB8AC3E}">
        <p14:creationId xmlns:p14="http://schemas.microsoft.com/office/powerpoint/2010/main" val="1512704451"/>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1" y="304800"/>
            <a:ext cx="2688569" cy="835224"/>
          </a:xfrm>
          <a:prstGeom prst="rect">
            <a:avLst/>
          </a:prstGeom>
        </p:spPr>
      </p:pic>
      <p:sp>
        <p:nvSpPr>
          <p:cNvPr id="3" name="Rounded Rectangle 2"/>
          <p:cNvSpPr/>
          <p:nvPr/>
        </p:nvSpPr>
        <p:spPr>
          <a:xfrm>
            <a:off x="1905001" y="1140024"/>
            <a:ext cx="5701507" cy="1265002"/>
          </a:xfrm>
          <a:prstGeom prst="roundRect">
            <a:avLst/>
          </a:prstGeom>
          <a:solidFill>
            <a:schemeClr val="accent5">
              <a:lumMod val="40000"/>
              <a:lumOff val="60000"/>
            </a:schemeClr>
          </a:solidFill>
          <a:ln>
            <a:solidFill>
              <a:schemeClr val="accent5">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1945,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a:t>
            </a:r>
          </a:p>
        </p:txBody>
      </p:sp>
      <p:sp>
        <p:nvSpPr>
          <p:cNvPr id="4" name="Right Arrow 3"/>
          <p:cNvSpPr/>
          <p:nvPr/>
        </p:nvSpPr>
        <p:spPr>
          <a:xfrm>
            <a:off x="5257800" y="1981200"/>
            <a:ext cx="4179886" cy="19812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p>
        </p:txBody>
      </p:sp>
      <p:sp>
        <p:nvSpPr>
          <p:cNvPr id="5" name="Rounded Rectangle 4"/>
          <p:cNvSpPr/>
          <p:nvPr/>
        </p:nvSpPr>
        <p:spPr>
          <a:xfrm>
            <a:off x="1905001" y="3581400"/>
            <a:ext cx="5701507" cy="1066800"/>
          </a:xfrm>
          <a:prstGeom prst="round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Hậu quả hai quả bom đó đã gây ra thảm khốc như thế nào?</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5283926" y="4191000"/>
            <a:ext cx="4153760" cy="193410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Cướp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87373" y="4724401"/>
            <a:ext cx="2325292" cy="159543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99272" y="-279470"/>
            <a:ext cx="2276828" cy="200376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1606" y="3059076"/>
            <a:ext cx="1736395" cy="1246225"/>
          </a:xfrm>
          <a:prstGeom prst="rect">
            <a:avLst/>
          </a:prstGeom>
        </p:spPr>
      </p:pic>
    </p:spTree>
    <p:extLst>
      <p:ext uri="{BB962C8B-B14F-4D97-AF65-F5344CB8AC3E}">
        <p14:creationId xmlns:p14="http://schemas.microsoft.com/office/powerpoint/2010/main" val="13992862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090806095811-419-8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
            <a:ext cx="9144000" cy="5589588"/>
          </a:xfrm>
          <a:noFill/>
          <a:ln w="28575">
            <a:solidFill>
              <a:srgbClr val="FF0000"/>
            </a:solidFill>
            <a:miter lim="800000"/>
            <a:headEnd/>
            <a:tailEnd/>
          </a:ln>
        </p:spPr>
      </p:pic>
      <p:sp>
        <p:nvSpPr>
          <p:cNvPr id="52227" name="Text Box 5"/>
          <p:cNvSpPr txBox="1">
            <a:spLocks noChangeArrowheads="1"/>
          </p:cNvSpPr>
          <p:nvPr/>
        </p:nvSpPr>
        <p:spPr bwMode="auto">
          <a:xfrm>
            <a:off x="2208214" y="5732464"/>
            <a:ext cx="7991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defRPr/>
            </a:pPr>
            <a:r>
              <a:rPr lang="en-US" altLang="en-US" sz="2800">
                <a:solidFill>
                  <a:srgbClr val="000000"/>
                </a:solidFill>
              </a:rPr>
              <a:t>   </a:t>
            </a:r>
            <a:r>
              <a:rPr lang="en-US" altLang="en-US" sz="2800" b="1">
                <a:solidFill>
                  <a:srgbClr val="000000"/>
                </a:solidFill>
                <a:latin typeface="Times New Roman" panose="02020603050405020304" pitchFamily="18" charset="0"/>
              </a:rPr>
              <a:t>Thành phố Hi-rô-si-ma gần như bị san phẳng sau khi Mỹ ném bom nguyên tử ngày 6-8-1945.</a:t>
            </a:r>
          </a:p>
        </p:txBody>
      </p:sp>
    </p:spTree>
    <p:extLst>
      <p:ext uri="{BB962C8B-B14F-4D97-AF65-F5344CB8AC3E}">
        <p14:creationId xmlns:p14="http://schemas.microsoft.com/office/powerpoint/2010/main" val="3735253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cms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0" y="620713"/>
            <a:ext cx="7488238" cy="4608512"/>
          </a:xfrm>
          <a:noFill/>
          <a:ln w="28575">
            <a:solidFill>
              <a:srgbClr val="FF0000"/>
            </a:solidFill>
            <a:miter lim="800000"/>
            <a:headEnd/>
            <a:tailEnd/>
          </a:ln>
        </p:spPr>
      </p:pic>
      <p:sp>
        <p:nvSpPr>
          <p:cNvPr id="53251" name="Text Box 6"/>
          <p:cNvSpPr txBox="1">
            <a:spLocks noChangeArrowheads="1"/>
          </p:cNvSpPr>
          <p:nvPr/>
        </p:nvSpPr>
        <p:spPr bwMode="auto">
          <a:xfrm>
            <a:off x="2474914" y="6088064"/>
            <a:ext cx="6213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altLang="en-US" sz="2000">
              <a:solidFill>
                <a:srgbClr val="000000"/>
              </a:solidFill>
            </a:endParaRPr>
          </a:p>
        </p:txBody>
      </p:sp>
      <p:sp>
        <p:nvSpPr>
          <p:cNvPr id="53252" name="Text Box 7"/>
          <p:cNvSpPr txBox="1">
            <a:spLocks noChangeArrowheads="1"/>
          </p:cNvSpPr>
          <p:nvPr/>
        </p:nvSpPr>
        <p:spPr bwMode="auto">
          <a:xfrm>
            <a:off x="1703388" y="5373689"/>
            <a:ext cx="8642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US" altLang="en-US" sz="2800" b="1">
                <a:solidFill>
                  <a:srgbClr val="000000"/>
                </a:solidFill>
              </a:rPr>
              <a:t>   </a:t>
            </a:r>
            <a:r>
              <a:rPr lang="en-US" altLang="en-US" sz="2800" b="1">
                <a:solidFill>
                  <a:srgbClr val="000000"/>
                </a:solidFill>
                <a:latin typeface="Times New Roman" panose="02020603050405020304" pitchFamily="18" charset="0"/>
              </a:rPr>
              <a:t>Thành phố Na-ga-xa-ki sau khi bị Mỹ ném bom nguyên tử ngày 9-8-1945</a:t>
            </a:r>
          </a:p>
        </p:txBody>
      </p:sp>
    </p:spTree>
    <p:extLst>
      <p:ext uri="{BB962C8B-B14F-4D97-AF65-F5344CB8AC3E}">
        <p14:creationId xmlns:p14="http://schemas.microsoft.com/office/powerpoint/2010/main" val="316872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vi-VN" altLang="en-US"/>
          </a:p>
        </p:txBody>
      </p:sp>
      <p:sp>
        <p:nvSpPr>
          <p:cNvPr id="54275" name="Rectangle 3"/>
          <p:cNvSpPr>
            <a:spLocks noGrp="1" noChangeArrowheads="1"/>
          </p:cNvSpPr>
          <p:nvPr>
            <p:ph idx="1"/>
          </p:nvPr>
        </p:nvSpPr>
        <p:spPr/>
        <p:txBody>
          <a:bodyPr/>
          <a:lstStyle/>
          <a:p>
            <a:pPr eaLnBrk="1" hangingPunct="1"/>
            <a:endParaRPr lang="vi-VN" altLang="en-US"/>
          </a:p>
        </p:txBody>
      </p:sp>
      <p:pic>
        <p:nvPicPr>
          <p:cNvPr id="54276" name="Picture 4" descr="162949vista(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ind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
            <a:ext cx="7924800" cy="70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t3"/>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1524000" y="104776"/>
            <a:ext cx="9036050" cy="675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9" name="Picture 7" descr="t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9036050" cy="6505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0" name="Picture 8" descr="t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0026" y="0"/>
            <a:ext cx="9197975"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834414"/>
      </p:ext>
    </p:extLst>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altLang="en-US"/>
          </a:p>
        </p:txBody>
      </p:sp>
      <p:pic>
        <p:nvPicPr>
          <p:cNvPr id="55299" name="Picture 6" descr="t3"/>
          <p:cNvPicPr>
            <a:picLocks noGrp="1" noChangeAspect="1" noChangeArrowheads="1"/>
          </p:cNvPicPr>
          <p:nvPr>
            <p:ph idx="1"/>
          </p:nvPr>
        </p:nvPicPr>
        <p:blipFill>
          <a:blip r:embed="rId2">
            <a:lum contrast="18000"/>
            <a:extLst>
              <a:ext uri="{28A0092B-C50C-407E-A947-70E740481C1C}">
                <a14:useLocalDpi xmlns:a14="http://schemas.microsoft.com/office/drawing/2010/main" val="0"/>
              </a:ext>
            </a:extLst>
          </a:blip>
          <a:srcRect/>
          <a:stretch>
            <a:fillRect/>
          </a:stretch>
        </p:blipFill>
        <p:spPr>
          <a:xfrm>
            <a:off x="1847850" y="188914"/>
            <a:ext cx="8496300" cy="6264275"/>
          </a:xfrm>
          <a:ln>
            <a:solidFill>
              <a:schemeClr val="tx1"/>
            </a:solidFill>
            <a:miter lim="800000"/>
            <a:headEnd/>
            <a:tailEnd/>
          </a:ln>
        </p:spPr>
      </p:pic>
    </p:spTree>
    <p:extLst>
      <p:ext uri="{BB962C8B-B14F-4D97-AF65-F5344CB8AC3E}">
        <p14:creationId xmlns:p14="http://schemas.microsoft.com/office/powerpoint/2010/main" val="700488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h1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4096788" y="609600"/>
            <a:ext cx="1758461" cy="1320800"/>
          </a:xfrm>
          <a:noFill/>
          <a:ln w="28575">
            <a:solidFill>
              <a:srgbClr val="FF0000"/>
            </a:solidFill>
            <a:miter lim="800000"/>
            <a:headEnd/>
            <a:tailEnd/>
          </a:ln>
        </p:spPr>
      </p:pic>
      <p:sp>
        <p:nvSpPr>
          <p:cNvPr id="56323" name="Text Box 8"/>
          <p:cNvSpPr txBox="1">
            <a:spLocks noChangeArrowheads="1"/>
          </p:cNvSpPr>
          <p:nvPr/>
        </p:nvSpPr>
        <p:spPr bwMode="auto">
          <a:xfrm>
            <a:off x="2133601" y="6096000"/>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defRPr/>
            </a:pPr>
            <a:r>
              <a:rPr lang="en-US" altLang="en-US" sz="2400" b="1">
                <a:solidFill>
                  <a:srgbClr val="000000"/>
                </a:solidFill>
                <a:latin typeface="Times New Roman" panose="02020603050405020304" pitchFamily="18" charset="0"/>
              </a:rPr>
              <a:t>Thành phố Hi-rô-si-ma sau khi bị Mỹ ném bom ngày 6-8-1945</a:t>
            </a:r>
          </a:p>
        </p:txBody>
      </p:sp>
    </p:spTree>
    <p:extLst>
      <p:ext uri="{BB962C8B-B14F-4D97-AF65-F5344CB8AC3E}">
        <p14:creationId xmlns:p14="http://schemas.microsoft.com/office/powerpoint/2010/main" val="2573573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4000" y="0"/>
            <a:ext cx="9144000" cy="6858000"/>
          </a:xfrm>
          <a:prstGeom prst="rect">
            <a:avLst/>
          </a:prstGeom>
        </p:spPr>
      </p:pic>
      <p:sp>
        <p:nvSpPr>
          <p:cNvPr id="3" name="Rounded Rectangle 2"/>
          <p:cNvSpPr/>
          <p:nvPr/>
        </p:nvSpPr>
        <p:spPr>
          <a:xfrm>
            <a:off x="2159224" y="2129645"/>
            <a:ext cx="7543800" cy="762000"/>
          </a:xfrm>
          <a:prstGeom prst="roundRect">
            <a:avLst/>
          </a:prstGeom>
          <a:solidFill>
            <a:schemeClr val="bg2">
              <a:lumMod val="9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Xa-xa-cô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nhiễm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3226025" y="3156857"/>
            <a:ext cx="6886303" cy="1447800"/>
          </a:xfrm>
          <a:prstGeom prst="round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Xa-xa-cô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nhiễm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bom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Hi-</a:t>
            </a:r>
            <a:r>
              <a:rPr lang="en-US" sz="2800" dirty="0" err="1">
                <a:solidFill>
                  <a:schemeClr val="tx1"/>
                </a:solidFill>
                <a:latin typeface="Times New Roman" panose="02020603050405020304" pitchFamily="18" charset="0"/>
                <a:cs typeface="Times New Roman" panose="02020603050405020304" pitchFamily="18" charset="0"/>
              </a:rPr>
              <a:t>rô</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si</a:t>
            </a:r>
            <a:r>
              <a:rPr lang="en-US" sz="2800" dirty="0">
                <a:solidFill>
                  <a:schemeClr val="tx1"/>
                </a:solidFill>
                <a:latin typeface="Times New Roman" panose="02020603050405020304" pitchFamily="18" charset="0"/>
                <a:cs typeface="Times New Roman" panose="02020603050405020304" pitchFamily="18" charset="0"/>
              </a:rPr>
              <a:t>-ma</a:t>
            </a:r>
            <a:r>
              <a:rPr lang="en-US" sz="28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10200" y="4799650"/>
            <a:ext cx="2325292" cy="15954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75932" y="4572001"/>
            <a:ext cx="2276828" cy="200376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1" y="213812"/>
            <a:ext cx="1736395" cy="1246225"/>
          </a:xfrm>
          <a:prstGeom prst="rect">
            <a:avLst/>
          </a:prstGeom>
        </p:spPr>
      </p:pic>
    </p:spTree>
    <p:extLst>
      <p:ext uri="{BB962C8B-B14F-4D97-AF65-F5344CB8AC3E}">
        <p14:creationId xmlns:p14="http://schemas.microsoft.com/office/powerpoint/2010/main" val="316228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20DCF1-A41C-412E-806A-0C518C0B0E23}"/>
              </a:ext>
            </a:extLst>
          </p:cNvPr>
          <p:cNvSpPr/>
          <p:nvPr/>
        </p:nvSpPr>
        <p:spPr>
          <a:xfrm>
            <a:off x="2057400" y="1905001"/>
            <a:ext cx="8382000" cy="3662541"/>
          </a:xfrm>
          <a:prstGeom prst="rect">
            <a:avLst/>
          </a:prstGeom>
        </p:spPr>
        <p:txBody>
          <a:bodyPr wrap="square">
            <a:spAutoFit/>
          </a:bodyPr>
          <a:lstStyle/>
          <a:p>
            <a:pPr>
              <a:tabLst>
                <a:tab pos="2047875" algn="l"/>
              </a:tabLst>
            </a:pPr>
            <a:r>
              <a:rPr lang="it-IT"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Cô bé hi vọng kéo dài cuộc sống của mình bằng cách nào ?</a:t>
            </a:r>
            <a:endPar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
            <a:r>
              <a:rPr lang="it-IT"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  Nằm trong bệnh viện, nhẩm đếm từng ngày của cuộc đời.</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
              <a:tabLst>
                <a:tab pos="2047875" algn="l"/>
              </a:tabLst>
            </a:pPr>
            <a:r>
              <a:rPr lang="it-IT"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  Tin vào truyền thuyết, lặng lẽ gấp cho đủ 1000 con sếu giấy.</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
              <a:tabLst>
                <a:tab pos="2047875" algn="l"/>
              </a:tabLst>
            </a:pPr>
            <a:r>
              <a:rPr lang="it-IT"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  Kêu gọi mọi người gấp sếu giấy cho mình.</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
            <a:r>
              <a:rPr lang="it-IT"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d. Ngày ngày phải uống thuốc.</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Isosceles Triangle 3">
            <a:hlinkClick r:id="rId2" action="ppaction://hlinksldjump"/>
            <a:extLst>
              <a:ext uri="{FF2B5EF4-FFF2-40B4-BE49-F238E27FC236}">
                <a16:creationId xmlns:a16="http://schemas.microsoft.com/office/drawing/2014/main" id="{85D79D5F-54F4-4D02-865E-924016F5ACF5}"/>
              </a:ext>
            </a:extLst>
          </p:cNvPr>
          <p:cNvSpPr/>
          <p:nvPr/>
        </p:nvSpPr>
        <p:spPr>
          <a:xfrm>
            <a:off x="9993338" y="377796"/>
            <a:ext cx="408549" cy="331919"/>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844" y="63356"/>
            <a:ext cx="1330083" cy="117056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29000" y="170890"/>
            <a:ext cx="2325292" cy="1595437"/>
          </a:xfrm>
          <a:prstGeom prst="rect">
            <a:avLst/>
          </a:prstGeom>
        </p:spPr>
      </p:pic>
    </p:spTree>
    <p:extLst>
      <p:ext uri="{BB962C8B-B14F-4D97-AF65-F5344CB8AC3E}">
        <p14:creationId xmlns:p14="http://schemas.microsoft.com/office/powerpoint/2010/main" val="11606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iterate type="lt">
                                    <p:tmAbs val="25"/>
                                  </p:iterate>
                                  <p:childTnLst>
                                    <p:set>
                                      <p:cBhvr override="childStyle">
                                        <p:cTn id="12" dur="indefinite"/>
                                        <p:tgtEl>
                                          <p:spTgt spid="2">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23950"/>
            <a:ext cx="9144000" cy="6824576"/>
          </a:xfrm>
          <a:prstGeom prst="rect">
            <a:avLst/>
          </a:prstGeom>
        </p:spPr>
      </p:pic>
      <p:pic>
        <p:nvPicPr>
          <p:cNvPr id="1026" name="Picture 2" descr="Chủ điểm Cánh chim hòa bình - Tiếng Việt - Nguyễn Thị Thục - ƯƠM MẦM TRI  THỨC của Nguyễn Thị Thục">
            <a:extLst>
              <a:ext uri="{FF2B5EF4-FFF2-40B4-BE49-F238E27FC236}">
                <a16:creationId xmlns:a16="http://schemas.microsoft.com/office/drawing/2014/main" id="{7B9A4C45-D03E-488D-BCEF-72A3262C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195646" cy="680062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5"/>
          <p:cNvSpPr>
            <a:spLocks noChangeArrowheads="1"/>
          </p:cNvSpPr>
          <p:nvPr/>
        </p:nvSpPr>
        <p:spPr bwMode="auto">
          <a:xfrm>
            <a:off x="7086600" y="1752600"/>
            <a:ext cx="3704492" cy="1371600"/>
          </a:xfrm>
          <a:prstGeom prst="cloudCallout">
            <a:avLst>
              <a:gd name="adj1" fmla="val -52647"/>
              <a:gd name="adj2" fmla="val 59594"/>
            </a:avLst>
          </a:prstGeom>
          <a:solidFill>
            <a:srgbClr val="FFFFCC"/>
          </a:solidFill>
          <a:ln w="9525">
            <a:solidFill>
              <a:schemeClr val="tx1"/>
            </a:solidFill>
            <a:round/>
            <a:headEnd/>
            <a:tailEnd/>
          </a:ln>
          <a:effectLst/>
          <a:scene3d>
            <a:camera prst="orthographicFront"/>
            <a:lightRig rig="threePt" dir="t"/>
          </a:scene3d>
          <a:sp3d>
            <a:bevelT w="152400" h="50800" prst="softRound"/>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84947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500"/>
                                        <p:tgtEl>
                                          <p:spTgt spid="8"/>
                                        </p:tgtEl>
                                      </p:cBhvr>
                                    </p:animEffect>
                                    <p:anim calcmode="lin" valueType="num">
                                      <p:cBhvr>
                                        <p:cTn id="14" dur="500"/>
                                        <p:tgtEl>
                                          <p:spTgt spid="8"/>
                                        </p:tgtEl>
                                        <p:attrNameLst>
                                          <p:attrName>ppt_x</p:attrName>
                                        </p:attrNameLst>
                                      </p:cBhvr>
                                      <p:tavLst>
                                        <p:tav tm="0">
                                          <p:val>
                                            <p:strVal val="ppt_x"/>
                                          </p:val>
                                        </p:tav>
                                        <p:tav tm="100000">
                                          <p:val>
                                            <p:strVal val="ppt_x"/>
                                          </p:val>
                                        </p:tav>
                                      </p:tavLst>
                                    </p:anim>
                                    <p:anim calcmode="lin" valueType="num">
                                      <p:cBhvr>
                                        <p:cTn id="15" dur="500"/>
                                        <p:tgtEl>
                                          <p:spTgt spid="8"/>
                                        </p:tgtEl>
                                        <p:attrNameLst>
                                          <p:attrName>ppt_y</p:attrName>
                                        </p:attrNameLst>
                                      </p:cBhvr>
                                      <p:tavLst>
                                        <p:tav tm="0">
                                          <p:val>
                                            <p:strVal val="ppt_y"/>
                                          </p:val>
                                        </p:tav>
                                        <p:tav tm="100000">
                                          <p:val>
                                            <p:strVal val="ppt_y+.1"/>
                                          </p:val>
                                        </p:tav>
                                      </p:tavLst>
                                    </p:anim>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Káº¿t quáº£ hÃ¬nh áº£nh cho thá»±c tráº¡ng tÃ i nguyÃªn thiÃªn nhiÃªn hiá»n na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thá»±c tráº¡ng tÃ i nguyÃªn thiÃªn nhiÃªn hiá»n nay"/>
          <p:cNvSpPr>
            <a:spLocks noChangeAspect="1" noChangeArrowheads="1"/>
          </p:cNvSpPr>
          <p:nvPr/>
        </p:nvSpPr>
        <p:spPr bwMode="auto">
          <a:xfrm>
            <a:off x="2667000" y="4114801"/>
            <a:ext cx="3200400" cy="3200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ction Button: Go to End 6">
            <a:hlinkClick r:id="rId2" action="ppaction://hlinksldjump" highlightClick="1"/>
            <a:extLst>
              <a:ext uri="{FF2B5EF4-FFF2-40B4-BE49-F238E27FC236}">
                <a16:creationId xmlns:a16="http://schemas.microsoft.com/office/drawing/2014/main" id="{DB32241F-F946-447A-B350-9847F9B3F3E9}"/>
              </a:ext>
            </a:extLst>
          </p:cNvPr>
          <p:cNvSpPr/>
          <p:nvPr/>
        </p:nvSpPr>
        <p:spPr>
          <a:xfrm>
            <a:off x="9525001" y="6324600"/>
            <a:ext cx="618147" cy="381000"/>
          </a:xfrm>
          <a:prstGeom prst="actionButtonEn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1984375" y="2286128"/>
            <a:ext cx="6100320" cy="987351"/>
          </a:xfrm>
          <a:prstGeom prst="round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Xa-xa-cô</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637924" y="3570597"/>
            <a:ext cx="6505223" cy="1295400"/>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gửi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nghìn</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sếu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Xa-xa-cô</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0" y="1477726"/>
            <a:ext cx="2356432" cy="161680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76188" y="4346042"/>
            <a:ext cx="1657612" cy="152135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34971" y="44330"/>
            <a:ext cx="2276828" cy="200376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213812"/>
            <a:ext cx="2133600" cy="1691189"/>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9203" y="4904822"/>
            <a:ext cx="1736395" cy="124622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058999"/>
            <a:ext cx="2356432" cy="1616803"/>
          </a:xfrm>
          <a:prstGeom prst="rect">
            <a:avLst/>
          </a:prstGeom>
        </p:spPr>
      </p:pic>
    </p:spTree>
    <p:extLst>
      <p:ext uri="{BB962C8B-B14F-4D97-AF65-F5344CB8AC3E}">
        <p14:creationId xmlns:p14="http://schemas.microsoft.com/office/powerpoint/2010/main" val="1954736275"/>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0" y="0"/>
            <a:ext cx="9144000" cy="6858000"/>
          </a:xfrm>
          <a:prstGeom prst="rect">
            <a:avLst/>
          </a:prstGeom>
        </p:spPr>
      </p:pic>
      <p:sp>
        <p:nvSpPr>
          <p:cNvPr id="5" name="Rounded Rectangle 4"/>
          <p:cNvSpPr/>
          <p:nvPr/>
        </p:nvSpPr>
        <p:spPr>
          <a:xfrm>
            <a:off x="2057400" y="1143000"/>
            <a:ext cx="6248400" cy="990600"/>
          </a:xfrm>
          <a:prstGeom prst="roundRect">
            <a:avLst/>
          </a:prstGeom>
          <a:solidFill>
            <a:schemeClr val="accent2">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2590801" y="2895600"/>
            <a:ext cx="7391737" cy="1905000"/>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nhớ</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bom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chữ</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3"/>
          <a:stretch>
            <a:fillRect/>
          </a:stretch>
        </p:blipFill>
        <p:spPr>
          <a:xfrm>
            <a:off x="4011552" y="0"/>
            <a:ext cx="5225033"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02296" y="5105400"/>
            <a:ext cx="1657612" cy="152135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5908" y="4717006"/>
            <a:ext cx="1600389" cy="1691189"/>
          </a:xfrm>
          <a:prstGeom prst="rect">
            <a:avLst/>
          </a:prstGeom>
        </p:spPr>
      </p:pic>
    </p:spTree>
    <p:extLst>
      <p:ext uri="{BB962C8B-B14F-4D97-AF65-F5344CB8AC3E}">
        <p14:creationId xmlns:p14="http://schemas.microsoft.com/office/powerpoint/2010/main" val="313785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altLang="en-US"/>
          </a:p>
        </p:txBody>
      </p:sp>
      <p:sp>
        <p:nvSpPr>
          <p:cNvPr id="63491" name="Rectangle 3"/>
          <p:cNvSpPr>
            <a:spLocks noGrp="1" noChangeArrowheads="1"/>
          </p:cNvSpPr>
          <p:nvPr>
            <p:ph idx="1"/>
          </p:nvPr>
        </p:nvSpPr>
        <p:spPr/>
        <p:txBody>
          <a:bodyPr/>
          <a:lstStyle/>
          <a:p>
            <a:pPr eaLnBrk="1" hangingPunct="1"/>
            <a:endParaRPr lang="en-US" altLang="en-US"/>
          </a:p>
        </p:txBody>
      </p:sp>
      <p:pic>
        <p:nvPicPr>
          <p:cNvPr id="63492" name="Picture 5" descr="A-Bomb_Dome_close-u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
            <a:ext cx="89281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6"/>
          <p:cNvSpPr>
            <a:spLocks noChangeArrowheads="1"/>
          </p:cNvSpPr>
          <p:nvPr/>
        </p:nvSpPr>
        <p:spPr bwMode="auto">
          <a:xfrm>
            <a:off x="1524000" y="5589588"/>
            <a:ext cx="9036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GB" altLang="en-US" sz="2800" b="1">
                <a:solidFill>
                  <a:srgbClr val="A50021"/>
                </a:solidFill>
                <a:latin typeface="Times New Roman" panose="02020603050405020304" pitchFamily="18" charset="0"/>
                <a:cs typeface="Times New Roman" panose="02020603050405020304" pitchFamily="18" charset="0"/>
              </a:rPr>
              <a:t>Khu tưởng niệm Hòa Bình Hi- rô- si- ma được UNESCO đưa vào danh sách di sản thế giới năm 1996</a:t>
            </a:r>
          </a:p>
        </p:txBody>
      </p:sp>
    </p:spTree>
    <p:extLst>
      <p:ext uri="{BB962C8B-B14F-4D97-AF65-F5344CB8AC3E}">
        <p14:creationId xmlns:p14="http://schemas.microsoft.com/office/powerpoint/2010/main" val="1241184645"/>
      </p:ext>
    </p:extLst>
  </p:cSld>
  <p:clrMapOvr>
    <a:masterClrMapping/>
  </p:clrMapOvr>
  <p:transition spd="med">
    <p:pull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altLang="en-US"/>
          </a:p>
        </p:txBody>
      </p:sp>
      <p:sp>
        <p:nvSpPr>
          <p:cNvPr id="64515" name="Rectangle 3"/>
          <p:cNvSpPr>
            <a:spLocks noGrp="1" noChangeArrowheads="1"/>
          </p:cNvSpPr>
          <p:nvPr>
            <p:ph idx="1"/>
          </p:nvPr>
        </p:nvSpPr>
        <p:spPr/>
        <p:txBody>
          <a:bodyPr/>
          <a:lstStyle/>
          <a:p>
            <a:pPr eaLnBrk="1" hangingPunct="1"/>
            <a:endParaRPr lang="en-US" altLang="en-US"/>
          </a:p>
        </p:txBody>
      </p:sp>
      <p:pic>
        <p:nvPicPr>
          <p:cNvPr id="64516" name="Picture 5" descr="090806122947-248-7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6"/>
          <p:cNvSpPr txBox="1">
            <a:spLocks noChangeArrowheads="1"/>
          </p:cNvSpPr>
          <p:nvPr/>
        </p:nvSpPr>
        <p:spPr bwMode="auto">
          <a:xfrm>
            <a:off x="1524000" y="6021389"/>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defRPr/>
            </a:pPr>
            <a:r>
              <a:rPr lang="en-GB" altLang="en-US" sz="2800" b="1">
                <a:solidFill>
                  <a:srgbClr val="000099"/>
                </a:solidFill>
                <a:latin typeface="Times New Roman" panose="02020603050405020304" pitchFamily="18" charset="0"/>
                <a:cs typeface="Times New Roman" panose="02020603050405020304" pitchFamily="18" charset="0"/>
              </a:rPr>
              <a:t>Lễ tưởng niệm 65 năm </a:t>
            </a:r>
          </a:p>
          <a:p>
            <a:pPr algn="ctr" eaLnBrk="1" fontAlgn="base" hangingPunct="1">
              <a:spcBef>
                <a:spcPct val="0"/>
              </a:spcBef>
              <a:spcAft>
                <a:spcPct val="0"/>
              </a:spcAft>
              <a:defRPr/>
            </a:pPr>
            <a:r>
              <a:rPr lang="en-GB" altLang="en-US" sz="2800" b="1">
                <a:solidFill>
                  <a:srgbClr val="000099"/>
                </a:solidFill>
                <a:latin typeface="Times New Roman" panose="02020603050405020304" pitchFamily="18" charset="0"/>
                <a:cs typeface="Times New Roman" panose="02020603050405020304" pitchFamily="18" charset="0"/>
              </a:rPr>
              <a:t>Mỹ ném bom nguyên tử xuống Nhật Bản </a:t>
            </a:r>
          </a:p>
        </p:txBody>
      </p:sp>
    </p:spTree>
    <p:extLst>
      <p:ext uri="{BB962C8B-B14F-4D97-AF65-F5344CB8AC3E}">
        <p14:creationId xmlns:p14="http://schemas.microsoft.com/office/powerpoint/2010/main" val="184657065"/>
      </p:ext>
    </p:extLst>
  </p:cSld>
  <p:clrMapOvr>
    <a:masterClrMapping/>
  </p:clrMapOvr>
  <p:transition spd="med">
    <p:strip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936" y="0"/>
            <a:ext cx="9192065" cy="6705600"/>
          </a:xfrm>
          <a:prstGeom prst="rect">
            <a:avLst/>
          </a:prstGeom>
        </p:spPr>
      </p:pic>
      <p:pic>
        <p:nvPicPr>
          <p:cNvPr id="7170" name="Picture 2" descr="Download Paper Crane - Origami - Full Size PNG Image - PNGkit">
            <a:extLst>
              <a:ext uri="{FF2B5EF4-FFF2-40B4-BE49-F238E27FC236}">
                <a16:creationId xmlns:a16="http://schemas.microsoft.com/office/drawing/2014/main" id="{D8C76F95-6AF1-41C4-95BE-2058F9AEE0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0937" y="5227353"/>
            <a:ext cx="941123" cy="6725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oạn bài – Tập đọc: Những con sếu bằng giấy | Giải bài tập Tiếng Việt lớp 5">
            <a:extLst>
              <a:ext uri="{FF2B5EF4-FFF2-40B4-BE49-F238E27FC236}">
                <a16:creationId xmlns:a16="http://schemas.microsoft.com/office/drawing/2014/main" id="{C6A7097C-76D2-454D-BC42-C62304EDBF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0610" y="2543989"/>
            <a:ext cx="2171700" cy="129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D9C28B0B-8DBC-4AE9-AB91-6F61809135D2}"/>
              </a:ext>
            </a:extLst>
          </p:cNvPr>
          <p:cNvCxnSpPr>
            <a:cxnSpLocks/>
          </p:cNvCxnSpPr>
          <p:nvPr/>
        </p:nvCxnSpPr>
        <p:spPr>
          <a:xfrm flipV="1">
            <a:off x="6248401" y="1070650"/>
            <a:ext cx="1751135" cy="14586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6E0B2D8F-08D7-4834-ACB8-12E28D92F662}"/>
              </a:ext>
            </a:extLst>
          </p:cNvPr>
          <p:cNvSpPr txBox="1"/>
          <p:nvPr/>
        </p:nvSpPr>
        <p:spPr>
          <a:xfrm rot="19030488">
            <a:off x="6763924" y="1818134"/>
            <a:ext cx="997892" cy="400110"/>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1945</a:t>
            </a:r>
          </a:p>
        </p:txBody>
      </p:sp>
      <p:pic>
        <p:nvPicPr>
          <p:cNvPr id="7174" name="Picture 6" descr="Quốc kỳ Hoa Kỳ – Wikipedia tiếng Việt">
            <a:extLst>
              <a:ext uri="{FF2B5EF4-FFF2-40B4-BE49-F238E27FC236}">
                <a16:creationId xmlns:a16="http://schemas.microsoft.com/office/drawing/2014/main" id="{78214060-C05C-4139-9AD8-D58671998B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214911">
            <a:off x="6044234" y="1949036"/>
            <a:ext cx="694080" cy="36530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393CEB9-704F-4611-88E3-25EECDC8D7F0}"/>
              </a:ext>
            </a:extLst>
          </p:cNvPr>
          <p:cNvCxnSpPr>
            <a:cxnSpLocks/>
          </p:cNvCxnSpPr>
          <p:nvPr/>
        </p:nvCxnSpPr>
        <p:spPr>
          <a:xfrm flipV="1">
            <a:off x="6698064" y="1517656"/>
            <a:ext cx="492872" cy="3808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AutoShape 8" descr="Quốc kỳ Nhật Bản – Wikipedia tiếng Việt">
            <a:extLst>
              <a:ext uri="{FF2B5EF4-FFF2-40B4-BE49-F238E27FC236}">
                <a16:creationId xmlns:a16="http://schemas.microsoft.com/office/drawing/2014/main" id="{90274408-F612-4ECF-8816-E7DBFEAC8788}"/>
              </a:ext>
            </a:extLst>
          </p:cNvPr>
          <p:cNvSpPr>
            <a:spLocks noChangeAspect="1" noChangeArrowheads="1"/>
          </p:cNvSpPr>
          <p:nvPr/>
        </p:nvSpPr>
        <p:spPr bwMode="auto">
          <a:xfrm>
            <a:off x="5791200" y="31775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0" name="Picture 12" descr="VISA NHẬT ỦY THÁC – MỘT LẦN – THĂM THÂN – COFFEE TRAVEL">
            <a:extLst>
              <a:ext uri="{FF2B5EF4-FFF2-40B4-BE49-F238E27FC236}">
                <a16:creationId xmlns:a16="http://schemas.microsoft.com/office/drawing/2014/main" id="{1E7BA7C9-8E62-48F1-B85E-4572DFB1C1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174299">
            <a:off x="7105171" y="1001552"/>
            <a:ext cx="685800" cy="411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6480C4E7-C6A2-4F9E-8F97-A89B4CD562B7}"/>
              </a:ext>
            </a:extLst>
          </p:cNvPr>
          <p:cNvCxnSpPr>
            <a:cxnSpLocks/>
          </p:cNvCxnSpPr>
          <p:nvPr/>
        </p:nvCxnSpPr>
        <p:spPr>
          <a:xfrm flipV="1">
            <a:off x="7920940" y="503030"/>
            <a:ext cx="883822" cy="63477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4" name="TextBox 23">
            <a:extLst>
              <a:ext uri="{FF2B5EF4-FFF2-40B4-BE49-F238E27FC236}">
                <a16:creationId xmlns:a16="http://schemas.microsoft.com/office/drawing/2014/main" id="{FE33B64E-7554-4B1F-B7F3-6775394200AC}"/>
              </a:ext>
            </a:extLst>
          </p:cNvPr>
          <p:cNvSpPr txBox="1"/>
          <p:nvPr/>
        </p:nvSpPr>
        <p:spPr>
          <a:xfrm>
            <a:off x="8647742" y="168069"/>
            <a:ext cx="1751134" cy="707886"/>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Nửa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triệu</a:t>
            </a:r>
            <a:r>
              <a:rPr lang="en-US" sz="2000" dirty="0">
                <a:latin typeface="Times New Roman" panose="02020603050405020304" pitchFamily="18" charset="0"/>
                <a:cs typeface="Times New Roman" panose="02020603050405020304" pitchFamily="18" charset="0"/>
              </a:rPr>
              <a:t>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chết</a:t>
            </a:r>
            <a:endParaRPr lang="en-US" sz="2000" dirty="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1A188F77-4FA3-4881-AFBB-97178E23685E}"/>
              </a:ext>
            </a:extLst>
          </p:cNvPr>
          <p:cNvCxnSpPr>
            <a:cxnSpLocks/>
          </p:cNvCxnSpPr>
          <p:nvPr/>
        </p:nvCxnSpPr>
        <p:spPr>
          <a:xfrm>
            <a:off x="7920940" y="1099315"/>
            <a:ext cx="726802" cy="48696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0" name="TextBox 29">
            <a:extLst>
              <a:ext uri="{FF2B5EF4-FFF2-40B4-BE49-F238E27FC236}">
                <a16:creationId xmlns:a16="http://schemas.microsoft.com/office/drawing/2014/main" id="{4F5F096A-C092-408C-B253-52F48A8487F7}"/>
              </a:ext>
            </a:extLst>
          </p:cNvPr>
          <p:cNvSpPr txBox="1"/>
          <p:nvPr/>
        </p:nvSpPr>
        <p:spPr>
          <a:xfrm>
            <a:off x="8635147" y="1116025"/>
            <a:ext cx="1941833"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100 000 ng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chết</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nhiễm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xạ</a:t>
            </a:r>
            <a:endParaRPr lang="en-US" sz="2000" dirty="0">
              <a:latin typeface="Times New Roman" panose="02020603050405020304" pitchFamily="18" charset="0"/>
              <a:cs typeface="Times New Roman" panose="02020603050405020304" pitchFamily="18" charset="0"/>
            </a:endParaRPr>
          </a:p>
        </p:txBody>
      </p:sp>
      <p:pic>
        <p:nvPicPr>
          <p:cNvPr id="7182" name="Picture 14" descr="Explosion Boom PNG | PNG All">
            <a:extLst>
              <a:ext uri="{FF2B5EF4-FFF2-40B4-BE49-F238E27FC236}">
                <a16:creationId xmlns:a16="http://schemas.microsoft.com/office/drawing/2014/main" id="{C0101A12-24DC-49C4-974B-1923570117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069156">
            <a:off x="7634809" y="1985387"/>
            <a:ext cx="1285062" cy="1224824"/>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6098175A-FBA7-45A4-9832-D957D7F1ADB0}"/>
              </a:ext>
            </a:extLst>
          </p:cNvPr>
          <p:cNvCxnSpPr>
            <a:cxnSpLocks/>
          </p:cNvCxnSpPr>
          <p:nvPr/>
        </p:nvCxnSpPr>
        <p:spPr>
          <a:xfrm>
            <a:off x="6528187" y="3820492"/>
            <a:ext cx="1325501" cy="1295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TextBox 34">
            <a:extLst>
              <a:ext uri="{FF2B5EF4-FFF2-40B4-BE49-F238E27FC236}">
                <a16:creationId xmlns:a16="http://schemas.microsoft.com/office/drawing/2014/main" id="{304586B8-CFFE-4FA2-9B6F-B086B54D862B}"/>
              </a:ext>
            </a:extLst>
          </p:cNvPr>
          <p:cNvSpPr txBox="1"/>
          <p:nvPr/>
        </p:nvSpPr>
        <p:spPr>
          <a:xfrm rot="2745915">
            <a:off x="6383081" y="4064638"/>
            <a:ext cx="1615711" cy="707886"/>
          </a:xfrm>
          <a:prstGeom prst="rect">
            <a:avLst/>
          </a:prstGeom>
          <a:noFill/>
        </p:spPr>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Khát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vọng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Xa-xa-cô</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7184" name="Picture 16" descr="Sadako and the Thousand Cranes on Behance">
            <a:extLst>
              <a:ext uri="{FF2B5EF4-FFF2-40B4-BE49-F238E27FC236}">
                <a16:creationId xmlns:a16="http://schemas.microsoft.com/office/drawing/2014/main" id="{6E449225-32D5-4626-997C-E489F5C6D1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6790" y="4124948"/>
            <a:ext cx="1941833" cy="2362354"/>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a:extLst>
              <a:ext uri="{FF2B5EF4-FFF2-40B4-BE49-F238E27FC236}">
                <a16:creationId xmlns:a16="http://schemas.microsoft.com/office/drawing/2014/main" id="{DC6BEE0E-032E-4852-9EA5-1FB5094E6A63}"/>
              </a:ext>
            </a:extLst>
          </p:cNvPr>
          <p:cNvCxnSpPr>
            <a:cxnSpLocks/>
          </p:cNvCxnSpPr>
          <p:nvPr/>
        </p:nvCxnSpPr>
        <p:spPr>
          <a:xfrm flipH="1">
            <a:off x="4231225" y="3756849"/>
            <a:ext cx="1263492" cy="6617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4" name="Picture 4" descr="10 địa điểm du lịch đáng đến tại Nhật Bản - Univiet Travel - Unique Always">
            <a:extLst>
              <a:ext uri="{FF2B5EF4-FFF2-40B4-BE49-F238E27FC236}">
                <a16:creationId xmlns:a16="http://schemas.microsoft.com/office/drawing/2014/main" id="{E9841CF3-EF58-4E07-ADAE-4FAA0C7C20B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086" r="2026"/>
          <a:stretch/>
        </p:blipFill>
        <p:spPr bwMode="auto">
          <a:xfrm>
            <a:off x="1758247" y="1264557"/>
            <a:ext cx="2472979" cy="2574832"/>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Box 7170">
            <a:extLst>
              <a:ext uri="{FF2B5EF4-FFF2-40B4-BE49-F238E27FC236}">
                <a16:creationId xmlns:a16="http://schemas.microsoft.com/office/drawing/2014/main" id="{5D3A337D-CAC3-40B3-A0C4-BC8DFC38D4E4}"/>
              </a:ext>
            </a:extLst>
          </p:cNvPr>
          <p:cNvSpPr txBox="1"/>
          <p:nvPr/>
        </p:nvSpPr>
        <p:spPr>
          <a:xfrm>
            <a:off x="1803688" y="4050649"/>
            <a:ext cx="2472979"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a:t>
            </a:r>
          </a:p>
        </p:txBody>
      </p:sp>
      <p:sp>
        <p:nvSpPr>
          <p:cNvPr id="55" name="TextBox 54">
            <a:extLst>
              <a:ext uri="{FF2B5EF4-FFF2-40B4-BE49-F238E27FC236}">
                <a16:creationId xmlns:a16="http://schemas.microsoft.com/office/drawing/2014/main" id="{26CFDD02-4868-4EAE-A63A-CA3CEB70D1C1}"/>
              </a:ext>
            </a:extLst>
          </p:cNvPr>
          <p:cNvSpPr txBox="1"/>
          <p:nvPr/>
        </p:nvSpPr>
        <p:spPr>
          <a:xfrm rot="19932544">
            <a:off x="4069662" y="3696706"/>
            <a:ext cx="1615711" cy="707886"/>
          </a:xfrm>
          <a:prstGeom prst="rect">
            <a:avLst/>
          </a:prstGeom>
          <a:noFill/>
        </p:spPr>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Mong</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ư</a:t>
            </a:r>
            <a:r>
              <a:rPr lang="en-US" sz="2000" b="1" dirty="0" err="1">
                <a:solidFill>
                  <a:srgbClr val="FF0000"/>
                </a:solidFill>
                <a:latin typeface="Times New Roman" panose="02020603050405020304" pitchFamily="18" charset="0"/>
                <a:cs typeface="Times New Roman" panose="02020603050405020304" pitchFamily="18" charset="0"/>
              </a:rPr>
              <a:t>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hòa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bình</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074C8ECA-24F4-4848-83BD-D25BDCD8EEEA}"/>
              </a:ext>
            </a:extLst>
          </p:cNvPr>
          <p:cNvSpPr/>
          <p:nvPr/>
        </p:nvSpPr>
        <p:spPr>
          <a:xfrm>
            <a:off x="1668803" y="5994713"/>
            <a:ext cx="6096000" cy="5222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n-US" sz="28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 chuyện muốn nói với em điều gì?</a:t>
            </a:r>
            <a:endPar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159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
        <p:nvSpPr>
          <p:cNvPr id="2" name="Rectangle 1"/>
          <p:cNvSpPr/>
          <p:nvPr/>
        </p:nvSpPr>
        <p:spPr>
          <a:xfrm>
            <a:off x="2438400" y="2286000"/>
            <a:ext cx="7315200" cy="1754326"/>
          </a:xfrm>
          <a:prstGeom prst="rect">
            <a:avLst/>
          </a:prstGeom>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400550" y="695981"/>
            <a:ext cx="33909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38400" y="4419601"/>
            <a:ext cx="2325292" cy="15954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68048" y="3810001"/>
            <a:ext cx="2276828" cy="20037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0610" y="288253"/>
            <a:ext cx="1736395" cy="124622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67079" y="82281"/>
            <a:ext cx="2325292" cy="1595437"/>
          </a:xfrm>
          <a:prstGeom prst="rect">
            <a:avLst/>
          </a:prstGeom>
        </p:spPr>
      </p:pic>
    </p:spTree>
    <p:extLst>
      <p:ext uri="{BB962C8B-B14F-4D97-AF65-F5344CB8AC3E}">
        <p14:creationId xmlns:p14="http://schemas.microsoft.com/office/powerpoint/2010/main" val="99567326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526652" y="-297"/>
            <a:ext cx="9138696" cy="6858594"/>
          </a:xfrm>
          <a:prstGeom prst="rect">
            <a:avLst/>
          </a:prstGeom>
        </p:spPr>
      </p:pic>
      <p:pic>
        <p:nvPicPr>
          <p:cNvPr id="2" name="Cô Trang ">
            <a:hlinkClick r:id="" action="ppaction://media"/>
            <a:extLst>
              <a:ext uri="{FF2B5EF4-FFF2-40B4-BE49-F238E27FC236}">
                <a16:creationId xmlns:a16="http://schemas.microsoft.com/office/drawing/2014/main" id="{67BD9392-0CEF-4E2B-9DA4-CBC18C90F3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0"/>
            <a:ext cx="9144000" cy="6858000"/>
          </a:xfrm>
          <a:prstGeom prst="rect">
            <a:avLst/>
          </a:prstGeom>
        </p:spPr>
      </p:pic>
    </p:spTree>
    <p:extLst>
      <p:ext uri="{BB962C8B-B14F-4D97-AF65-F5344CB8AC3E}">
        <p14:creationId xmlns:p14="http://schemas.microsoft.com/office/powerpoint/2010/main" val="28930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croll: Horizontal 7">
            <a:extLst>
              <a:ext uri="{FF2B5EF4-FFF2-40B4-BE49-F238E27FC236}">
                <a16:creationId xmlns:a16="http://schemas.microsoft.com/office/drawing/2014/main" id="{D6D47245-3F95-4C14-B7BC-817FA2ACDDC4}"/>
              </a:ext>
            </a:extLst>
          </p:cNvPr>
          <p:cNvSpPr/>
          <p:nvPr/>
        </p:nvSpPr>
        <p:spPr>
          <a:xfrm>
            <a:off x="2732388" y="1456740"/>
            <a:ext cx="6727224" cy="11430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 DIỄN CẢM</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E0B10F2-2BCF-4636-9ED9-8D136057C3A5}"/>
              </a:ext>
            </a:extLst>
          </p:cNvPr>
          <p:cNvSpPr/>
          <p:nvPr/>
        </p:nvSpPr>
        <p:spPr>
          <a:xfrm>
            <a:off x="1828800" y="2832318"/>
            <a:ext cx="8534400" cy="1815882"/>
          </a:xfrm>
          <a:prstGeom prst="rect">
            <a:avLst/>
          </a:prstGeom>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giọng</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Xa-xa-cô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a:t>
            </a:r>
            <a:r>
              <a:rPr lang="en-US" sz="2800" dirty="0">
                <a:latin typeface="Times New Roman" panose="02020603050405020304" pitchFamily="18" charset="0"/>
                <a:ea typeface="Times New Roman" panose="02020603050405020304" pitchFamily="18"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30496" y="4685212"/>
            <a:ext cx="2325292" cy="159543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43800" y="4648201"/>
            <a:ext cx="2276828" cy="20037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748" y="82281"/>
            <a:ext cx="1736395" cy="1246225"/>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67079" y="82281"/>
            <a:ext cx="2325292" cy="1595437"/>
          </a:xfrm>
          <a:prstGeom prst="rect">
            <a:avLst/>
          </a:prstGeom>
        </p:spPr>
      </p:pic>
    </p:spTree>
    <p:extLst>
      <p:ext uri="{BB962C8B-B14F-4D97-AF65-F5344CB8AC3E}">
        <p14:creationId xmlns:p14="http://schemas.microsoft.com/office/powerpoint/2010/main" val="381851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croll: Horizontal 7">
            <a:extLst>
              <a:ext uri="{FF2B5EF4-FFF2-40B4-BE49-F238E27FC236}">
                <a16:creationId xmlns:a16="http://schemas.microsoft.com/office/drawing/2014/main" id="{D6D47245-3F95-4C14-B7BC-817FA2ACDDC4}"/>
              </a:ext>
            </a:extLst>
          </p:cNvPr>
          <p:cNvSpPr/>
          <p:nvPr/>
        </p:nvSpPr>
        <p:spPr>
          <a:xfrm>
            <a:off x="2732388" y="381000"/>
            <a:ext cx="6727224" cy="11430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 DIỄN CẢM</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15EE810-EBA7-41AE-B51B-F468905DACC6}"/>
              </a:ext>
            </a:extLst>
          </p:cNvPr>
          <p:cNvSpPr/>
          <p:nvPr/>
        </p:nvSpPr>
        <p:spPr>
          <a:xfrm>
            <a:off x="1905000" y="1676401"/>
            <a:ext cx="8382000" cy="4524315"/>
          </a:xfrm>
          <a:prstGeom prst="rect">
            <a:avLst/>
          </a:prstGeom>
        </p:spPr>
        <p:txBody>
          <a:bodyPr wrap="square">
            <a:spAutoFit/>
          </a:bodyPr>
          <a:lstStyle/>
          <a:p>
            <a:pPr algn="just"/>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Nằm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bệnh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nhẩm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đếm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thuyết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đủ</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nghìn</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sếu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khỏi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bệnh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lặng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toàn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gửi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hàng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nghìn</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sếu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Xa-xa-cô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Xa-xa-cô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644 con.</a:t>
            </a:r>
          </a:p>
        </p:txBody>
      </p:sp>
      <p:cxnSp>
        <p:nvCxnSpPr>
          <p:cNvPr id="4" name="Straight Connector 3">
            <a:extLst>
              <a:ext uri="{FF2B5EF4-FFF2-40B4-BE49-F238E27FC236}">
                <a16:creationId xmlns:a16="http://schemas.microsoft.com/office/drawing/2014/main" id="{6920FF7E-F14A-4930-8491-C35529929810}"/>
              </a:ext>
            </a:extLst>
          </p:cNvPr>
          <p:cNvCxnSpPr>
            <a:cxnSpLocks/>
          </p:cNvCxnSpPr>
          <p:nvPr/>
        </p:nvCxnSpPr>
        <p:spPr>
          <a:xfrm>
            <a:off x="7810252" y="2180304"/>
            <a:ext cx="24767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E69E9F87-F0D2-4775-B08A-8F102F88CF31}"/>
              </a:ext>
            </a:extLst>
          </p:cNvPr>
          <p:cNvCxnSpPr>
            <a:cxnSpLocks/>
          </p:cNvCxnSpPr>
          <p:nvPr/>
        </p:nvCxnSpPr>
        <p:spPr>
          <a:xfrm>
            <a:off x="1981200" y="2667000"/>
            <a:ext cx="457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D327467-5D9D-40C1-878A-72B49586B35D}"/>
              </a:ext>
            </a:extLst>
          </p:cNvPr>
          <p:cNvCxnSpPr>
            <a:cxnSpLocks/>
          </p:cNvCxnSpPr>
          <p:nvPr/>
        </p:nvCxnSpPr>
        <p:spPr>
          <a:xfrm>
            <a:off x="6400800" y="2667000"/>
            <a:ext cx="1600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D91E0DF2-56E3-4EC8-8D05-C6E7C20E073E}"/>
              </a:ext>
            </a:extLst>
          </p:cNvPr>
          <p:cNvCxnSpPr>
            <a:cxnSpLocks/>
          </p:cNvCxnSpPr>
          <p:nvPr/>
        </p:nvCxnSpPr>
        <p:spPr>
          <a:xfrm>
            <a:off x="7859412" y="3124200"/>
            <a:ext cx="227518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F362CC3-5249-46AB-AB74-01A7AD8F18C9}"/>
              </a:ext>
            </a:extLst>
          </p:cNvPr>
          <p:cNvCxnSpPr>
            <a:cxnSpLocks/>
          </p:cNvCxnSpPr>
          <p:nvPr/>
        </p:nvCxnSpPr>
        <p:spPr>
          <a:xfrm>
            <a:off x="1966452" y="3628104"/>
            <a:ext cx="609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0510637-C540-4994-8481-7EA211B0D361}"/>
              </a:ext>
            </a:extLst>
          </p:cNvPr>
          <p:cNvCxnSpPr>
            <a:cxnSpLocks/>
          </p:cNvCxnSpPr>
          <p:nvPr/>
        </p:nvCxnSpPr>
        <p:spPr>
          <a:xfrm>
            <a:off x="8475408" y="4603956"/>
            <a:ext cx="1066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D2A90DD3-E162-4D7E-BC5E-9B6239E9A68F}"/>
              </a:ext>
            </a:extLst>
          </p:cNvPr>
          <p:cNvCxnSpPr>
            <a:cxnSpLocks/>
          </p:cNvCxnSpPr>
          <p:nvPr/>
        </p:nvCxnSpPr>
        <p:spPr>
          <a:xfrm>
            <a:off x="9535812" y="5562600"/>
            <a:ext cx="751188" cy="0"/>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889E1298-389C-4358-9B93-629115CE019E}"/>
              </a:ext>
            </a:extLst>
          </p:cNvPr>
          <p:cNvSpPr txBox="1"/>
          <p:nvPr/>
        </p:nvSpPr>
        <p:spPr>
          <a:xfrm>
            <a:off x="5622823" y="2599650"/>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E609771D-71BC-4CDF-BF57-871554201822}"/>
              </a:ext>
            </a:extLst>
          </p:cNvPr>
          <p:cNvSpPr txBox="1"/>
          <p:nvPr/>
        </p:nvSpPr>
        <p:spPr>
          <a:xfrm>
            <a:off x="3048000" y="5029200"/>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DD835BB3-758D-4D73-AE2A-416BB774F9E2}"/>
              </a:ext>
            </a:extLst>
          </p:cNvPr>
          <p:cNvSpPr txBox="1"/>
          <p:nvPr/>
        </p:nvSpPr>
        <p:spPr>
          <a:xfrm>
            <a:off x="5533103" y="5035593"/>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889E1298-389C-4358-9B93-629115CE019E}"/>
              </a:ext>
            </a:extLst>
          </p:cNvPr>
          <p:cNvSpPr txBox="1"/>
          <p:nvPr/>
        </p:nvSpPr>
        <p:spPr>
          <a:xfrm>
            <a:off x="5851423" y="1587137"/>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74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594"/>
            <a:ext cx="9144000" cy="6838406"/>
          </a:xfrm>
          <a:prstGeom prst="rect">
            <a:avLst/>
          </a:prstGeom>
        </p:spPr>
      </p:pic>
    </p:spTree>
    <p:extLst>
      <p:ext uri="{BB962C8B-B14F-4D97-AF65-F5344CB8AC3E}">
        <p14:creationId xmlns:p14="http://schemas.microsoft.com/office/powerpoint/2010/main" val="47188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52303" y="22540"/>
            <a:ext cx="9144000" cy="6858000"/>
          </a:xfrm>
          <a:prstGeom prst="rect">
            <a:avLst/>
          </a:prstGeom>
        </p:spPr>
      </p:pic>
      <p:pic>
        <p:nvPicPr>
          <p:cNvPr id="43010" name="Picture 4" descr="Nhung con seu bang giay"/>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1524002" y="1775140"/>
            <a:ext cx="9143999" cy="5105400"/>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484122" y="816114"/>
            <a:ext cx="7117079" cy="707886"/>
          </a:xfrm>
          <a:prstGeom prst="rect">
            <a:avLst/>
          </a:prstGeom>
          <a:noFill/>
        </p:spPr>
        <p:txBody>
          <a:bodyPr wrap="square" lIns="91440" tIns="45720" rIns="91440" bIns="45720">
            <a:spAutoFit/>
          </a:bodyPr>
          <a:lstStyle/>
          <a:p>
            <a:pPr algn="ctr"/>
            <a:r>
              <a:rPr lang="en-US" sz="4000" b="1" dirty="0" err="1">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Những</a:t>
            </a:r>
            <a:r>
              <a:rPr lang="en-US" sz="4000" b="1" dirty="0">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 con </a:t>
            </a:r>
            <a:r>
              <a:rPr lang="en-US" sz="4000" b="1" dirty="0" err="1">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sếu</a:t>
            </a:r>
            <a:r>
              <a:rPr lang="en-US" sz="4000" b="1" dirty="0">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 </a:t>
            </a:r>
            <a:r>
              <a:rPr lang="en-US" sz="4000" b="1" dirty="0" err="1">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bằng</a:t>
            </a:r>
            <a:r>
              <a:rPr lang="en-US" sz="4000" b="1" dirty="0">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 </a:t>
            </a:r>
            <a:r>
              <a:rPr lang="en-US" sz="4000" b="1" dirty="0" err="1">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giấy</a:t>
            </a:r>
            <a:r>
              <a:rPr lang="en-US" sz="4000" b="1" dirty="0">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 </a:t>
            </a:r>
          </a:p>
        </p:txBody>
      </p:sp>
      <p:sp>
        <p:nvSpPr>
          <p:cNvPr id="5" name="Rectangle 4"/>
          <p:cNvSpPr/>
          <p:nvPr/>
        </p:nvSpPr>
        <p:spPr>
          <a:xfrm>
            <a:off x="2514601" y="228600"/>
            <a:ext cx="7086600" cy="707886"/>
          </a:xfrm>
          <a:prstGeom prst="rect">
            <a:avLst/>
          </a:prstGeom>
          <a:noFill/>
        </p:spPr>
        <p:txBody>
          <a:bodyPr wrap="square" lIns="91440" tIns="45720" rIns="91440" bIns="45720">
            <a:spAutoFit/>
          </a:bodyPr>
          <a:lstStyle/>
          <a:p>
            <a:pPr algn="ctr"/>
            <a:r>
              <a:rPr lang="en-US" sz="4000" b="1">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rPr>
              <a:t>Tập đọc</a:t>
            </a:r>
            <a:endParaRPr lang="en-US" sz="4000" b="1" dirty="0">
              <a:ln w="9525">
                <a:solidFill>
                  <a:schemeClr val="bg1"/>
                </a:solidFill>
                <a:prstDash val="solid"/>
              </a:ln>
              <a:solidFill>
                <a:schemeClr val="accent6">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805" y="403346"/>
            <a:ext cx="1736395" cy="1246225"/>
          </a:xfrm>
          <a:prstGeom prst="rect">
            <a:avLst/>
          </a:prstGeom>
        </p:spPr>
      </p:pic>
    </p:spTree>
    <p:extLst>
      <p:ext uri="{BB962C8B-B14F-4D97-AF65-F5344CB8AC3E}">
        <p14:creationId xmlns:p14="http://schemas.microsoft.com/office/powerpoint/2010/main" val="2383029801"/>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13BD12EF-54B5-44F4-BB16-F6AC5974B1CE}"/>
              </a:ext>
            </a:extLst>
          </p:cNvPr>
          <p:cNvSpPr txBox="1"/>
          <p:nvPr/>
        </p:nvSpPr>
        <p:spPr>
          <a:xfrm>
            <a:off x="2946863" y="1315135"/>
            <a:ext cx="2057389" cy="523220"/>
          </a:xfrm>
          <a:prstGeom prst="rect">
            <a:avLst/>
          </a:prstGeom>
          <a:noFill/>
        </p:spPr>
        <p:txBody>
          <a:bodyPr wrap="square" rtlCol="0">
            <a:spAutoFit/>
          </a:bodyPr>
          <a:lstStyle/>
          <a:p>
            <a:r>
              <a:rPr lang="en-US" sz="2800" b="1" u="sng" dirty="0" err="1">
                <a:solidFill>
                  <a:schemeClr val="accent6">
                    <a:lumMod val="50000"/>
                  </a:schemeClr>
                </a:solidFill>
                <a:latin typeface="Times New Roman" panose="02020603050405020304" pitchFamily="18" charset="0"/>
                <a:cs typeface="Times New Roman" panose="02020603050405020304" pitchFamily="18" charset="0"/>
              </a:rPr>
              <a:t>Luyện</a:t>
            </a:r>
            <a:r>
              <a:rPr lang="en-US" sz="2800" b="1" u="sng"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u="sng" dirty="0" err="1">
                <a:solidFill>
                  <a:schemeClr val="accent6">
                    <a:lumMod val="50000"/>
                  </a:schemeClr>
                </a:solidFill>
                <a:latin typeface="Times New Roman" panose="02020603050405020304" pitchFamily="18" charset="0"/>
                <a:cs typeface="Times New Roman" panose="02020603050405020304" pitchFamily="18" charset="0"/>
              </a:rPr>
              <a:t>đọc</a:t>
            </a:r>
            <a:endParaRPr lang="en-US" sz="2800" b="1" u="sng"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D4488FA-8FFE-41A4-A910-156F537A634D}"/>
              </a:ext>
            </a:extLst>
          </p:cNvPr>
          <p:cNvSpPr txBox="1"/>
          <p:nvPr/>
        </p:nvSpPr>
        <p:spPr>
          <a:xfrm>
            <a:off x="7391401" y="1289695"/>
            <a:ext cx="2440747" cy="523220"/>
          </a:xfrm>
          <a:prstGeom prst="rect">
            <a:avLst/>
          </a:prstGeom>
          <a:noFill/>
        </p:spPr>
        <p:txBody>
          <a:bodyPr wrap="square" rtlCol="0">
            <a:spAutoFit/>
          </a:bodyPr>
          <a:lstStyle/>
          <a:p>
            <a:r>
              <a:rPr lang="en-US" sz="2800" b="1" u="sng" dirty="0" err="1">
                <a:solidFill>
                  <a:schemeClr val="accent6">
                    <a:lumMod val="50000"/>
                  </a:schemeClr>
                </a:solidFill>
                <a:latin typeface="Times New Roman" panose="02020603050405020304" pitchFamily="18" charset="0"/>
                <a:cs typeface="Times New Roman" panose="02020603050405020304" pitchFamily="18" charset="0"/>
              </a:rPr>
              <a:t>Tìm</a:t>
            </a:r>
            <a:r>
              <a:rPr lang="en-US" sz="2800" b="1" u="sng"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u="sng" dirty="0" err="1">
                <a:solidFill>
                  <a:schemeClr val="accent6">
                    <a:lumMod val="50000"/>
                  </a:schemeClr>
                </a:solidFill>
                <a:latin typeface="Times New Roman" panose="02020603050405020304" pitchFamily="18" charset="0"/>
                <a:cs typeface="Times New Roman" panose="02020603050405020304" pitchFamily="18" charset="0"/>
              </a:rPr>
              <a:t>hiểu</a:t>
            </a:r>
            <a:r>
              <a:rPr lang="en-US" sz="2800" b="1" u="sng"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u="sng" dirty="0" err="1">
                <a:solidFill>
                  <a:schemeClr val="accent6">
                    <a:lumMod val="50000"/>
                  </a:schemeClr>
                </a:solidFill>
                <a:latin typeface="Times New Roman" panose="02020603050405020304" pitchFamily="18" charset="0"/>
                <a:cs typeface="Times New Roman" panose="02020603050405020304" pitchFamily="18" charset="0"/>
              </a:rPr>
              <a:t>bài</a:t>
            </a:r>
            <a:endParaRPr lang="en-US" sz="2800" b="1" u="sng" dirty="0">
              <a:solidFill>
                <a:schemeClr val="accent6">
                  <a:lumMod val="50000"/>
                </a:schemeClr>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440E118-AE37-48D4-A644-CAFB45D28D4A}"/>
              </a:ext>
            </a:extLst>
          </p:cNvPr>
          <p:cNvCxnSpPr/>
          <p:nvPr/>
        </p:nvCxnSpPr>
        <p:spPr>
          <a:xfrm>
            <a:off x="6602433" y="2057400"/>
            <a:ext cx="0" cy="4648201"/>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D974EE1-E02C-4AEC-B2B6-94660597B2D6}"/>
              </a:ext>
            </a:extLst>
          </p:cNvPr>
          <p:cNvSpPr txBox="1"/>
          <p:nvPr/>
        </p:nvSpPr>
        <p:spPr>
          <a:xfrm>
            <a:off x="1828801" y="1981201"/>
            <a:ext cx="4240225" cy="1384995"/>
          </a:xfrm>
          <a:prstGeom prst="rect">
            <a:avLst/>
          </a:prstGeom>
          <a:noFill/>
        </p:spPr>
        <p:txBody>
          <a:bodyPr wrap="square" rtlCol="0">
            <a:spAutoFit/>
          </a:bodyPr>
          <a:lstStyle/>
          <a:p>
            <a:r>
              <a:rPr lang="en-US" sz="2800" dirty="0">
                <a:solidFill>
                  <a:srgbClr val="0000FF"/>
                </a:solidFill>
                <a:latin typeface="Times New Roman" panose="02020603050405020304" pitchFamily="18" charset="0"/>
                <a:cs typeface="Times New Roman" panose="02020603050405020304" pitchFamily="18" charset="0"/>
              </a:rPr>
              <a:t>- Hi-</a:t>
            </a:r>
            <a:r>
              <a:rPr lang="en-US" sz="2800" dirty="0" err="1">
                <a:solidFill>
                  <a:srgbClr val="0000FF"/>
                </a:solidFill>
                <a:latin typeface="Times New Roman" panose="02020603050405020304" pitchFamily="18" charset="0"/>
                <a:cs typeface="Times New Roman" panose="02020603050405020304" pitchFamily="18" charset="0"/>
              </a:rPr>
              <a:t>rô</a:t>
            </a:r>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si</a:t>
            </a:r>
            <a:r>
              <a:rPr lang="en-US" sz="2800" dirty="0">
                <a:solidFill>
                  <a:srgbClr val="0000FF"/>
                </a:solidFill>
                <a:latin typeface="Times New Roman" panose="02020603050405020304" pitchFamily="18" charset="0"/>
                <a:cs typeface="Times New Roman" panose="02020603050405020304" pitchFamily="18" charset="0"/>
              </a:rPr>
              <a:t>-ma </a:t>
            </a:r>
          </a:p>
          <a:p>
            <a:r>
              <a:rPr lang="en-US" sz="2800" dirty="0">
                <a:solidFill>
                  <a:srgbClr val="0000FF"/>
                </a:solidFill>
                <a:latin typeface="Times New Roman" panose="02020603050405020304" pitchFamily="18" charset="0"/>
                <a:cs typeface="Times New Roman" panose="02020603050405020304" pitchFamily="18" charset="0"/>
              </a:rPr>
              <a:t>- Na-</a:t>
            </a:r>
            <a:r>
              <a:rPr lang="en-US" sz="2800" dirty="0" err="1">
                <a:solidFill>
                  <a:srgbClr val="0000FF"/>
                </a:solidFill>
                <a:latin typeface="Times New Roman" panose="02020603050405020304" pitchFamily="18" charset="0"/>
                <a:cs typeface="Times New Roman" panose="02020603050405020304" pitchFamily="18" charset="0"/>
              </a:rPr>
              <a:t>ga</a:t>
            </a:r>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xa-ki</a:t>
            </a:r>
            <a:r>
              <a:rPr lang="en-US" sz="2800" dirty="0">
                <a:solidFill>
                  <a:srgbClr val="0000FF"/>
                </a:solidFill>
                <a:latin typeface="Times New Roman" panose="02020603050405020304" pitchFamily="18" charset="0"/>
                <a:cs typeface="Times New Roman" panose="02020603050405020304" pitchFamily="18" charset="0"/>
              </a:rPr>
              <a:t> </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Xa-xa-cô</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Xa-xa-ki</a:t>
            </a:r>
            <a:endParaRPr lang="en-US" sz="2800" dirty="0">
              <a:solidFill>
                <a:srgbClr val="0000FF"/>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A30F6186-6EF6-4F9D-8C3B-E15DB414C575}"/>
              </a:ext>
            </a:extLst>
          </p:cNvPr>
          <p:cNvCxnSpPr>
            <a:cxnSpLocks/>
          </p:cNvCxnSpPr>
          <p:nvPr/>
        </p:nvCxnSpPr>
        <p:spPr>
          <a:xfrm>
            <a:off x="1560940" y="5943600"/>
            <a:ext cx="844050"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03753" y="3859357"/>
            <a:ext cx="2325292" cy="159543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73359" y="3939838"/>
            <a:ext cx="2276828" cy="20037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1534" y="347895"/>
            <a:ext cx="1736395" cy="1246225"/>
          </a:xfrm>
          <a:prstGeom prst="rect">
            <a:avLst/>
          </a:prstGeom>
        </p:spPr>
      </p:pic>
    </p:spTree>
    <p:extLst>
      <p:ext uri="{BB962C8B-B14F-4D97-AF65-F5344CB8AC3E}">
        <p14:creationId xmlns:p14="http://schemas.microsoft.com/office/powerpoint/2010/main" val="30424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1" y="0"/>
            <a:ext cx="9142857" cy="68580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5 loại bom nguyên tử khủng khiếp nhất lịch sử thế giới | Quốc tế | Báo Nghệ  An điện tử">
            <a:extLst>
              <a:ext uri="{FF2B5EF4-FFF2-40B4-BE49-F238E27FC236}">
                <a16:creationId xmlns:a16="http://schemas.microsoft.com/office/drawing/2014/main" id="{D2B236D1-D7E6-476D-848C-B9232492A4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90" r="1" b="6681"/>
          <a:stretch/>
        </p:blipFill>
        <p:spPr bwMode="auto">
          <a:xfrm rot="894220">
            <a:off x="6101636" y="737198"/>
            <a:ext cx="4067663" cy="299384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905000" y="4203779"/>
            <a:ext cx="8580880" cy="2501823"/>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70C0"/>
                </a:solidFill>
                <a:latin typeface="Times New Roman" panose="02020603050405020304" pitchFamily="18" charset="0"/>
                <a:cs typeface="Times New Roman" panose="02020603050405020304" pitchFamily="18" charset="0"/>
              </a:rPr>
              <a:t>-</a:t>
            </a:r>
            <a:r>
              <a:rPr lang="en-US" sz="2400" dirty="0" err="1">
                <a:solidFill>
                  <a:srgbClr val="0070C0"/>
                </a:solidFill>
                <a:latin typeface="Times New Roman" panose="02020603050405020304" pitchFamily="18" charset="0"/>
                <a:cs typeface="Times New Roman" panose="02020603050405020304" pitchFamily="18" charset="0"/>
              </a:rPr>
              <a:t>Vũ</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sức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lớn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hủy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thành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phố</a:t>
            </a:r>
            <a:r>
              <a:rPr lang="en-US" sz="2400" dirty="0">
                <a:solidFill>
                  <a:srgbClr val="0070C0"/>
                </a:solidFill>
                <a:latin typeface="Times New Roman" panose="02020603050405020304" pitchFamily="18" charset="0"/>
                <a:cs typeface="Times New Roman" panose="02020603050405020304" pitchFamily="18" charset="0"/>
              </a:rPr>
              <a:t>.</a:t>
            </a:r>
          </a:p>
          <a:p>
            <a:pPr algn="just"/>
            <a:r>
              <a:rPr lang="en-US" sz="2400" dirty="0">
                <a:solidFill>
                  <a:srgbClr val="0070C0"/>
                </a:solidFill>
                <a:latin typeface="Times New Roman" panose="02020603050405020304" pitchFamily="18" charset="0"/>
                <a:cs typeface="Times New Roman" panose="02020603050405020304" pitchFamily="18" charset="0"/>
              </a:rPr>
              <a:t>-6/8/1945, </a:t>
            </a:r>
            <a:r>
              <a:rPr lang="en-US" sz="2400" dirty="0" err="1">
                <a:solidFill>
                  <a:srgbClr val="0070C0"/>
                </a:solidFill>
                <a:latin typeface="Times New Roman" panose="02020603050405020304" pitchFamily="18" charset="0"/>
                <a:cs typeface="Times New Roman" panose="02020603050405020304" pitchFamily="18" charset="0"/>
              </a:rPr>
              <a:t>Không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Kì</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bom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“Little Boy” </a:t>
            </a:r>
            <a:r>
              <a:rPr lang="en-US" sz="2400" dirty="0" err="1">
                <a:solidFill>
                  <a:srgbClr val="0070C0"/>
                </a:solidFill>
                <a:latin typeface="Times New Roman" panose="02020603050405020304" pitchFamily="18" charset="0"/>
                <a:cs typeface="Times New Roman" panose="02020603050405020304" pitchFamily="18" charset="0"/>
              </a:rPr>
              <a:t>xuống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thành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phố</a:t>
            </a:r>
            <a:r>
              <a:rPr lang="en-US" sz="2400" dirty="0">
                <a:solidFill>
                  <a:srgbClr val="0070C0"/>
                </a:solidFill>
                <a:latin typeface="Times New Roman" panose="02020603050405020304" pitchFamily="18" charset="0"/>
                <a:cs typeface="Times New Roman" panose="02020603050405020304" pitchFamily="18" charset="0"/>
              </a:rPr>
              <a:t> Hiroshima </a:t>
            </a:r>
          </a:p>
          <a:p>
            <a:pPr algn="just"/>
            <a:r>
              <a:rPr lang="en-US" sz="2400" dirty="0">
                <a:solidFill>
                  <a:srgbClr val="0070C0"/>
                </a:solidFill>
                <a:latin typeface="Times New Roman" panose="02020603050405020304" pitchFamily="18" charset="0"/>
                <a:cs typeface="Times New Roman" panose="02020603050405020304" pitchFamily="18" charset="0"/>
              </a:rPr>
              <a:t>-Ba </a:t>
            </a:r>
            <a:r>
              <a:rPr lang="en-US" sz="2400" dirty="0" err="1">
                <a:solidFill>
                  <a:srgbClr val="0070C0"/>
                </a:solidFill>
                <a:latin typeface="Times New Roman" panose="02020603050405020304" pitchFamily="18" charset="0"/>
                <a:cs typeface="Times New Roman" panose="02020603050405020304" pitchFamily="18" charset="0"/>
              </a:rPr>
              <a:t>ngày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Kì</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tiếp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tục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bom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biệt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danh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“Fat Man” </a:t>
            </a:r>
            <a:r>
              <a:rPr lang="en-US" sz="2400" dirty="0" err="1">
                <a:solidFill>
                  <a:srgbClr val="0070C0"/>
                </a:solidFill>
                <a:latin typeface="Times New Roman" panose="02020603050405020304" pitchFamily="18" charset="0"/>
                <a:cs typeface="Times New Roman" panose="02020603050405020304" pitchFamily="18" charset="0"/>
              </a:rPr>
              <a:t>xuống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thành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phố</a:t>
            </a:r>
            <a:r>
              <a:rPr lang="en-US" sz="2400" dirty="0">
                <a:solidFill>
                  <a:srgbClr val="0070C0"/>
                </a:solidFill>
                <a:latin typeface="Times New Roman" panose="02020603050405020304" pitchFamily="18" charset="0"/>
                <a:cs typeface="Times New Roman" panose="02020603050405020304" pitchFamily="18" charset="0"/>
              </a:rPr>
              <a:t> Nagasaki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Bản</a:t>
            </a:r>
            <a:r>
              <a:rPr lang="en-US" sz="2400" dirty="0">
                <a:solidFill>
                  <a:srgbClr val="0070C0"/>
                </a:solidFill>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a:stretch>
            <a:fillRect/>
          </a:stretch>
        </p:blipFill>
        <p:spPr>
          <a:xfrm rot="21046369">
            <a:off x="1696076" y="747774"/>
            <a:ext cx="4520686" cy="2972694"/>
          </a:xfrm>
          <a:prstGeom prst="rect">
            <a:avLst/>
          </a:prstGeom>
        </p:spPr>
      </p:pic>
    </p:spTree>
    <p:extLst>
      <p:ext uri="{BB962C8B-B14F-4D97-AF65-F5344CB8AC3E}">
        <p14:creationId xmlns:p14="http://schemas.microsoft.com/office/powerpoint/2010/main" val="1646739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858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rot="589295">
            <a:off x="1839891" y="172858"/>
            <a:ext cx="4161008" cy="3664014"/>
          </a:xfrm>
          <a:prstGeom prst="rect">
            <a:avLst/>
          </a:prstGeom>
        </p:spPr>
      </p:pic>
      <p:sp>
        <p:nvSpPr>
          <p:cNvPr id="5" name="TextBox 4"/>
          <p:cNvSpPr txBox="1"/>
          <p:nvPr/>
        </p:nvSpPr>
        <p:spPr>
          <a:xfrm>
            <a:off x="1828801" y="3619356"/>
            <a:ext cx="4302839" cy="430887"/>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en-US" sz="2200" dirty="0">
                <a:latin typeface="Times New Roman" panose="02020603050405020304" pitchFamily="18" charset="0"/>
                <a:cs typeface="Times New Roman" panose="02020603050405020304" pitchFamily="18" charset="0"/>
              </a:rPr>
              <a:t>LITTLE BOY (</a:t>
            </a:r>
            <a:r>
              <a:rPr lang="en-US" sz="2200" dirty="0" err="1">
                <a:latin typeface="Times New Roman" panose="02020603050405020304" pitchFamily="18" charset="0"/>
                <a:cs typeface="Times New Roman" panose="02020603050405020304" pitchFamily="18" charset="0"/>
              </a:rPr>
              <a:t>Chàng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nhỏ</a:t>
            </a:r>
            <a:r>
              <a:rPr lang="en-US" sz="2200"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a:stretch>
            <a:fillRect/>
          </a:stretch>
        </p:blipFill>
        <p:spPr>
          <a:xfrm rot="20677778">
            <a:off x="5879176" y="32637"/>
            <a:ext cx="4712616" cy="3944454"/>
          </a:xfrm>
          <a:prstGeom prst="rect">
            <a:avLst/>
          </a:prstGeom>
        </p:spPr>
      </p:pic>
      <p:sp>
        <p:nvSpPr>
          <p:cNvPr id="7" name="TextBox 6"/>
          <p:cNvSpPr txBox="1"/>
          <p:nvPr/>
        </p:nvSpPr>
        <p:spPr>
          <a:xfrm>
            <a:off x="6191485" y="3619356"/>
            <a:ext cx="4306698" cy="430887"/>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en-US" sz="2200" dirty="0">
                <a:latin typeface="Times New Roman" panose="02020603050405020304" pitchFamily="18" charset="0"/>
                <a:cs typeface="Times New Roman" panose="02020603050405020304" pitchFamily="18" charset="0"/>
              </a:rPr>
              <a:t>FAT MAN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béo</a:t>
            </a:r>
            <a:r>
              <a:rPr lang="en-US" sz="2200" dirty="0">
                <a:latin typeface="Times New Roman" panose="02020603050405020304" pitchFamily="18" charset="0"/>
                <a:cs typeface="Times New Roman" panose="02020603050405020304" pitchFamily="18" charset="0"/>
              </a:rPr>
              <a:t>)</a:t>
            </a:r>
          </a:p>
        </p:txBody>
      </p:sp>
      <p:sp>
        <p:nvSpPr>
          <p:cNvPr id="9" name="Cloud 8"/>
          <p:cNvSpPr/>
          <p:nvPr/>
        </p:nvSpPr>
        <p:spPr>
          <a:xfrm>
            <a:off x="1920145" y="4800456"/>
            <a:ext cx="3623518" cy="1739557"/>
          </a:xfrm>
          <a:prstGeom prst="cloud">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3m</a:t>
            </a:r>
          </a:p>
          <a:p>
            <a:pPr algn="ct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kính</a:t>
            </a:r>
            <a:r>
              <a:rPr lang="en-US" sz="2400" dirty="0">
                <a:solidFill>
                  <a:schemeClr val="tx1"/>
                </a:solidFill>
                <a:latin typeface="Times New Roman" panose="02020603050405020304" pitchFamily="18" charset="0"/>
                <a:cs typeface="Times New Roman" panose="02020603050405020304" pitchFamily="18" charset="0"/>
              </a:rPr>
              <a:t> 71cm </a:t>
            </a:r>
          </a:p>
          <a:p>
            <a:pPr algn="ctr"/>
            <a:r>
              <a:rPr lang="en-US" sz="2400" dirty="0" err="1">
                <a:solidFill>
                  <a:schemeClr val="tx1"/>
                </a:solidFill>
                <a:latin typeface="Times New Roman" panose="02020603050405020304" pitchFamily="18" charset="0"/>
                <a:cs typeface="Times New Roman" panose="02020603050405020304" pitchFamily="18" charset="0"/>
              </a:rPr>
              <a:t>Nặng</a:t>
            </a:r>
            <a:r>
              <a:rPr lang="en-US" sz="2400" dirty="0">
                <a:solidFill>
                  <a:schemeClr val="tx1"/>
                </a:solidFill>
                <a:latin typeface="Times New Roman" panose="02020603050405020304" pitchFamily="18" charset="0"/>
                <a:cs typeface="Times New Roman" panose="02020603050405020304" pitchFamily="18" charset="0"/>
              </a:rPr>
              <a:t> 4400 kg </a:t>
            </a:r>
          </a:p>
        </p:txBody>
      </p:sp>
      <p:sp>
        <p:nvSpPr>
          <p:cNvPr id="10" name="Cloud 9"/>
          <p:cNvSpPr/>
          <p:nvPr/>
        </p:nvSpPr>
        <p:spPr>
          <a:xfrm>
            <a:off x="6646656" y="4554394"/>
            <a:ext cx="3640344" cy="1709445"/>
          </a:xfrm>
          <a:prstGeom prst="cloud">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3,3m</a:t>
            </a:r>
          </a:p>
          <a:p>
            <a:pPr algn="ct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kính</a:t>
            </a:r>
            <a:r>
              <a:rPr lang="en-US" sz="2400" dirty="0">
                <a:solidFill>
                  <a:schemeClr val="tx1"/>
                </a:solidFill>
                <a:latin typeface="Times New Roman" panose="02020603050405020304" pitchFamily="18" charset="0"/>
                <a:cs typeface="Times New Roman" panose="02020603050405020304" pitchFamily="18" charset="0"/>
              </a:rPr>
              <a:t> 1,5m</a:t>
            </a:r>
          </a:p>
          <a:p>
            <a:pPr algn="ctr"/>
            <a:r>
              <a:rPr lang="en-US" sz="2400" dirty="0" err="1">
                <a:solidFill>
                  <a:schemeClr val="tx1"/>
                </a:solidFill>
                <a:latin typeface="Times New Roman" panose="02020603050405020304" pitchFamily="18" charset="0"/>
                <a:cs typeface="Times New Roman" panose="02020603050405020304" pitchFamily="18" charset="0"/>
              </a:rPr>
              <a:t>Nặng</a:t>
            </a:r>
            <a:r>
              <a:rPr lang="en-US" sz="2400" dirty="0">
                <a:solidFill>
                  <a:schemeClr val="tx1"/>
                </a:solidFill>
                <a:latin typeface="Times New Roman" panose="02020603050405020304" pitchFamily="18" charset="0"/>
                <a:cs typeface="Times New Roman" panose="02020603050405020304" pitchFamily="18" charset="0"/>
              </a:rPr>
              <a:t> 4633 kg</a:t>
            </a:r>
          </a:p>
        </p:txBody>
      </p:sp>
      <p:sp>
        <p:nvSpPr>
          <p:cNvPr id="4" name="Rounded Rectangle 3"/>
          <p:cNvSpPr/>
          <p:nvPr/>
        </p:nvSpPr>
        <p:spPr>
          <a:xfrm>
            <a:off x="1718192" y="4305704"/>
            <a:ext cx="4569206" cy="2362200"/>
          </a:xfrm>
          <a:prstGeom prst="round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200" b="1" dirty="0">
                <a:solidFill>
                  <a:srgbClr val="333333"/>
                </a:solidFill>
                <a:latin typeface="Times New Roman" panose="02020603050405020304" pitchFamily="18" charset="0"/>
                <a:cs typeface="Times New Roman" panose="02020603050405020304" pitchFamily="18" charset="0"/>
              </a:rPr>
              <a:t>80.000</a:t>
            </a:r>
            <a:r>
              <a:rPr lang="vi-VN" sz="2200" dirty="0">
                <a:solidFill>
                  <a:srgbClr val="333333"/>
                </a:solidFill>
                <a:latin typeface="Times New Roman" panose="02020603050405020304" pitchFamily="18" charset="0"/>
                <a:cs typeface="Times New Roman" panose="02020603050405020304" pitchFamily="18" charset="0"/>
              </a:rPr>
              <a:t> - là số người chết ngay lập tức tại thành phố Hiroshima, Nhật Bản sau khi quả bom “Little Boy” phát nổ.</a:t>
            </a:r>
            <a:endParaRPr lang="en-US" sz="2200" dirty="0">
              <a:solidFill>
                <a:prstClr val="white"/>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6208902" y="4361448"/>
            <a:ext cx="4306698" cy="2420353"/>
          </a:xfrm>
          <a:prstGeom prst="round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rgbClr val="333333"/>
                </a:solidFill>
                <a:latin typeface="Times New Roman" panose="02020603050405020304" pitchFamily="18" charset="0"/>
                <a:cs typeface="Times New Roman" panose="02020603050405020304" pitchFamily="18" charset="0"/>
              </a:rPr>
              <a:t>70.000</a:t>
            </a:r>
            <a:r>
              <a:rPr lang="vi-VN" sz="2200" dirty="0">
                <a:solidFill>
                  <a:srgbClr val="333333"/>
                </a:solidFill>
                <a:latin typeface="Times New Roman" panose="02020603050405020304" pitchFamily="18" charset="0"/>
                <a:cs typeface="Times New Roman" panose="02020603050405020304" pitchFamily="18" charset="0"/>
              </a:rPr>
              <a:t> -  là số người thiệt mạng vì quả bom nguyên tử Mỹ thả xuống Nagasaki</a:t>
            </a:r>
            <a:r>
              <a:rPr lang="en-US" sz="2200" dirty="0">
                <a:solidFill>
                  <a:srgbClr val="333333"/>
                </a:solidFill>
                <a:latin typeface="Times New Roman" panose="02020603050405020304" pitchFamily="18" charset="0"/>
                <a:cs typeface="Times New Roman" panose="02020603050405020304" pitchFamily="18" charset="0"/>
              </a:rPr>
              <a:t>. </a:t>
            </a:r>
            <a:r>
              <a:rPr lang="en-US" sz="2200" dirty="0" err="1">
                <a:solidFill>
                  <a:srgbClr val="333333"/>
                </a:solidFill>
                <a:latin typeface="Times New Roman" panose="02020603050405020304" pitchFamily="18" charset="0"/>
                <a:cs typeface="Times New Roman" panose="02020603050405020304" pitchFamily="18" charset="0"/>
              </a:rPr>
              <a:t>Qủa</a:t>
            </a:r>
            <a:r>
              <a:rPr lang="en-US" sz="2200" dirty="0">
                <a:solidFill>
                  <a:srgbClr val="333333"/>
                </a:solidFill>
                <a:latin typeface="Times New Roman" panose="02020603050405020304" pitchFamily="18" charset="0"/>
                <a:cs typeface="Times New Roman" panose="02020603050405020304" pitchFamily="18" charset="0"/>
              </a:rPr>
              <a:t> </a:t>
            </a:r>
            <a:r>
              <a:rPr lang="en-US" sz="2200" dirty="0" err="1">
                <a:solidFill>
                  <a:srgbClr val="333333"/>
                </a:solidFill>
                <a:latin typeface="Times New Roman" panose="02020603050405020304" pitchFamily="18" charset="0"/>
                <a:cs typeface="Times New Roman" panose="02020603050405020304" pitchFamily="18" charset="0"/>
              </a:rPr>
              <a:t>bom</a:t>
            </a:r>
            <a:r>
              <a:rPr lang="en-US" sz="2200" dirty="0">
                <a:solidFill>
                  <a:srgbClr val="333333"/>
                </a:solidFill>
                <a:latin typeface="Times New Roman" panose="02020603050405020304" pitchFamily="18" charset="0"/>
                <a:cs typeface="Times New Roman" panose="02020603050405020304" pitchFamily="18" charset="0"/>
              </a:rPr>
              <a:t> </a:t>
            </a:r>
            <a:r>
              <a:rPr lang="en-US" sz="2200" dirty="0" err="1">
                <a:solidFill>
                  <a:srgbClr val="333333"/>
                </a:solidFill>
                <a:latin typeface="Times New Roman" panose="02020603050405020304" pitchFamily="18" charset="0"/>
                <a:cs typeface="Times New Roman" panose="02020603050405020304" pitchFamily="18" charset="0"/>
              </a:rPr>
              <a:t>này</a:t>
            </a:r>
            <a:r>
              <a:rPr lang="en-US" sz="2200" dirty="0">
                <a:solidFill>
                  <a:srgbClr val="333333"/>
                </a:solidFill>
                <a:latin typeface="Times New Roman" panose="02020603050405020304" pitchFamily="18" charset="0"/>
                <a:cs typeface="Times New Roman" panose="02020603050405020304" pitchFamily="18" charset="0"/>
              </a:rPr>
              <a:t> </a:t>
            </a:r>
            <a:r>
              <a:rPr lang="vi-VN" sz="2200" dirty="0">
                <a:solidFill>
                  <a:srgbClr val="333333"/>
                </a:solidFill>
                <a:latin typeface="Times New Roman" panose="02020603050405020304" pitchFamily="18" charset="0"/>
                <a:cs typeface="Times New Roman" panose="02020603050405020304" pitchFamily="18" charset="0"/>
              </a:rPr>
              <a:t>chứa nhiên liệu plutonium khiến sức công phá của nó thấp hơn nhiều so với quả bom “Little Boy”</a:t>
            </a:r>
            <a:r>
              <a:rPr lang="en-US" sz="2200" dirty="0">
                <a:solidFill>
                  <a:srgbClr val="333333"/>
                </a:solidFill>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2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4"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2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8575" y="3429000"/>
            <a:ext cx="304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24" name="Picture 12" descr="watermark bom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3124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25" name="Picture 13" descr="watermark bom a suc cng f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0"/>
            <a:ext cx="2971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26" name="Picture 14"/>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509713" y="-14288"/>
            <a:ext cx="3200401" cy="350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5" name="Picture 11" descr="12410035fk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0"/>
            <a:ext cx="3048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6" name="Picture 12" descr="bombeNevadajo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505200"/>
            <a:ext cx="2971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Text Box 10"/>
          <p:cNvSpPr txBox="1">
            <a:spLocks noChangeArrowheads="1"/>
          </p:cNvSpPr>
          <p:nvPr/>
        </p:nvSpPr>
        <p:spPr bwMode="auto">
          <a:xfrm>
            <a:off x="4786313" y="3138351"/>
            <a:ext cx="300037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defRPr/>
            </a:pPr>
            <a:r>
              <a:rPr lang="en-US" altLang="en-US" b="1">
                <a:solidFill>
                  <a:srgbClr val="000000"/>
                </a:solidFill>
                <a:latin typeface="Times New Roman" panose="02020603050405020304" pitchFamily="18" charset="0"/>
                <a:cs typeface="Times New Roman" panose="02020603050405020304" pitchFamily="18" charset="0"/>
              </a:rPr>
              <a:t>KHÓI HÌNH NẤM</a:t>
            </a:r>
          </a:p>
        </p:txBody>
      </p:sp>
    </p:spTree>
    <p:extLst>
      <p:ext uri="{BB962C8B-B14F-4D97-AF65-F5344CB8AC3E}">
        <p14:creationId xmlns:p14="http://schemas.microsoft.com/office/powerpoint/2010/main" val="27216205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810001" y="0"/>
            <a:ext cx="561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defRPr/>
            </a:pPr>
            <a:endParaRPr lang="vi-VN" altLang="en-US" sz="2400" b="1" i="1">
              <a:solidFill>
                <a:srgbClr val="000000"/>
              </a:solidFill>
            </a:endParaRPr>
          </a:p>
        </p:txBody>
      </p:sp>
      <p:pic>
        <p:nvPicPr>
          <p:cNvPr id="47107" name="Picture 26"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4" y="22225"/>
            <a:ext cx="4460395" cy="515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3"/>
          <p:cNvSpPr>
            <a:spLocks noChangeArrowheads="1"/>
          </p:cNvSpPr>
          <p:nvPr/>
        </p:nvSpPr>
        <p:spPr bwMode="auto">
          <a:xfrm>
            <a:off x="3962401" y="5486400"/>
            <a:ext cx="5040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defRPr/>
            </a:pPr>
            <a:r>
              <a:rPr lang="en-GB" altLang="en-US" sz="3600" b="1">
                <a:solidFill>
                  <a:srgbClr val="000000"/>
                </a:solidFill>
                <a:latin typeface="Times New Roman" panose="02020603050405020304" pitchFamily="18" charset="0"/>
                <a:cs typeface="Times New Roman" panose="02020603050405020304" pitchFamily="18" charset="0"/>
              </a:rPr>
              <a:t>phóng xạ nguyên tử</a:t>
            </a:r>
          </a:p>
        </p:txBody>
      </p:sp>
      <p:pic>
        <p:nvPicPr>
          <p:cNvPr id="5" name="Picture 27" descr="200px-479px-Atomic_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26579"/>
            <a:ext cx="4644008" cy="51550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12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100+ hình ảnh ô nhiễm phóng xạ - hinhanhsieudep.net">
            <a:extLst>
              <a:ext uri="{FF2B5EF4-FFF2-40B4-BE49-F238E27FC236}">
                <a16:creationId xmlns:a16="http://schemas.microsoft.com/office/drawing/2014/main" id="{D826126A-A498-49AF-B78B-077F9E92AE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 r="3647" b="1"/>
          <a:stretch/>
        </p:blipFill>
        <p:spPr bwMode="auto">
          <a:xfrm>
            <a:off x="1525144" y="1"/>
            <a:ext cx="4552703" cy="365760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324600" y="914400"/>
            <a:ext cx="3962400" cy="1676400"/>
          </a:xfrm>
          <a:prstGeom prst="roundRect">
            <a:avLst/>
          </a:prstGeom>
          <a:solidFill>
            <a:schemeClr val="tx2">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4000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C,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a:t>
            </a:r>
          </a:p>
        </p:txBody>
      </p:sp>
      <p:sp>
        <p:nvSpPr>
          <p:cNvPr id="6" name="Rounded Rectangle 5"/>
          <p:cNvSpPr/>
          <p:nvPr/>
        </p:nvSpPr>
        <p:spPr>
          <a:xfrm>
            <a:off x="1701648" y="4114800"/>
            <a:ext cx="5617702" cy="2209800"/>
          </a:xfrm>
          <a:prstGeom prst="roundRect">
            <a:avLst/>
          </a:prstGeom>
          <a:solidFill>
            <a:srgbClr val="F57E1B"/>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dirty="0">
                <a:solidFill>
                  <a:prstClr val="white"/>
                </a:solidFill>
                <a:latin typeface="Times New Roman" panose="02020603050405020304" pitchFamily="18" charset="0"/>
                <a:cs typeface="Times New Roman" panose="02020603050405020304" pitchFamily="18" charset="0"/>
              </a:rPr>
              <a:t>C</a:t>
            </a:r>
            <a:r>
              <a:rPr lang="vi-VN" sz="2000" dirty="0">
                <a:solidFill>
                  <a:prstClr val="white"/>
                </a:solidFill>
                <a:latin typeface="Times New Roman" panose="02020603050405020304" pitchFamily="18" charset="0"/>
                <a:cs typeface="Times New Roman" panose="02020603050405020304" pitchFamily="18" charset="0"/>
              </a:rPr>
              <a:t>ác hóa chất độc hại có thể khiến con người bất tỉnh, chết trong vài giờ hoặc tích tụ trong cơ thể, phá huỷ tế bào và gây nhiều bệnh nguy hiểm như ung thư. Phóng xạ cũng có thể gây biến đổi gen, ảnh hưởng tới nhiều thế hệ.</a:t>
            </a:r>
            <a:endParaRPr lang="en-US" sz="2000" dirty="0">
              <a:solidFill>
                <a:prstClr val="white"/>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7446283" y="3124200"/>
            <a:ext cx="3153842" cy="2320834"/>
            <a:chOff x="5870791" y="2944301"/>
            <a:chExt cx="3153842" cy="2320834"/>
          </a:xfrm>
        </p:grpSpPr>
        <p:sp>
          <p:nvSpPr>
            <p:cNvPr id="7" name="Bent-Up Arrow 6"/>
            <p:cNvSpPr/>
            <p:nvPr/>
          </p:nvSpPr>
          <p:spPr>
            <a:xfrm rot="16200000" flipH="1">
              <a:off x="5636443" y="3178650"/>
              <a:ext cx="2320833" cy="1852137"/>
            </a:xfrm>
            <a:prstGeom prst="ben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7841152" y="2944301"/>
              <a:ext cx="1183481" cy="2246769"/>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khỏe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endParaRPr 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68221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TotalTime>
  <Words>979</Words>
  <Application>Microsoft Office PowerPoint</Application>
  <PresentationFormat>Widescreen</PresentationFormat>
  <Paragraphs>87</Paragraphs>
  <Slides>29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2022-10-05T10:23:59Z</dcterms:created>
  <dcterms:modified xsi:type="dcterms:W3CDTF">2022-10-05T10:32:34Z</dcterms:modified>
</cp:coreProperties>
</file>