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8" r:id="rId2"/>
    <p:sldMasterId id="2147483746" r:id="rId3"/>
    <p:sldMasterId id="2147483780" r:id="rId4"/>
    <p:sldMasterId id="2147483791" r:id="rId5"/>
    <p:sldMasterId id="2147483803" r:id="rId6"/>
    <p:sldMasterId id="2147483814" r:id="rId7"/>
    <p:sldMasterId id="2147483826" r:id="rId8"/>
    <p:sldMasterId id="2147483838" r:id="rId9"/>
    <p:sldMasterId id="2147483854" r:id="rId10"/>
  </p:sldMasterIdLst>
  <p:notesMasterIdLst>
    <p:notesMasterId r:id="rId49"/>
  </p:notesMasterIdLst>
  <p:sldIdLst>
    <p:sldId id="601" r:id="rId11"/>
    <p:sldId id="602" r:id="rId12"/>
    <p:sldId id="603" r:id="rId13"/>
    <p:sldId id="604" r:id="rId14"/>
    <p:sldId id="592" r:id="rId15"/>
    <p:sldId id="594" r:id="rId16"/>
    <p:sldId id="543" r:id="rId17"/>
    <p:sldId id="510" r:id="rId18"/>
    <p:sldId id="574" r:id="rId19"/>
    <p:sldId id="575" r:id="rId20"/>
    <p:sldId id="576" r:id="rId21"/>
    <p:sldId id="579" r:id="rId22"/>
    <p:sldId id="580" r:id="rId23"/>
    <p:sldId id="581" r:id="rId24"/>
    <p:sldId id="577" r:id="rId25"/>
    <p:sldId id="578" r:id="rId26"/>
    <p:sldId id="582" r:id="rId27"/>
    <p:sldId id="583" r:id="rId28"/>
    <p:sldId id="584" r:id="rId29"/>
    <p:sldId id="585" r:id="rId30"/>
    <p:sldId id="556" r:id="rId31"/>
    <p:sldId id="586" r:id="rId32"/>
    <p:sldId id="587" r:id="rId33"/>
    <p:sldId id="589" r:id="rId34"/>
    <p:sldId id="559" r:id="rId35"/>
    <p:sldId id="590" r:id="rId36"/>
    <p:sldId id="561" r:id="rId37"/>
    <p:sldId id="591" r:id="rId38"/>
    <p:sldId id="570" r:id="rId39"/>
    <p:sldId id="529" r:id="rId40"/>
    <p:sldId id="595" r:id="rId41"/>
    <p:sldId id="596" r:id="rId42"/>
    <p:sldId id="564" r:id="rId43"/>
    <p:sldId id="535" r:id="rId44"/>
    <p:sldId id="597" r:id="rId45"/>
    <p:sldId id="598" r:id="rId46"/>
    <p:sldId id="599" r:id="rId47"/>
    <p:sldId id="60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AF0"/>
    <a:srgbClr val="CC3300"/>
    <a:srgbClr val="F117C2"/>
    <a:srgbClr val="F99DE5"/>
    <a:srgbClr val="FFCC99"/>
    <a:srgbClr val="F78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5" autoAdjust="0"/>
    <p:restoredTop sz="94660"/>
  </p:normalViewPr>
  <p:slideViewPr>
    <p:cSldViewPr snapToGrid="0">
      <p:cViewPr varScale="1">
        <p:scale>
          <a:sx n="68" d="100"/>
          <a:sy n="68" d="100"/>
        </p:scale>
        <p:origin x="6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64606-F89D-4ACB-82C4-ED6D37EAF1AC}" type="datetimeFigureOut">
              <a:rPr lang="en-US" smtClean="0"/>
              <a:t>15/5/2023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C5E67-BFD5-44C2-934C-60921BA2584D}" type="slidenum">
              <a:rPr lang="en-US" smtClean="0"/>
              <a:t>‹#›</a:t>
            </a:fld>
            <a:endParaRPr lang="en-US"/>
          </a:p>
        </p:txBody>
      </p:sp>
    </p:spTree>
    <p:extLst>
      <p:ext uri="{BB962C8B-B14F-4D97-AF65-F5344CB8AC3E}">
        <p14:creationId xmlns:p14="http://schemas.microsoft.com/office/powerpoint/2010/main" val="2038452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4365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89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5186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598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83525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8088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243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470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066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81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15/5/2023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945663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15/5/2023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842087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F443953-2C90-4D3D-BA7F-86E2CDD36421}"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9CF831C-4791-4C02-9D65-40506FD40197}"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6265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2A6E56-6B60-4BEC-B553-B608D71DE206}"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6012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45115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6624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4624118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862538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81443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379169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329574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34378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15/5/2023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327791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26595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430973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97768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329980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415190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81536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2076867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5EABC84-CD79-4F8A-8B2C-0631AD15B4AB}"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4219644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BDFCF6C-AB48-4145-9CD2-DA00EAC05549}"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1921479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1AA50D9-D237-4433-99FB-A444C1A586A4}"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436407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D3BDABC-F711-4597-8ABF-D3394326ECCE}"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689783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26C7A6F7-9955-464D-82FD-B7D9443146B5}"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807841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BDA4E9E-1171-4EE8-90F0-24EE25EB2D42}"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937969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F4FD877-DAE7-4EF7-8996-E93FC9594007}"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1373955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FD54639-9C0D-4FAF-95F6-C4F4176C7433}"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20506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15/5/2023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13624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ADE6DB5-6B02-4C92-A039-03756B2BBDC8}"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450075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C92F941-B879-467C-A3C5-8166A920575D}"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417076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FB9262C-F0CB-4946-A9E2-D9A99654B6DC}"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614669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15/5/2023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582791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53780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00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01579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24861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3697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3294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15/5/2023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30889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15/5/2023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1720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0589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58658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7808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21898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25166025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15/5/2023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46901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069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159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5427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15/5/2023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676725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046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1990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33938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2376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296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3517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9943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309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386066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516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15/5/2023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903916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7632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903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750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200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101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905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7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461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51082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9867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15/5/2023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49538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5532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95473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8015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6826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3980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71708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26090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35777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6463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704508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15/5/2023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35061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02097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261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8391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14922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1959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13593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2354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5335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52331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Tree>
    <p:extLst>
      <p:ext uri="{BB962C8B-B14F-4D97-AF65-F5344CB8AC3E}">
        <p14:creationId xmlns:p14="http://schemas.microsoft.com/office/powerpoint/2010/main" val="2152582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15/5/2023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62144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Tree>
    <p:extLst>
      <p:ext uri="{BB962C8B-B14F-4D97-AF65-F5344CB8AC3E}">
        <p14:creationId xmlns:p14="http://schemas.microsoft.com/office/powerpoint/2010/main" val="34859682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7329270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Tree>
    <p:extLst>
      <p:ext uri="{BB962C8B-B14F-4D97-AF65-F5344CB8AC3E}">
        <p14:creationId xmlns:p14="http://schemas.microsoft.com/office/powerpoint/2010/main" val="38980929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Tree>
    <p:extLst>
      <p:ext uri="{BB962C8B-B14F-4D97-AF65-F5344CB8AC3E}">
        <p14:creationId xmlns:p14="http://schemas.microsoft.com/office/powerpoint/2010/main" val="36365562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265821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Tree>
    <p:extLst>
      <p:ext uri="{BB962C8B-B14F-4D97-AF65-F5344CB8AC3E}">
        <p14:creationId xmlns:p14="http://schemas.microsoft.com/office/powerpoint/2010/main" val="3293421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Tree>
    <p:extLst>
      <p:ext uri="{BB962C8B-B14F-4D97-AF65-F5344CB8AC3E}">
        <p14:creationId xmlns:p14="http://schemas.microsoft.com/office/powerpoint/2010/main" val="29280480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Tree>
    <p:extLst>
      <p:ext uri="{BB962C8B-B14F-4D97-AF65-F5344CB8AC3E}">
        <p14:creationId xmlns:p14="http://schemas.microsoft.com/office/powerpoint/2010/main" val="270038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809195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55000" r="24250" b="72681"/>
          <a:stretch>
            <a:fillRect/>
          </a:stretch>
        </p:blipFill>
        <p:spPr>
          <a:xfrm>
            <a:off x="130903" y="203481"/>
            <a:ext cx="813977" cy="535752"/>
          </a:xfrm>
          <a:prstGeom prst="rect">
            <a:avLst/>
          </a:prstGeom>
        </p:spPr>
      </p:pic>
    </p:spTree>
    <p:extLst>
      <p:ext uri="{BB962C8B-B14F-4D97-AF65-F5344CB8AC3E}">
        <p14:creationId xmlns:p14="http://schemas.microsoft.com/office/powerpoint/2010/main" val="34208553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15/5/2023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6048247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3AAF25F-FDDF-448D-AE76-D2BBFC0E148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F187962-8AD1-4E19-A8B4-D773E1639DC2}"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7767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C9321AA-DE9C-4E15-940D-7531A030D4ED}"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473F8A7-99E8-4EE9-9B0B-7F6BBA1D34A9}"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7564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2729AFE-5EEB-4363-BD02-D0673BD4D563}"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27ADC10-AFE8-42B0-AD86-2C4587FAE765}"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2699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D430922-7AA9-4846-A945-C8D39A73CB21}"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DE03704-0450-4FF2-BD29-D772375A23B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025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44BD83-7B22-4386-AC2B-F398D2E32A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A689E8B-02AB-4578-9CB9-6BC0E678D6C5}"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7566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2B72838-3208-4AE6-82D2-10243E96EE1E}"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71604F-67F2-4FE1-870E-5132F4BD6FB4}"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1591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397546E-8559-4300-A48C-D651E2387D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E3FDE56-F3A4-4480-B253-1539ACC20F68}"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23048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E9B6E3F-C637-4D7B-9CD1-3F53617C6172}"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B98694-853F-45FC-B9E6-385F628C041C}"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3929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4DBAE16-742C-4AC9-91A8-43C8CFB3A5A6}"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0DC9828-6FC8-4614-83C5-A0B387A4C4DD}"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5975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13BA546-C357-4DE8-B987-06FEDD96B10D}"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54F9A60-AD80-4229-A353-82C2ADB4342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0454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3.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3.jpe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4.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ags" Target="../tags/tag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ags" Target="../tags/tag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ags" Target="../tags/tag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theme" Target="../theme/theme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15/5/2023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5136210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48F6F-2428-462A-9C17-B471D69666C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750DBB-D116-4F5E-87A5-6486A7600B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 - tranthao121004@gmail.com</a:t>
            </a:r>
            <a:endPar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067612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fontAlgn="base">
              <a:spcBef>
                <a:spcPct val="0"/>
              </a:spcBef>
              <a:spcAft>
                <a:spcPct val="0"/>
              </a:spcAft>
              <a:defRPr/>
            </a:pPr>
            <a:fld id="{F8E7CA22-7B4E-411B-8058-F1CACA9C7BA5}"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1116811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7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60472920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9" r:id="rId12"/>
    <p:sldLayoutId id="21474837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id="{4D4EE6D8-5485-4B52-BD2A-568D032EFAE6}"/>
              </a:ext>
            </a:extLst>
          </p:cNvPr>
          <p:cNvSpPr txBox="1"/>
          <p:nvPr userDrawn="1"/>
        </p:nvSpPr>
        <p:spPr>
          <a:xfrm>
            <a:off x="9362141" y="21045"/>
            <a:ext cx="326912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 tranthao121004@gmail.com</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266910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21702823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id="{07B5E0D4-2652-4276-BA4E-0582E40C6609}"/>
              </a:ext>
            </a:extLst>
          </p:cNvPr>
          <p:cNvSpPr txBox="1"/>
          <p:nvPr userDrawn="1"/>
        </p:nvSpPr>
        <p:spPr>
          <a:xfrm>
            <a:off x="9344025" y="6582975"/>
            <a:ext cx="2847975" cy="2750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Thảo</a:t>
            </a:r>
            <a:r>
              <a:rPr kumimoji="0" lang="en-US" sz="1200" b="0" i="0" u="none" strike="noStrike" kern="1200" cap="none" spc="0" normalizeH="0" baseline="0" noProof="0" dirty="0">
                <a:ln>
                  <a:noFill/>
                </a:ln>
                <a:solidFill>
                  <a:prstClr val="black"/>
                </a:solidFill>
                <a:effectLst/>
                <a:uLnTx/>
                <a:uFillTx/>
                <a:latin typeface="Calibri"/>
                <a:ea typeface="+mn-ea"/>
                <a:cs typeface="+mn-cs"/>
              </a:rPr>
              <a:t>: tranthao121004@gmail.com</a:t>
            </a:r>
          </a:p>
        </p:txBody>
      </p:sp>
    </p:spTree>
    <p:extLst>
      <p:ext uri="{BB962C8B-B14F-4D97-AF65-F5344CB8AC3E}">
        <p14:creationId xmlns:p14="http://schemas.microsoft.com/office/powerpoint/2010/main" val="425106040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39370852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charset="-122"/>
              <a:cs typeface="+mn-cs"/>
            </a:endParaRPr>
          </a:p>
        </p:txBody>
      </p:sp>
      <p:sp>
        <p:nvSpPr>
          <p:cNvPr id="2" name="KSO_TEMPLATE" hidden="1"/>
          <p:cNvSpPr/>
          <p:nvPr userDrawn="1">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05号-简雅黑"/>
              <a:cs typeface="+mn-cs"/>
            </a:endParaRPr>
          </a:p>
        </p:txBody>
      </p:sp>
    </p:spTree>
    <p:extLst>
      <p:ext uri="{BB962C8B-B14F-4D97-AF65-F5344CB8AC3E}">
        <p14:creationId xmlns:p14="http://schemas.microsoft.com/office/powerpoint/2010/main" val="186099003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CF0933-AD9A-483E-B55D-B968C5CAA30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8B42BE-97E8-4C84-9448-6C66074E824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92668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9.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7.xml"/><Relationship Id="rId7" Type="http://schemas.openxmlformats.org/officeDocument/2006/relationships/image" Target="../media/image1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xml"/><Relationship Id="rId5" Type="http://schemas.openxmlformats.org/officeDocument/2006/relationships/slideLayout" Target="../slideLayouts/slideLayout37.xml"/><Relationship Id="rId4"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0.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0.xml"/><Relationship Id="rId1" Type="http://schemas.openxmlformats.org/officeDocument/2006/relationships/control" Target="../activeX/activeX1.xml"/><Relationship Id="rId5" Type="http://schemas.openxmlformats.org/officeDocument/2006/relationships/image" Target="../media/image36.wmf"/><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38.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9.xml"/><Relationship Id="rId5" Type="http://schemas.openxmlformats.org/officeDocument/2006/relationships/image" Target="../media/image25.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 y="-13252"/>
            <a:ext cx="12219214" cy="684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40032" y="2992546"/>
            <a:ext cx="380104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ÔN BÀI CŨ</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pic>
        <p:nvPicPr>
          <p:cNvPr id="7" name="55">
            <a:extLst>
              <a:ext uri="{FF2B5EF4-FFF2-40B4-BE49-F238E27FC236}">
                <a16:creationId xmlns:a16="http://schemas.microsoft.com/office/drawing/2014/main" id="{EEEF09D2-0D3A-4A6E-8921-A20ED7ACF1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958" y="1222718"/>
            <a:ext cx="6474081" cy="3539655"/>
          </a:xfrm>
          <a:prstGeom prst="rect">
            <a:avLst/>
          </a:prstGeom>
        </p:spPr>
      </p:pic>
      <p:sp>
        <p:nvSpPr>
          <p:cNvPr id="8" name="18">
            <a:extLst>
              <a:ext uri="{FF2B5EF4-FFF2-40B4-BE49-F238E27FC236}">
                <a16:creationId xmlns:a16="http://schemas.microsoft.com/office/drawing/2014/main" id="{83C98BAB-4B43-4AFF-BD0F-154D52C1F10B}"/>
              </a:ext>
            </a:extLst>
          </p:cNvPr>
          <p:cNvSpPr>
            <a:spLocks noChangeArrowheads="1"/>
          </p:cNvSpPr>
          <p:nvPr>
            <p:custDataLst>
              <p:tags r:id="rId1"/>
            </p:custDataLst>
          </p:nvPr>
        </p:nvSpPr>
        <p:spPr bwMode="auto">
          <a:xfrm>
            <a:off x="2972921" y="2123133"/>
            <a:ext cx="6218944" cy="147732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9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altLang="zh-CN" sz="9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05775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7"/>
          <a:stretch>
            <a:fillRect/>
          </a:stretch>
        </p:blipFill>
        <p:spPr>
          <a:xfrm>
            <a:off x="-14605" y="5208270"/>
            <a:ext cx="12197080" cy="1725295"/>
          </a:xfrm>
          <a:prstGeom prst="rect">
            <a:avLst/>
          </a:prstGeom>
        </p:spPr>
      </p:pic>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173" name="AutoShape 14"/>
          <p:cNvSpPr/>
          <p:nvPr>
            <p:custDataLst>
              <p:tags r:id="rId2"/>
            </p:custDataLst>
          </p:nvPr>
        </p:nvSpPr>
        <p:spPr>
          <a:xfrm>
            <a:off x="5358765" y="1757148"/>
            <a:ext cx="4804024" cy="842794"/>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t>
            </a:r>
            <a:r>
              <a:rPr kumimoji="0" lang="en-US" altLang="zh-CN" sz="5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ừng</a:t>
            </a:r>
            <a:r>
              <a:rPr kumimoji="0" lang="en-US" altLang="zh-CN" sz="5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5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endParaRPr kumimoji="0" lang="zh-CN" altLang="en-US" sz="5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AutoShape 14"/>
          <p:cNvSpPr>
            <a:spLocks noChangeArrowheads="1"/>
          </p:cNvSpPr>
          <p:nvPr>
            <p:custDataLst>
              <p:tags r:id="rId3"/>
            </p:custDataLst>
          </p:nvPr>
        </p:nvSpPr>
        <p:spPr bwMode="auto">
          <a:xfrm>
            <a:off x="5583640" y="4369451"/>
            <a:ext cx="4804024" cy="838819"/>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t>
            </a:r>
            <a:r>
              <a:rPr kumimoji="0" lang="en-US" altLang="zh-CN" sz="5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ảnh</a:t>
            </a:r>
            <a:r>
              <a:rPr kumimoji="0" lang="en-US" altLang="zh-CN" sz="5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5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khảnh</a:t>
            </a:r>
            <a:endParaRPr kumimoji="0" lang="zh-CN" altLang="en-US" sz="5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图片 4" descr="dabcd06a6544a19734e2cd66cdc765b5"/>
          <p:cNvPicPr>
            <a:picLocks noChangeAspect="1"/>
          </p:cNvPicPr>
          <p:nvPr/>
        </p:nvPicPr>
        <p:blipFill>
          <a:blip r:embed="rId8"/>
          <a:stretch>
            <a:fillRect/>
          </a:stretch>
        </p:blipFill>
        <p:spPr>
          <a:xfrm>
            <a:off x="1088390" y="2875280"/>
            <a:ext cx="3167380" cy="3745230"/>
          </a:xfrm>
          <a:prstGeom prst="rect">
            <a:avLst/>
          </a:prstGeom>
        </p:spPr>
      </p:pic>
      <p:sp>
        <p:nvSpPr>
          <p:cNvPr id="53" name="AutoShape 14"/>
          <p:cNvSpPr/>
          <p:nvPr>
            <p:custDataLst>
              <p:tags r:id="rId4"/>
            </p:custDataLst>
          </p:nvPr>
        </p:nvSpPr>
        <p:spPr>
          <a:xfrm>
            <a:off x="5377442" y="2968225"/>
            <a:ext cx="4804024" cy="842794"/>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vắn tắt</a:t>
            </a:r>
            <a:endParaRPr kumimoji="0" lang="zh-CN" altLang="en-US" sz="5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9170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26" presetClass="entr" presetSubtype="0" fill="hold" grpId="1" nodeType="withEffect">
                                  <p:stCondLst>
                                    <p:cond delay="0"/>
                                  </p:stCondLst>
                                  <p:childTnLst>
                                    <p:set>
                                      <p:cBhvr>
                                        <p:cTn id="20" dur="1" fill="hold">
                                          <p:stCondLst>
                                            <p:cond delay="0"/>
                                          </p:stCondLst>
                                        </p:cTn>
                                        <p:tgtEl>
                                          <p:spTgt spid="7173"/>
                                        </p:tgtEl>
                                        <p:attrNameLst>
                                          <p:attrName>style.visibility</p:attrName>
                                        </p:attrNameLst>
                                      </p:cBhvr>
                                      <p:to>
                                        <p:strVal val="visible"/>
                                      </p:to>
                                    </p:set>
                                    <p:animEffect transition="in" filter="wipe(down)">
                                      <p:cBhvr>
                                        <p:cTn id="21" dur="580">
                                          <p:stCondLst>
                                            <p:cond delay="0"/>
                                          </p:stCondLst>
                                        </p:cTn>
                                        <p:tgtEl>
                                          <p:spTgt spid="7173"/>
                                        </p:tgtEl>
                                      </p:cBhvr>
                                    </p:animEffect>
                                    <p:anim calcmode="lin" valueType="num">
                                      <p:cBhvr>
                                        <p:cTn id="22"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27" dur="26">
                                          <p:stCondLst>
                                            <p:cond delay="650"/>
                                          </p:stCondLst>
                                        </p:cTn>
                                        <p:tgtEl>
                                          <p:spTgt spid="7173"/>
                                        </p:tgtEl>
                                      </p:cBhvr>
                                      <p:to x="100000" y="60000"/>
                                    </p:animScale>
                                    <p:animScale>
                                      <p:cBhvr>
                                        <p:cTn id="28" dur="166" decel="50000">
                                          <p:stCondLst>
                                            <p:cond delay="676"/>
                                          </p:stCondLst>
                                        </p:cTn>
                                        <p:tgtEl>
                                          <p:spTgt spid="7173"/>
                                        </p:tgtEl>
                                      </p:cBhvr>
                                      <p:to x="100000" y="100000"/>
                                    </p:animScale>
                                    <p:animScale>
                                      <p:cBhvr>
                                        <p:cTn id="29" dur="26">
                                          <p:stCondLst>
                                            <p:cond delay="1312"/>
                                          </p:stCondLst>
                                        </p:cTn>
                                        <p:tgtEl>
                                          <p:spTgt spid="7173"/>
                                        </p:tgtEl>
                                      </p:cBhvr>
                                      <p:to x="100000" y="80000"/>
                                    </p:animScale>
                                    <p:animScale>
                                      <p:cBhvr>
                                        <p:cTn id="30" dur="166" decel="50000">
                                          <p:stCondLst>
                                            <p:cond delay="1338"/>
                                          </p:stCondLst>
                                        </p:cTn>
                                        <p:tgtEl>
                                          <p:spTgt spid="7173"/>
                                        </p:tgtEl>
                                      </p:cBhvr>
                                      <p:to x="100000" y="100000"/>
                                    </p:animScale>
                                    <p:animScale>
                                      <p:cBhvr>
                                        <p:cTn id="31" dur="26">
                                          <p:stCondLst>
                                            <p:cond delay="1642"/>
                                          </p:stCondLst>
                                        </p:cTn>
                                        <p:tgtEl>
                                          <p:spTgt spid="7173"/>
                                        </p:tgtEl>
                                      </p:cBhvr>
                                      <p:to x="100000" y="90000"/>
                                    </p:animScale>
                                    <p:animScale>
                                      <p:cBhvr>
                                        <p:cTn id="32" dur="166" decel="50000">
                                          <p:stCondLst>
                                            <p:cond delay="1668"/>
                                          </p:stCondLst>
                                        </p:cTn>
                                        <p:tgtEl>
                                          <p:spTgt spid="7173"/>
                                        </p:tgtEl>
                                      </p:cBhvr>
                                      <p:to x="100000" y="100000"/>
                                    </p:animScale>
                                    <p:animScale>
                                      <p:cBhvr>
                                        <p:cTn id="33" dur="26">
                                          <p:stCondLst>
                                            <p:cond delay="1808"/>
                                          </p:stCondLst>
                                        </p:cTn>
                                        <p:tgtEl>
                                          <p:spTgt spid="7173"/>
                                        </p:tgtEl>
                                      </p:cBhvr>
                                      <p:to x="100000" y="95000"/>
                                    </p:animScale>
                                    <p:animScale>
                                      <p:cBhvr>
                                        <p:cTn id="34" dur="166" decel="50000">
                                          <p:stCondLst>
                                            <p:cond delay="1834"/>
                                          </p:stCondLst>
                                        </p:cTn>
                                        <p:tgtEl>
                                          <p:spTgt spid="7173"/>
                                        </p:tgtEl>
                                      </p:cBhvr>
                                      <p:to x="100000" y="100000"/>
                                    </p:animScale>
                                  </p:childTnLst>
                                </p:cTn>
                              </p:par>
                              <p:par>
                                <p:cTn id="35" presetID="26" presetClass="entr" presetSubtype="0" fill="hold" grpId="1"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80">
                                          <p:stCondLst>
                                            <p:cond delay="0"/>
                                          </p:stCondLst>
                                        </p:cTn>
                                        <p:tgtEl>
                                          <p:spTgt spid="36"/>
                                        </p:tgtEl>
                                      </p:cBhvr>
                                    </p:animEffect>
                                    <p:anim calcmode="lin" valueType="num">
                                      <p:cBhvr>
                                        <p:cTn id="3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3" dur="26">
                                          <p:stCondLst>
                                            <p:cond delay="650"/>
                                          </p:stCondLst>
                                        </p:cTn>
                                        <p:tgtEl>
                                          <p:spTgt spid="36"/>
                                        </p:tgtEl>
                                      </p:cBhvr>
                                      <p:to x="100000" y="60000"/>
                                    </p:animScale>
                                    <p:animScale>
                                      <p:cBhvr>
                                        <p:cTn id="44" dur="166" decel="50000">
                                          <p:stCondLst>
                                            <p:cond delay="676"/>
                                          </p:stCondLst>
                                        </p:cTn>
                                        <p:tgtEl>
                                          <p:spTgt spid="36"/>
                                        </p:tgtEl>
                                      </p:cBhvr>
                                      <p:to x="100000" y="100000"/>
                                    </p:animScale>
                                    <p:animScale>
                                      <p:cBhvr>
                                        <p:cTn id="45" dur="26">
                                          <p:stCondLst>
                                            <p:cond delay="1312"/>
                                          </p:stCondLst>
                                        </p:cTn>
                                        <p:tgtEl>
                                          <p:spTgt spid="36"/>
                                        </p:tgtEl>
                                      </p:cBhvr>
                                      <p:to x="100000" y="80000"/>
                                    </p:animScale>
                                    <p:animScale>
                                      <p:cBhvr>
                                        <p:cTn id="46" dur="166" decel="50000">
                                          <p:stCondLst>
                                            <p:cond delay="1338"/>
                                          </p:stCondLst>
                                        </p:cTn>
                                        <p:tgtEl>
                                          <p:spTgt spid="36"/>
                                        </p:tgtEl>
                                      </p:cBhvr>
                                      <p:to x="100000" y="100000"/>
                                    </p:animScale>
                                    <p:animScale>
                                      <p:cBhvr>
                                        <p:cTn id="47" dur="26">
                                          <p:stCondLst>
                                            <p:cond delay="1642"/>
                                          </p:stCondLst>
                                        </p:cTn>
                                        <p:tgtEl>
                                          <p:spTgt spid="36"/>
                                        </p:tgtEl>
                                      </p:cBhvr>
                                      <p:to x="100000" y="90000"/>
                                    </p:animScale>
                                    <p:animScale>
                                      <p:cBhvr>
                                        <p:cTn id="48" dur="166" decel="50000">
                                          <p:stCondLst>
                                            <p:cond delay="1668"/>
                                          </p:stCondLst>
                                        </p:cTn>
                                        <p:tgtEl>
                                          <p:spTgt spid="36"/>
                                        </p:tgtEl>
                                      </p:cBhvr>
                                      <p:to x="100000" y="100000"/>
                                    </p:animScale>
                                    <p:animScale>
                                      <p:cBhvr>
                                        <p:cTn id="49" dur="26">
                                          <p:stCondLst>
                                            <p:cond delay="1808"/>
                                          </p:stCondLst>
                                        </p:cTn>
                                        <p:tgtEl>
                                          <p:spTgt spid="36"/>
                                        </p:tgtEl>
                                      </p:cBhvr>
                                      <p:to x="100000" y="95000"/>
                                    </p:animScale>
                                    <p:animScale>
                                      <p:cBhvr>
                                        <p:cTn id="50" dur="166" decel="50000">
                                          <p:stCondLst>
                                            <p:cond delay="1834"/>
                                          </p:stCondLst>
                                        </p:cTn>
                                        <p:tgtEl>
                                          <p:spTgt spid="36"/>
                                        </p:tgtEl>
                                      </p:cBhvr>
                                      <p:to x="100000" y="100000"/>
                                    </p:animScale>
                                  </p:childTnLst>
                                </p:cTn>
                              </p:par>
                              <p:par>
                                <p:cTn id="51" presetID="26" presetClass="entr" presetSubtype="0" fill="hold" grpId="1"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down)">
                                      <p:cBhvr>
                                        <p:cTn id="53" dur="580">
                                          <p:stCondLst>
                                            <p:cond delay="0"/>
                                          </p:stCondLst>
                                        </p:cTn>
                                        <p:tgtEl>
                                          <p:spTgt spid="53"/>
                                        </p:tgtEl>
                                      </p:cBhvr>
                                    </p:animEffect>
                                    <p:anim calcmode="lin" valueType="num">
                                      <p:cBhvr>
                                        <p:cTn id="5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59" dur="26">
                                          <p:stCondLst>
                                            <p:cond delay="650"/>
                                          </p:stCondLst>
                                        </p:cTn>
                                        <p:tgtEl>
                                          <p:spTgt spid="53"/>
                                        </p:tgtEl>
                                      </p:cBhvr>
                                      <p:to x="100000" y="60000"/>
                                    </p:animScale>
                                    <p:animScale>
                                      <p:cBhvr>
                                        <p:cTn id="60" dur="166" decel="50000">
                                          <p:stCondLst>
                                            <p:cond delay="676"/>
                                          </p:stCondLst>
                                        </p:cTn>
                                        <p:tgtEl>
                                          <p:spTgt spid="53"/>
                                        </p:tgtEl>
                                      </p:cBhvr>
                                      <p:to x="100000" y="100000"/>
                                    </p:animScale>
                                    <p:animScale>
                                      <p:cBhvr>
                                        <p:cTn id="61" dur="26">
                                          <p:stCondLst>
                                            <p:cond delay="1312"/>
                                          </p:stCondLst>
                                        </p:cTn>
                                        <p:tgtEl>
                                          <p:spTgt spid="53"/>
                                        </p:tgtEl>
                                      </p:cBhvr>
                                      <p:to x="100000" y="80000"/>
                                    </p:animScale>
                                    <p:animScale>
                                      <p:cBhvr>
                                        <p:cTn id="62" dur="166" decel="50000">
                                          <p:stCondLst>
                                            <p:cond delay="1338"/>
                                          </p:stCondLst>
                                        </p:cTn>
                                        <p:tgtEl>
                                          <p:spTgt spid="53"/>
                                        </p:tgtEl>
                                      </p:cBhvr>
                                      <p:to x="100000" y="100000"/>
                                    </p:animScale>
                                    <p:animScale>
                                      <p:cBhvr>
                                        <p:cTn id="63" dur="26">
                                          <p:stCondLst>
                                            <p:cond delay="1642"/>
                                          </p:stCondLst>
                                        </p:cTn>
                                        <p:tgtEl>
                                          <p:spTgt spid="53"/>
                                        </p:tgtEl>
                                      </p:cBhvr>
                                      <p:to x="100000" y="90000"/>
                                    </p:animScale>
                                    <p:animScale>
                                      <p:cBhvr>
                                        <p:cTn id="64" dur="166" decel="50000">
                                          <p:stCondLst>
                                            <p:cond delay="1668"/>
                                          </p:stCondLst>
                                        </p:cTn>
                                        <p:tgtEl>
                                          <p:spTgt spid="53"/>
                                        </p:tgtEl>
                                      </p:cBhvr>
                                      <p:to x="100000" y="100000"/>
                                    </p:animScale>
                                    <p:animScale>
                                      <p:cBhvr>
                                        <p:cTn id="65" dur="26">
                                          <p:stCondLst>
                                            <p:cond delay="1808"/>
                                          </p:stCondLst>
                                        </p:cTn>
                                        <p:tgtEl>
                                          <p:spTgt spid="53"/>
                                        </p:tgtEl>
                                      </p:cBhvr>
                                      <p:to x="100000" y="95000"/>
                                    </p:animScale>
                                    <p:animScale>
                                      <p:cBhvr>
                                        <p:cTn id="66"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53" grpId="0" animBg="1"/>
      <p:bldP spid="5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334798" y="761016"/>
            <a:ext cx="9827696"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432280" y="1068692"/>
            <a:ext cx="9799159" cy="3797777"/>
            <a:chOff x="156834" y="1993081"/>
            <a:chExt cx="2109019" cy="2783140"/>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78314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53817" y="2394076"/>
              <a:ext cx="1885477" cy="1872057"/>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vi-VN" sz="4000" b="0"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Mảnh</a:t>
              </a:r>
              <a:r>
                <a:rPr kumimoji="0" lang="vi-VN" sz="4000" b="0"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khảnh</a:t>
              </a:r>
              <a:r>
                <a:rPr kumimoji="0" lang="vi-VN" sz="4000" b="0" i="1" u="none" strike="noStrike" kern="1200" cap="none" spc="0" normalizeH="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 </a:t>
              </a:r>
              <a:r>
                <a:rPr kumimoji="0" lang="en-US" sz="4000" b="0" i="1"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gầy</a:t>
              </a:r>
              <a:r>
                <a:rPr kumimoji="0" lang="en-US" sz="4000" b="0" i="1"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000" b="0" i="1"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trông</a:t>
              </a:r>
              <a:r>
                <a:rPr kumimoji="0" lang="en-US" sz="4000" b="0" i="1"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0" i="1"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0" i="1"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4000" b="0" i="1"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yếu</a:t>
              </a:r>
              <a:r>
                <a:rPr kumimoji="0" lang="en-US" sz="4000" b="0" i="1"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ớt</a:t>
              </a:r>
              <a:r>
                <a:rPr kumimoji="0" lang="vi-VN" sz="4000" b="0" i="1"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ctr" defTabSz="913256" rtl="0" eaLnBrk="1" fontAlgn="base" latinLnBrk="0" hangingPunct="1">
                <a:lnSpc>
                  <a:spcPct val="100000"/>
                </a:lnSpc>
                <a:spcBef>
                  <a:spcPct val="0"/>
                </a:spcBef>
                <a:spcAft>
                  <a:spcPct val="0"/>
                </a:spcAft>
                <a:buClrTx/>
                <a:buSzTx/>
                <a:buFontTx/>
                <a:buNone/>
                <a:tabLst/>
                <a:defRPr/>
              </a:pPr>
              <a:endParaRPr kumimoji="0" lang="vi-VN" sz="4000" b="0" i="1"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lang="vi-VN" altLang="zh-CN" sz="4000"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Vắn tắt</a:t>
              </a:r>
              <a:r>
                <a:rPr lang="vi-VN" altLang="zh-CN" sz="4000" i="1"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sym typeface="+mn-lt"/>
                </a:rPr>
                <a:t>: Nói hoặc viết một cách ngắn gọn.</a:t>
              </a:r>
              <a:endParaRPr kumimoji="0" lang="zh-CN" altLang="en-US" sz="4000" b="1" i="1"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724388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1C598-C1D5-49F0-8AD4-7E645D27B1D3}"/>
              </a:ext>
            </a:extLst>
          </p:cNvPr>
          <p:cNvSpPr/>
          <p:nvPr/>
        </p:nvSpPr>
        <p:spPr>
          <a:xfrm>
            <a:off x="646635" y="432947"/>
            <a:ext cx="11063584" cy="6248072"/>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 TÍCH CÂY THÌ 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 chưa có tên gọ</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kéo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dừa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mít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hết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vắ</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tắt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ớt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dáng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xíu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3" name="Cloud 2">
            <a:extLst>
              <a:ext uri="{FF2B5EF4-FFF2-40B4-BE49-F238E27FC236}">
                <a16:creationId xmlns:a16="http://schemas.microsoft.com/office/drawing/2014/main" id="{46BD69A6-D922-49CA-8944-19A7E77C6509}"/>
              </a:ext>
            </a:extLst>
          </p:cNvPr>
          <p:cNvSpPr/>
          <p:nvPr/>
        </p:nvSpPr>
        <p:spPr>
          <a:xfrm>
            <a:off x="8804788" y="196971"/>
            <a:ext cx="3387212" cy="776421"/>
          </a:xfrm>
          <a:prstGeom prst="cloud">
            <a:avLst/>
          </a:prstGeom>
          <a:solidFill>
            <a:srgbClr val="F78E7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Arial"/>
                <a:ea typeface="+mn-ea"/>
                <a:cs typeface="+mn-cs"/>
              </a:rPr>
              <a:t>Chia đoạn</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Oval 4">
            <a:extLst>
              <a:ext uri="{FF2B5EF4-FFF2-40B4-BE49-F238E27FC236}">
                <a16:creationId xmlns:a16="http://schemas.microsoft.com/office/drawing/2014/main" id="{E941DC15-79D9-49BA-A648-34DF18AEAFE9}"/>
              </a:ext>
            </a:extLst>
          </p:cNvPr>
          <p:cNvSpPr/>
          <p:nvPr/>
        </p:nvSpPr>
        <p:spPr>
          <a:xfrm>
            <a:off x="646635" y="1032384"/>
            <a:ext cx="518305" cy="456812"/>
          </a:xfrm>
          <a:prstGeom prst="ellipse">
            <a:avLst/>
          </a:prstGeom>
          <a:solidFill>
            <a:srgbClr val="FF0000"/>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1</a:t>
            </a:r>
          </a:p>
        </p:txBody>
      </p:sp>
      <p:sp>
        <p:nvSpPr>
          <p:cNvPr id="6" name="Oval 5">
            <a:extLst>
              <a:ext uri="{FF2B5EF4-FFF2-40B4-BE49-F238E27FC236}">
                <a16:creationId xmlns:a16="http://schemas.microsoft.com/office/drawing/2014/main" id="{520901F6-AF6A-4EA0-AF1C-B075BEA38DEE}"/>
              </a:ext>
            </a:extLst>
          </p:cNvPr>
          <p:cNvSpPr/>
          <p:nvPr/>
        </p:nvSpPr>
        <p:spPr>
          <a:xfrm>
            <a:off x="387482" y="5624186"/>
            <a:ext cx="518305" cy="456812"/>
          </a:xfrm>
          <a:prstGeom prst="ellipse">
            <a:avLst/>
          </a:prstGeom>
          <a:solidFill>
            <a:srgbClr val="FF0000"/>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2</a:t>
            </a:r>
          </a:p>
        </p:txBody>
      </p:sp>
    </p:spTree>
    <p:extLst>
      <p:ext uri="{BB962C8B-B14F-4D97-AF65-F5344CB8AC3E}">
        <p14:creationId xmlns:p14="http://schemas.microsoft.com/office/powerpoint/2010/main" val="172584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4E4B6-05BF-498B-9FEE-213E6679C05A}"/>
              </a:ext>
            </a:extLst>
          </p:cNvPr>
          <p:cNvSpPr/>
          <p:nvPr/>
        </p:nvSpPr>
        <p:spPr>
          <a:xfrm>
            <a:off x="486369" y="280219"/>
            <a:ext cx="11371334" cy="6135329"/>
          </a:xfrm>
          <a:prstGeom prst="rect">
            <a:avLst/>
          </a:prstGeom>
          <a:solidFill>
            <a:sysClr val="window" lastClr="FFFFFF"/>
          </a:solidFill>
          <a:ln w="12700" cap="flat" cmpd="sng" algn="ctr">
            <a:solidFill>
              <a:srgbClr val="92D05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Chú bé tí xíu, chú có ích gì để ta đặt tên nào? – Trời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nhỏ liền thưa: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Thưa trời, khi nấu canh riêu cá hoặc làm chả cá, chả mực mà thiếu con là mất cả ngon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liền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Ừ để ta nghĩ cho chú một cái tên. Tên chú thì...là...thì...là...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còn đang suy nghĩ, cây nhỏ đã chạy đi xa rồi. Nó mừng rỡ khoe với bạn bè: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Trời đặt tên cho tôi là cây “thì là”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(Sự tích cây thì là – Trịnh Mạnh kể)</a:t>
            </a:r>
          </a:p>
        </p:txBody>
      </p:sp>
    </p:spTree>
    <p:extLst>
      <p:ext uri="{BB962C8B-B14F-4D97-AF65-F5344CB8AC3E}">
        <p14:creationId xmlns:p14="http://schemas.microsoft.com/office/powerpoint/2010/main" val="230798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61348" y="2083903"/>
            <a:ext cx="2781966"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281680" y="2367485"/>
              <a:ext cx="1950122" cy="1323439"/>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Luyện</a:t>
              </a:r>
              <a:r>
                <a:rPr kumimoji="0" lang="vi-VN" altLang="zh-CN" sz="4000" b="1"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đọc câu dài</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884501" y="518030"/>
            <a:ext cx="9054523" cy="5988543"/>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
        <p:nvSpPr>
          <p:cNvPr id="23" name="Rounded Rectangle 22"/>
          <p:cNvSpPr/>
          <p:nvPr/>
        </p:nvSpPr>
        <p:spPr>
          <a:xfrm>
            <a:off x="2986254" y="1660866"/>
            <a:ext cx="8859002" cy="2050031"/>
          </a:xfrm>
          <a:prstGeom prst="roundRect">
            <a:avLst/>
          </a:prstGeom>
          <a:noFill/>
          <a:ln w="25400" cap="flat" cmpd="sng" algn="ctr">
            <a:noFill/>
            <a:prstDash val="solid"/>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kumimoji="0" lang="vi-VN" sz="36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Khi các</a:t>
            </a:r>
            <a:r>
              <a:rPr kumimoji="0" lang="vi-VN" sz="3600" b="0" i="0" u="none" strike="noStrike" kern="0" cap="none" spc="0" normalizeH="0" noProof="0" dirty="0">
                <a:ln>
                  <a:noFill/>
                </a:ln>
                <a:effectLst/>
                <a:uLnTx/>
                <a:uFillTx/>
                <a:latin typeface="Times New Roman" panose="02020603050405020304" pitchFamily="18" charset="0"/>
                <a:ea typeface="+mn-ea"/>
                <a:cs typeface="Times New Roman" panose="02020603050405020304" pitchFamily="18" charset="0"/>
              </a:rPr>
              <a:t> loài cây đều đã có tên, bỗng một cái cây dáng mảnh khảnh, lá nhỏ xíu đến xin đặt tên</a:t>
            </a:r>
            <a:r>
              <a:rPr kumimoji="0" lang="en-US" sz="3600" b="0"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p:txBody>
      </p:sp>
      <p:cxnSp>
        <p:nvCxnSpPr>
          <p:cNvPr id="25" name="Straight Connector 24"/>
          <p:cNvCxnSpPr/>
          <p:nvPr/>
        </p:nvCxnSpPr>
        <p:spPr>
          <a:xfrm flipH="1">
            <a:off x="9102498" y="1912122"/>
            <a:ext cx="103238" cy="486697"/>
          </a:xfrm>
          <a:prstGeom prst="line">
            <a:avLst/>
          </a:prstGeom>
          <a:noFill/>
          <a:ln w="22225" cap="flat" cmpd="sng" algn="ctr">
            <a:solidFill>
              <a:srgbClr val="FF0000"/>
            </a:solidFill>
            <a:prstDash val="solid"/>
          </a:ln>
          <a:effectLst/>
        </p:spPr>
      </p:cxnSp>
      <p:cxnSp>
        <p:nvCxnSpPr>
          <p:cNvPr id="26" name="Straight Connector 25"/>
          <p:cNvCxnSpPr/>
          <p:nvPr/>
        </p:nvCxnSpPr>
        <p:spPr>
          <a:xfrm flipH="1">
            <a:off x="3861121" y="2458307"/>
            <a:ext cx="103238" cy="486697"/>
          </a:xfrm>
          <a:prstGeom prst="line">
            <a:avLst/>
          </a:prstGeom>
          <a:noFill/>
          <a:ln w="22225" cap="flat" cmpd="sng" algn="ctr">
            <a:solidFill>
              <a:srgbClr val="FF0000"/>
            </a:solidFill>
            <a:prstDash val="solid"/>
          </a:ln>
          <a:effectLst/>
        </p:spPr>
      </p:cxnSp>
      <p:cxnSp>
        <p:nvCxnSpPr>
          <p:cNvPr id="29" name="Straight Connector 28"/>
          <p:cNvCxnSpPr/>
          <p:nvPr/>
        </p:nvCxnSpPr>
        <p:spPr>
          <a:xfrm flipH="1">
            <a:off x="7308524" y="2468522"/>
            <a:ext cx="103238" cy="486697"/>
          </a:xfrm>
          <a:prstGeom prst="line">
            <a:avLst/>
          </a:prstGeom>
          <a:noFill/>
          <a:ln w="22225" cap="flat" cmpd="sng" algn="ctr">
            <a:solidFill>
              <a:srgbClr val="FF0000"/>
            </a:solidFill>
            <a:prstDash val="solid"/>
          </a:ln>
          <a:effectLst/>
        </p:spPr>
      </p:cxnSp>
      <p:cxnSp>
        <p:nvCxnSpPr>
          <p:cNvPr id="32" name="Straight Connector 31"/>
          <p:cNvCxnSpPr/>
          <p:nvPr/>
        </p:nvCxnSpPr>
        <p:spPr>
          <a:xfrm flipH="1">
            <a:off x="4016676" y="3007637"/>
            <a:ext cx="86138" cy="504664"/>
          </a:xfrm>
          <a:prstGeom prst="line">
            <a:avLst/>
          </a:prstGeom>
          <a:noFill/>
          <a:ln w="22225" cap="flat" cmpd="sng" algn="ctr">
            <a:solidFill>
              <a:srgbClr val="FF0000"/>
            </a:solidFill>
            <a:prstDash val="solid"/>
          </a:ln>
          <a:effectLst/>
        </p:spPr>
      </p:cxnSp>
      <p:cxnSp>
        <p:nvCxnSpPr>
          <p:cNvPr id="35" name="Straight Connector 34"/>
          <p:cNvCxnSpPr/>
          <p:nvPr/>
        </p:nvCxnSpPr>
        <p:spPr>
          <a:xfrm flipH="1">
            <a:off x="4169076" y="3036052"/>
            <a:ext cx="86138" cy="504664"/>
          </a:xfrm>
          <a:prstGeom prst="line">
            <a:avLst/>
          </a:prstGeom>
          <a:noFill/>
          <a:ln w="22225" cap="flat" cmpd="sng" algn="ctr">
            <a:solidFill>
              <a:srgbClr val="FF0000"/>
            </a:solidFill>
            <a:prstDash val="solid"/>
          </a:ln>
          <a:effectLst/>
        </p:spPr>
      </p:cxnSp>
      <p:sp>
        <p:nvSpPr>
          <p:cNvPr id="36" name="Rectangle 35"/>
          <p:cNvSpPr/>
          <p:nvPr/>
        </p:nvSpPr>
        <p:spPr>
          <a:xfrm>
            <a:off x="3226766" y="3909986"/>
            <a:ext cx="8545114" cy="1754326"/>
          </a:xfrm>
          <a:prstGeom prst="rect">
            <a:avLst/>
          </a:prstGeom>
        </p:spPr>
        <p:txBody>
          <a:bodyPr wrap="square">
            <a:spAutoFit/>
          </a:bodyPr>
          <a:lstStyle/>
          <a:p>
            <a:pPr algn="just">
              <a:defRPr/>
            </a:pPr>
            <a:r>
              <a:rPr lang="vi-VN"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Thưa trời, khi nấu canh riêu cá hoặc làm chả cá chả mực mà không có con thì mất cả ngon ạ.</a:t>
            </a:r>
          </a:p>
        </p:txBody>
      </p:sp>
      <p:cxnSp>
        <p:nvCxnSpPr>
          <p:cNvPr id="37" name="Straight Connector 36"/>
          <p:cNvCxnSpPr/>
          <p:nvPr/>
        </p:nvCxnSpPr>
        <p:spPr>
          <a:xfrm flipH="1">
            <a:off x="5603492" y="3949573"/>
            <a:ext cx="103238" cy="486697"/>
          </a:xfrm>
          <a:prstGeom prst="line">
            <a:avLst/>
          </a:prstGeom>
          <a:noFill/>
          <a:ln w="22225" cap="flat" cmpd="sng" algn="ctr">
            <a:solidFill>
              <a:srgbClr val="FF0000"/>
            </a:solidFill>
            <a:prstDash val="solid"/>
          </a:ln>
          <a:effectLst/>
        </p:spPr>
      </p:cxnSp>
      <p:cxnSp>
        <p:nvCxnSpPr>
          <p:cNvPr id="38" name="Straight Connector 37"/>
          <p:cNvCxnSpPr/>
          <p:nvPr/>
        </p:nvCxnSpPr>
        <p:spPr>
          <a:xfrm flipH="1">
            <a:off x="4573849" y="4514781"/>
            <a:ext cx="103238" cy="486697"/>
          </a:xfrm>
          <a:prstGeom prst="line">
            <a:avLst/>
          </a:prstGeom>
          <a:noFill/>
          <a:ln w="22225" cap="flat" cmpd="sng" algn="ctr">
            <a:solidFill>
              <a:srgbClr val="FF0000"/>
            </a:solidFill>
            <a:prstDash val="solid"/>
          </a:ln>
          <a:effectLst/>
        </p:spPr>
      </p:cxnSp>
      <p:cxnSp>
        <p:nvCxnSpPr>
          <p:cNvPr id="39" name="Straight Connector 38"/>
          <p:cNvCxnSpPr/>
          <p:nvPr/>
        </p:nvCxnSpPr>
        <p:spPr>
          <a:xfrm flipH="1">
            <a:off x="9785369" y="4005659"/>
            <a:ext cx="103238" cy="486697"/>
          </a:xfrm>
          <a:prstGeom prst="line">
            <a:avLst/>
          </a:prstGeom>
          <a:noFill/>
          <a:ln w="22225" cap="flat" cmpd="sng" algn="ctr">
            <a:solidFill>
              <a:srgbClr val="FF0000"/>
            </a:solidFill>
            <a:prstDash val="solid"/>
          </a:ln>
          <a:effectLst/>
        </p:spPr>
      </p:cxnSp>
      <p:cxnSp>
        <p:nvCxnSpPr>
          <p:cNvPr id="45" name="Straight Connector 44"/>
          <p:cNvCxnSpPr/>
          <p:nvPr/>
        </p:nvCxnSpPr>
        <p:spPr>
          <a:xfrm flipH="1">
            <a:off x="6326713" y="4566034"/>
            <a:ext cx="103238" cy="486697"/>
          </a:xfrm>
          <a:prstGeom prst="line">
            <a:avLst/>
          </a:prstGeom>
          <a:noFill/>
          <a:ln w="22225" cap="flat" cmpd="sng" algn="ctr">
            <a:solidFill>
              <a:srgbClr val="FF0000"/>
            </a:solidFill>
            <a:prstDash val="solid"/>
          </a:ln>
          <a:effectLst/>
        </p:spPr>
      </p:cxnSp>
      <p:cxnSp>
        <p:nvCxnSpPr>
          <p:cNvPr id="46" name="Straight Connector 45"/>
          <p:cNvCxnSpPr/>
          <p:nvPr/>
        </p:nvCxnSpPr>
        <p:spPr>
          <a:xfrm flipH="1">
            <a:off x="4858497" y="5109980"/>
            <a:ext cx="103238" cy="486697"/>
          </a:xfrm>
          <a:prstGeom prst="line">
            <a:avLst/>
          </a:prstGeom>
          <a:noFill/>
          <a:ln w="22225" cap="flat" cmpd="sng" algn="ctr">
            <a:solidFill>
              <a:srgbClr val="FF0000"/>
            </a:solidFill>
            <a:prstDash val="solid"/>
          </a:ln>
          <a:effectLst/>
        </p:spPr>
      </p:cxnSp>
      <p:cxnSp>
        <p:nvCxnSpPr>
          <p:cNvPr id="47" name="Straight Connector 46"/>
          <p:cNvCxnSpPr/>
          <p:nvPr/>
        </p:nvCxnSpPr>
        <p:spPr>
          <a:xfrm flipH="1">
            <a:off x="4771219" y="5109980"/>
            <a:ext cx="103238" cy="486697"/>
          </a:xfrm>
          <a:prstGeom prst="line">
            <a:avLst/>
          </a:prstGeom>
          <a:noFill/>
          <a:ln w="22225" cap="flat" cmpd="sng" algn="ctr">
            <a:solidFill>
              <a:srgbClr val="FF0000"/>
            </a:solidFill>
            <a:prstDash val="solid"/>
          </a:ln>
          <a:effectLst/>
        </p:spPr>
      </p:cxnSp>
      <p:cxnSp>
        <p:nvCxnSpPr>
          <p:cNvPr id="48" name="Straight Connector 47"/>
          <p:cNvCxnSpPr/>
          <p:nvPr/>
        </p:nvCxnSpPr>
        <p:spPr>
          <a:xfrm flipH="1">
            <a:off x="9686881" y="4546959"/>
            <a:ext cx="103238" cy="486697"/>
          </a:xfrm>
          <a:prstGeom prst="line">
            <a:avLst/>
          </a:prstGeom>
          <a:noFill/>
          <a:ln w="22225" cap="flat" cmpd="sng" algn="ctr">
            <a:solidFill>
              <a:srgbClr val="FF0000"/>
            </a:solidFill>
            <a:prstDash val="solid"/>
          </a:ln>
          <a:effectLst/>
        </p:spPr>
      </p:cxnSp>
    </p:spTree>
    <p:extLst>
      <p:ext uri="{BB962C8B-B14F-4D97-AF65-F5344CB8AC3E}">
        <p14:creationId xmlns:p14="http://schemas.microsoft.com/office/powerpoint/2010/main" val="313765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1000" fill="hold"/>
                                        <p:tgtEl>
                                          <p:spTgt spid="2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1000"/>
                                        <p:tgtEl>
                                          <p:spTgt spid="35"/>
                                        </p:tgtEl>
                                      </p:cBhvr>
                                    </p:animEffect>
                                    <p:anim calcmode="lin" valueType="num">
                                      <p:cBhvr>
                                        <p:cTn id="31" dur="1000" fill="hold"/>
                                        <p:tgtEl>
                                          <p:spTgt spid="35"/>
                                        </p:tgtEl>
                                        <p:attrNameLst>
                                          <p:attrName>ppt_x</p:attrName>
                                        </p:attrNameLst>
                                      </p:cBhvr>
                                      <p:tavLst>
                                        <p:tav tm="0">
                                          <p:val>
                                            <p:strVal val="#ppt_x"/>
                                          </p:val>
                                        </p:tav>
                                        <p:tav tm="100000">
                                          <p:val>
                                            <p:strVal val="#ppt_x"/>
                                          </p:val>
                                        </p:tav>
                                      </p:tavLst>
                                    </p:anim>
                                    <p:anim calcmode="lin" valueType="num">
                                      <p:cBhvr>
                                        <p:cTn id="3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circle(in)">
                                      <p:cBhvr>
                                        <p:cTn id="37" dur="20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anim calcmode="lin" valueType="num">
                                      <p:cBhvr>
                                        <p:cTn id="53" dur="1000" fill="hold"/>
                                        <p:tgtEl>
                                          <p:spTgt spid="39"/>
                                        </p:tgtEl>
                                        <p:attrNameLst>
                                          <p:attrName>ppt_x</p:attrName>
                                        </p:attrNameLst>
                                      </p:cBhvr>
                                      <p:tavLst>
                                        <p:tav tm="0">
                                          <p:val>
                                            <p:strVal val="#ppt_x"/>
                                          </p:val>
                                        </p:tav>
                                        <p:tav tm="100000">
                                          <p:val>
                                            <p:strVal val="#ppt_x"/>
                                          </p:val>
                                        </p:tav>
                                      </p:tavLst>
                                    </p:anim>
                                    <p:anim calcmode="lin" valueType="num">
                                      <p:cBhvr>
                                        <p:cTn id="54" dur="1000" fill="hold"/>
                                        <p:tgtEl>
                                          <p:spTgt spid="3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fade">
                                      <p:cBhvr>
                                        <p:cTn id="72" dur="1000"/>
                                        <p:tgtEl>
                                          <p:spTgt spid="48"/>
                                        </p:tgtEl>
                                      </p:cBhvr>
                                    </p:animEffect>
                                    <p:anim calcmode="lin" valueType="num">
                                      <p:cBhvr>
                                        <p:cTn id="73" dur="1000" fill="hold"/>
                                        <p:tgtEl>
                                          <p:spTgt spid="48"/>
                                        </p:tgtEl>
                                        <p:attrNameLst>
                                          <p:attrName>ppt_x</p:attrName>
                                        </p:attrNameLst>
                                      </p:cBhvr>
                                      <p:tavLst>
                                        <p:tav tm="0">
                                          <p:val>
                                            <p:strVal val="#ppt_x"/>
                                          </p:val>
                                        </p:tav>
                                        <p:tav tm="100000">
                                          <p:val>
                                            <p:strVal val="#ppt_x"/>
                                          </p:val>
                                        </p:tav>
                                      </p:tavLst>
                                    </p:anim>
                                    <p:anim calcmode="lin" valueType="num">
                                      <p:cBhvr>
                                        <p:cTn id="7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1C598-C1D5-49F0-8AD4-7E645D27B1D3}"/>
              </a:ext>
            </a:extLst>
          </p:cNvPr>
          <p:cNvSpPr/>
          <p:nvPr/>
        </p:nvSpPr>
        <p:spPr>
          <a:xfrm>
            <a:off x="646635" y="432947"/>
            <a:ext cx="11063584" cy="6248072"/>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 TÍCH CÂY THÌ 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 chưa có tên gọ</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kéo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dừa</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mít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hết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vắ</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tắt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cải</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ớt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tỏi</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dáng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xíu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5" name="Rounded Rectangle 4"/>
          <p:cNvSpPr/>
          <p:nvPr/>
        </p:nvSpPr>
        <p:spPr>
          <a:xfrm>
            <a:off x="5943600" y="6199480"/>
            <a:ext cx="5604388" cy="427703"/>
          </a:xfrm>
          <a:prstGeom prst="roundRect">
            <a:avLst/>
          </a:prstGeom>
          <a:solidFill>
            <a:srgbClr val="F117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25252" y="6096244"/>
            <a:ext cx="4837471"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24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4E4B6-05BF-498B-9FEE-213E6679C05A}"/>
              </a:ext>
            </a:extLst>
          </p:cNvPr>
          <p:cNvSpPr/>
          <p:nvPr/>
        </p:nvSpPr>
        <p:spPr>
          <a:xfrm>
            <a:off x="486369" y="280219"/>
            <a:ext cx="11371334" cy="6135329"/>
          </a:xfrm>
          <a:prstGeom prst="rect">
            <a:avLst/>
          </a:prstGeom>
          <a:solidFill>
            <a:sysClr val="window" lastClr="FFFFFF"/>
          </a:solidFill>
          <a:ln w="12700" cap="flat" cmpd="sng" algn="ctr">
            <a:solidFill>
              <a:srgbClr val="92D05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36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 bé tí xíu, chú có ích gì để ta đặt tên nào? </a:t>
            </a: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nhỏ liền thưa: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3600" b="0" i="0" u="none" strike="noStrike" kern="0" cap="none" spc="0" normalizeH="0" baseline="0" noProof="0" dirty="0">
                <a:ln>
                  <a:noFill/>
                </a:ln>
                <a:solidFill>
                  <a:srgbClr val="041A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Thưa trời, khi nấu canh riêu cá hoặc làm chả cá, chả mực mà thiếu con là mất cả ngon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liền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Ừ để ta nghĩ cho chú một cái tên. Tên chú thì...là...thì...là...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còn đang suy nghĩ, cây nhỏ đã chạy đi xa rồi. Nó mừng rỡ khoe với bạn bè: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41A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Trời đặt tên cho tôi là cây “thì là”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(Sự tích cây thì là – Trịnh Mạnh kể)</a:t>
            </a:r>
          </a:p>
        </p:txBody>
      </p:sp>
      <p:sp>
        <p:nvSpPr>
          <p:cNvPr id="3" name="Rounded Rectangle 2"/>
          <p:cNvSpPr/>
          <p:nvPr/>
        </p:nvSpPr>
        <p:spPr>
          <a:xfrm>
            <a:off x="796085" y="5920187"/>
            <a:ext cx="4129876" cy="427703"/>
          </a:xfrm>
          <a:prstGeom prst="roundRect">
            <a:avLst/>
          </a:prstGeom>
          <a:solidFill>
            <a:srgbClr val="F117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96085" y="5843770"/>
            <a:ext cx="4837471"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a:t>
            </a:r>
            <a:r>
              <a:rPr lang="vi-VN" sz="3200" dirty="0">
                <a:latin typeface="Times New Roman" panose="02020603050405020304" pitchFamily="18" charset="0"/>
                <a:cs typeface="Times New Roman" panose="02020603050405020304" pitchFamily="18" charset="0"/>
              </a:rPr>
              <a:t>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5706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1C598-C1D5-49F0-8AD4-7E645D27B1D3}"/>
              </a:ext>
            </a:extLst>
          </p:cNvPr>
          <p:cNvSpPr/>
          <p:nvPr/>
        </p:nvSpPr>
        <p:spPr>
          <a:xfrm>
            <a:off x="646635" y="432947"/>
            <a:ext cx="11063584" cy="6248072"/>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 TÍCH CÂY THÌ 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 chưa có tên gọ</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kéo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dừa</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mít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hết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vắ</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tắt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cải</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ớt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tỏi</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dáng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xíu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7" name="Cloud 6">
            <a:extLst>
              <a:ext uri="{FF2B5EF4-FFF2-40B4-BE49-F238E27FC236}">
                <a16:creationId xmlns:a16="http://schemas.microsoft.com/office/drawing/2014/main" id="{46BD69A6-D922-49CA-8944-19A7E77C6509}"/>
              </a:ext>
            </a:extLst>
          </p:cNvPr>
          <p:cNvSpPr/>
          <p:nvPr/>
        </p:nvSpPr>
        <p:spPr>
          <a:xfrm>
            <a:off x="7905135" y="103240"/>
            <a:ext cx="4036142" cy="1002890"/>
          </a:xfrm>
          <a:prstGeom prst="cloud">
            <a:avLst/>
          </a:prstGeom>
          <a:solidFill>
            <a:srgbClr val="F78E7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rgbClr val="FFFFFF"/>
                </a:solidFill>
                <a:latin typeface="Arial"/>
              </a:rPr>
              <a:t>Đọc nối tiếp đoạn</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E941DC15-79D9-49BA-A648-34DF18AEAFE9}"/>
              </a:ext>
            </a:extLst>
          </p:cNvPr>
          <p:cNvSpPr/>
          <p:nvPr/>
        </p:nvSpPr>
        <p:spPr>
          <a:xfrm>
            <a:off x="646635" y="1032384"/>
            <a:ext cx="518305" cy="456812"/>
          </a:xfrm>
          <a:prstGeom prst="ellipse">
            <a:avLst/>
          </a:prstGeom>
          <a:solidFill>
            <a:srgbClr val="FF0000"/>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1</a:t>
            </a:r>
          </a:p>
        </p:txBody>
      </p:sp>
      <p:sp>
        <p:nvSpPr>
          <p:cNvPr id="9" name="Oval 8">
            <a:extLst>
              <a:ext uri="{FF2B5EF4-FFF2-40B4-BE49-F238E27FC236}">
                <a16:creationId xmlns:a16="http://schemas.microsoft.com/office/drawing/2014/main" id="{520901F6-AF6A-4EA0-AF1C-B075BEA38DEE}"/>
              </a:ext>
            </a:extLst>
          </p:cNvPr>
          <p:cNvSpPr/>
          <p:nvPr/>
        </p:nvSpPr>
        <p:spPr>
          <a:xfrm>
            <a:off x="387482" y="5624186"/>
            <a:ext cx="518305" cy="456812"/>
          </a:xfrm>
          <a:prstGeom prst="ellipse">
            <a:avLst/>
          </a:prstGeom>
          <a:solidFill>
            <a:srgbClr val="FF0000"/>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2</a:t>
            </a:r>
          </a:p>
        </p:txBody>
      </p:sp>
    </p:spTree>
    <p:extLst>
      <p:ext uri="{BB962C8B-B14F-4D97-AF65-F5344CB8AC3E}">
        <p14:creationId xmlns:p14="http://schemas.microsoft.com/office/powerpoint/2010/main" val="2549193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4E4B6-05BF-498B-9FEE-213E6679C05A}"/>
              </a:ext>
            </a:extLst>
          </p:cNvPr>
          <p:cNvSpPr/>
          <p:nvPr/>
        </p:nvSpPr>
        <p:spPr>
          <a:xfrm>
            <a:off x="486369" y="280219"/>
            <a:ext cx="11371334" cy="6135329"/>
          </a:xfrm>
          <a:prstGeom prst="rect">
            <a:avLst/>
          </a:prstGeom>
          <a:solidFill>
            <a:sysClr val="window" lastClr="FFFFFF"/>
          </a:solidFill>
          <a:ln w="12700" cap="flat" cmpd="sng" algn="ctr">
            <a:solidFill>
              <a:srgbClr val="92D05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36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 bé tí xíu, chú có ích gì để ta đặt tên nào? </a:t>
            </a: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nhỏ liền thưa: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3600" b="0" i="0" u="none" strike="noStrike" kern="0" cap="none" spc="0" normalizeH="0" baseline="0" noProof="0" dirty="0">
                <a:ln>
                  <a:noFill/>
                </a:ln>
                <a:solidFill>
                  <a:srgbClr val="041A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Thưa trời, khi nấu canh riêu cá hoặc làm chả cá, chả mực mà thiếu con là mất cả ngon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liền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Ừ để ta nghĩ cho chú một cái tên. Tên chú thì...là...thì...là...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còn đang suy nghĩ, cây nhỏ đã chạy đi xa rồi. Nó mừng rỡ khoe với bạn bè: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41A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Trời đặt tên cho tôi là cây “thì là”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(Sự tích cây thì là – Trịnh Mạnh kể)</a:t>
            </a:r>
          </a:p>
        </p:txBody>
      </p:sp>
    </p:spTree>
    <p:extLst>
      <p:ext uri="{BB962C8B-B14F-4D97-AF65-F5344CB8AC3E}">
        <p14:creationId xmlns:p14="http://schemas.microsoft.com/office/powerpoint/2010/main" val="707108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1C598-C1D5-49F0-8AD4-7E645D27B1D3}"/>
              </a:ext>
            </a:extLst>
          </p:cNvPr>
          <p:cNvSpPr/>
          <p:nvPr/>
        </p:nvSpPr>
        <p:spPr>
          <a:xfrm>
            <a:off x="646635" y="432947"/>
            <a:ext cx="11063584" cy="6248072"/>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 TÍCH CÂY THÌ 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 chưa có tên gọ</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kéo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dừa</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mít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hết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vắ</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tắt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cải</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ớt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tỏi</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dáng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xíu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7" name="Cloud 6">
            <a:extLst>
              <a:ext uri="{FF2B5EF4-FFF2-40B4-BE49-F238E27FC236}">
                <a16:creationId xmlns:a16="http://schemas.microsoft.com/office/drawing/2014/main" id="{46BD69A6-D922-49CA-8944-19A7E77C6509}"/>
              </a:ext>
            </a:extLst>
          </p:cNvPr>
          <p:cNvSpPr/>
          <p:nvPr/>
        </p:nvSpPr>
        <p:spPr>
          <a:xfrm>
            <a:off x="7905135" y="103240"/>
            <a:ext cx="4036142" cy="1002890"/>
          </a:xfrm>
          <a:prstGeom prst="cloud">
            <a:avLst/>
          </a:prstGeom>
          <a:solidFill>
            <a:srgbClr val="F78E7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Arial"/>
                <a:ea typeface="+mn-ea"/>
                <a:cs typeface="+mn-cs"/>
              </a:rPr>
              <a:t>Luyện</a:t>
            </a:r>
            <a:r>
              <a:rPr kumimoji="0" lang="vi-VN" sz="3200" b="0" i="0" u="none" strike="noStrike" kern="1200" cap="none" spc="0" normalizeH="0" noProof="0" dirty="0">
                <a:ln>
                  <a:noFill/>
                </a:ln>
                <a:solidFill>
                  <a:srgbClr val="FFFFFF"/>
                </a:solidFill>
                <a:effectLst/>
                <a:uLnTx/>
                <a:uFillTx/>
                <a:latin typeface="Arial"/>
                <a:ea typeface="+mn-ea"/>
                <a:cs typeface="+mn-cs"/>
              </a:rPr>
              <a:t> đọc nhóm 2</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E941DC15-79D9-49BA-A648-34DF18AEAFE9}"/>
              </a:ext>
            </a:extLst>
          </p:cNvPr>
          <p:cNvSpPr/>
          <p:nvPr/>
        </p:nvSpPr>
        <p:spPr>
          <a:xfrm>
            <a:off x="646635" y="1032384"/>
            <a:ext cx="518305" cy="456812"/>
          </a:xfrm>
          <a:prstGeom prst="ellipse">
            <a:avLst/>
          </a:prstGeom>
          <a:solidFill>
            <a:srgbClr val="FF0000"/>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1</a:t>
            </a:r>
          </a:p>
        </p:txBody>
      </p:sp>
      <p:sp>
        <p:nvSpPr>
          <p:cNvPr id="9" name="Oval 8">
            <a:extLst>
              <a:ext uri="{FF2B5EF4-FFF2-40B4-BE49-F238E27FC236}">
                <a16:creationId xmlns:a16="http://schemas.microsoft.com/office/drawing/2014/main" id="{520901F6-AF6A-4EA0-AF1C-B075BEA38DEE}"/>
              </a:ext>
            </a:extLst>
          </p:cNvPr>
          <p:cNvSpPr/>
          <p:nvPr/>
        </p:nvSpPr>
        <p:spPr>
          <a:xfrm>
            <a:off x="387482" y="5624186"/>
            <a:ext cx="518305" cy="456812"/>
          </a:xfrm>
          <a:prstGeom prst="ellipse">
            <a:avLst/>
          </a:prstGeom>
          <a:solidFill>
            <a:srgbClr val="FF0000"/>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2</a:t>
            </a:r>
          </a:p>
        </p:txBody>
      </p:sp>
    </p:spTree>
    <p:extLst>
      <p:ext uri="{BB962C8B-B14F-4D97-AF65-F5344CB8AC3E}">
        <p14:creationId xmlns:p14="http://schemas.microsoft.com/office/powerpoint/2010/main" val="243515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 y="-13252"/>
            <a:ext cx="12219214" cy="684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40032" y="2992546"/>
            <a:ext cx="380104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ÔN BÀI CŨ</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extBox 1"/>
          <p:cNvSpPr txBox="1"/>
          <p:nvPr/>
        </p:nvSpPr>
        <p:spPr>
          <a:xfrm>
            <a:off x="2557669" y="2669380"/>
            <a:ext cx="70766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ÔN BÀI CŨ</a:t>
            </a:r>
          </a:p>
        </p:txBody>
      </p:sp>
    </p:spTree>
    <p:extLst>
      <p:ext uri="{BB962C8B-B14F-4D97-AF65-F5344CB8AC3E}">
        <p14:creationId xmlns:p14="http://schemas.microsoft.com/office/powerpoint/2010/main" val="3877225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4E4B6-05BF-498B-9FEE-213E6679C05A}"/>
              </a:ext>
            </a:extLst>
          </p:cNvPr>
          <p:cNvSpPr/>
          <p:nvPr/>
        </p:nvSpPr>
        <p:spPr>
          <a:xfrm>
            <a:off x="486369" y="280219"/>
            <a:ext cx="11371334" cy="6135329"/>
          </a:xfrm>
          <a:prstGeom prst="rect">
            <a:avLst/>
          </a:prstGeom>
          <a:solidFill>
            <a:sysClr val="window" lastClr="FFFFFF"/>
          </a:solidFill>
          <a:ln w="12700" cap="flat" cmpd="sng" algn="ctr">
            <a:solidFill>
              <a:srgbClr val="92D05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36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 bé tí xíu, chú có ích gì để ta đặt tên nào? </a:t>
            </a: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nhỏ liền thưa: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3600" b="0" i="0" u="none" strike="noStrike" kern="0" cap="none" spc="0" normalizeH="0" baseline="0" noProof="0" dirty="0">
                <a:ln>
                  <a:noFill/>
                </a:ln>
                <a:solidFill>
                  <a:srgbClr val="041A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Thưa trời, khi nấu canh riêu cá hoặc làm chả cá, chả mực mà thiếu con là mất cả ngon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liền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Ừ để ta nghĩ cho chú một cái tên. Tên chú thì...là...thì...là...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còn đang suy nghĩ, cây nhỏ đã chạy đi xa rồi. Nó mừng rỡ khoe với bạn bè: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41A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Trời đặt tên cho tôi là cây “thì là”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(Sự tích cây thì là – Trịnh Mạnh kể)</a:t>
            </a:r>
          </a:p>
        </p:txBody>
      </p:sp>
    </p:spTree>
    <p:extLst>
      <p:ext uri="{BB962C8B-B14F-4D97-AF65-F5344CB8AC3E}">
        <p14:creationId xmlns:p14="http://schemas.microsoft.com/office/powerpoint/2010/main" val="2821924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093733" y="2721161"/>
            <a:ext cx="5492476" cy="70783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LUYỆN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ĐỌC CẢ BÀI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744006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1C598-C1D5-49F0-8AD4-7E645D27B1D3}"/>
              </a:ext>
            </a:extLst>
          </p:cNvPr>
          <p:cNvSpPr/>
          <p:nvPr/>
        </p:nvSpPr>
        <p:spPr>
          <a:xfrm>
            <a:off x="646635" y="432947"/>
            <a:ext cx="11063584" cy="6248072"/>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 TÍCH CÂY THÌ 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 chưa có tên gọ</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kéo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dừa</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mít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hết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vắ</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tắt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cải</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ớt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tỏi</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dáng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xíu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8" name="Oval 7">
            <a:extLst>
              <a:ext uri="{FF2B5EF4-FFF2-40B4-BE49-F238E27FC236}">
                <a16:creationId xmlns:a16="http://schemas.microsoft.com/office/drawing/2014/main" id="{E941DC15-79D9-49BA-A648-34DF18AEAFE9}"/>
              </a:ext>
            </a:extLst>
          </p:cNvPr>
          <p:cNvSpPr/>
          <p:nvPr/>
        </p:nvSpPr>
        <p:spPr>
          <a:xfrm>
            <a:off x="646635" y="1032384"/>
            <a:ext cx="518305" cy="456812"/>
          </a:xfrm>
          <a:prstGeom prst="ellipse">
            <a:avLst/>
          </a:prstGeom>
          <a:solidFill>
            <a:srgbClr val="FF0000"/>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1</a:t>
            </a:r>
          </a:p>
        </p:txBody>
      </p:sp>
      <p:sp>
        <p:nvSpPr>
          <p:cNvPr id="9" name="Oval 8">
            <a:extLst>
              <a:ext uri="{FF2B5EF4-FFF2-40B4-BE49-F238E27FC236}">
                <a16:creationId xmlns:a16="http://schemas.microsoft.com/office/drawing/2014/main" id="{520901F6-AF6A-4EA0-AF1C-B075BEA38DEE}"/>
              </a:ext>
            </a:extLst>
          </p:cNvPr>
          <p:cNvSpPr/>
          <p:nvPr/>
        </p:nvSpPr>
        <p:spPr>
          <a:xfrm>
            <a:off x="387482" y="5624186"/>
            <a:ext cx="518305" cy="456812"/>
          </a:xfrm>
          <a:prstGeom prst="ellipse">
            <a:avLst/>
          </a:prstGeom>
          <a:solidFill>
            <a:srgbClr val="FF0000"/>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2</a:t>
            </a:r>
          </a:p>
        </p:txBody>
      </p:sp>
    </p:spTree>
    <p:extLst>
      <p:ext uri="{BB962C8B-B14F-4D97-AF65-F5344CB8AC3E}">
        <p14:creationId xmlns:p14="http://schemas.microsoft.com/office/powerpoint/2010/main" val="545000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4E4B6-05BF-498B-9FEE-213E6679C05A}"/>
              </a:ext>
            </a:extLst>
          </p:cNvPr>
          <p:cNvSpPr/>
          <p:nvPr/>
        </p:nvSpPr>
        <p:spPr>
          <a:xfrm>
            <a:off x="486369" y="280219"/>
            <a:ext cx="11371334" cy="6135329"/>
          </a:xfrm>
          <a:prstGeom prst="rect">
            <a:avLst/>
          </a:prstGeom>
          <a:solidFill>
            <a:sysClr val="window" lastClr="FFFFFF"/>
          </a:solidFill>
          <a:ln w="12700" cap="flat" cmpd="sng" algn="ctr">
            <a:solidFill>
              <a:srgbClr val="92D05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36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 bé tí xíu, chú có ích gì để ta đặt tên nào? </a:t>
            </a: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nhỏ liền thưa: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3600" b="0" i="0" u="none" strike="noStrike" kern="0" cap="none" spc="0" normalizeH="0" baseline="0" noProof="0" dirty="0">
                <a:ln>
                  <a:noFill/>
                </a:ln>
                <a:solidFill>
                  <a:srgbClr val="041A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Thưa trời, khi nấu canh riêu cá hoặc làm chả cá, chả mực mà thiếu con là mất cả ngon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liền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Ừ để ta nghĩ cho chú một cái tên. Tên chú thì...là...thì...là...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còn đang suy nghĩ, cây nhỏ đã chạy đi xa rồi. Nó mừng rỡ khoe với bạn bè: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41A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Trời đặt tên cho tôi là cây “thì là”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(Sự tích cây thì là – Trịnh Mạnh kể)</a:t>
            </a:r>
          </a:p>
        </p:txBody>
      </p:sp>
    </p:spTree>
    <p:extLst>
      <p:ext uri="{BB962C8B-B14F-4D97-AF65-F5344CB8AC3E}">
        <p14:creationId xmlns:p14="http://schemas.microsoft.com/office/powerpoint/2010/main" val="1413066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2404" y="-546100"/>
            <a:ext cx="7939596"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4" name="图片 3">
            <a:extLst>
              <a:ext uri="{FF2B5EF4-FFF2-40B4-BE49-F238E27FC236}">
                <a16:creationId xmlns:a16="http://schemas.microsoft.com/office/drawing/2014/main" id="{58E50431-3E87-7F49-B231-7F957EC43D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9400" y="0"/>
            <a:ext cx="6858000" cy="68580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2" name="TextBox 1">
            <a:extLst>
              <a:ext uri="{FF2B5EF4-FFF2-40B4-BE49-F238E27FC236}">
                <a16:creationId xmlns:a16="http://schemas.microsoft.com/office/drawing/2014/main" id="{A7DB66FE-C23F-4409-BE91-666E1494560D}"/>
              </a:ext>
            </a:extLst>
          </p:cNvPr>
          <p:cNvSpPr txBox="1"/>
          <p:nvPr/>
        </p:nvSpPr>
        <p:spPr>
          <a:xfrm>
            <a:off x="5592932" y="2961678"/>
            <a:ext cx="50869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96138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11" name="TextBox 10">
            <a:extLst>
              <a:ext uri="{FF2B5EF4-FFF2-40B4-BE49-F238E27FC236}">
                <a16:creationId xmlns:a16="http://schemas.microsoft.com/office/drawing/2014/main" id="{79CCCB4B-84D8-4156-BC01-5EA2C6A227BD}"/>
              </a:ext>
            </a:extLst>
          </p:cNvPr>
          <p:cNvSpPr txBox="1"/>
          <p:nvPr/>
        </p:nvSpPr>
        <p:spPr>
          <a:xfrm>
            <a:off x="1036080" y="111465"/>
            <a:ext cx="10969107" cy="1200329"/>
          </a:xfrm>
          <a:prstGeom prst="rect">
            <a:avLst/>
          </a:prstGeom>
          <a:noFill/>
        </p:spPr>
        <p:txBody>
          <a:bodyPr wrap="square" rtlCol="0">
            <a:spAutoFit/>
          </a:bodyPr>
          <a:lstStyle/>
          <a:p>
            <a:pPr>
              <a:defRPr/>
            </a:pPr>
            <a:r>
              <a:rPr lang="vi-VN" sz="3600" dirty="0">
                <a:latin typeface="Times New Roman" panose="02020603050405020304" pitchFamily="18" charset="0"/>
                <a:ea typeface="Arial-Rounded" panose="020B0500000000000000" pitchFamily="34" charset="0"/>
                <a:cs typeface="Times New Roman" panose="02020603050405020304" pitchFamily="18" charset="0"/>
              </a:rPr>
              <a:t> 1.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Đóng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vai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cối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diễn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tả</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cảnh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loại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3" name="Picture 12">
            <a:extLst>
              <a:ext uri="{FF2B5EF4-FFF2-40B4-BE49-F238E27FC236}">
                <a16:creationId xmlns:a16="http://schemas.microsoft.com/office/drawing/2014/main" id="{225E9332-9A69-4C92-8C05-DF671397155E}"/>
              </a:ext>
            </a:extLst>
          </p:cNvPr>
          <p:cNvPicPr>
            <a:picLocks noChangeAspect="1"/>
          </p:cNvPicPr>
          <p:nvPr/>
        </p:nvPicPr>
        <p:blipFill>
          <a:blip r:embed="rId3"/>
          <a:stretch>
            <a:fillRect/>
          </a:stretch>
        </p:blipFill>
        <p:spPr>
          <a:xfrm>
            <a:off x="564114" y="2688041"/>
            <a:ext cx="2425460" cy="3610717"/>
          </a:xfrm>
          <a:prstGeom prst="rect">
            <a:avLst/>
          </a:prstGeom>
        </p:spPr>
      </p:pic>
      <p:sp>
        <p:nvSpPr>
          <p:cNvPr id="16" name="Thought Bubble: Cloud 11">
            <a:extLst>
              <a:ext uri="{FF2B5EF4-FFF2-40B4-BE49-F238E27FC236}">
                <a16:creationId xmlns:a16="http://schemas.microsoft.com/office/drawing/2014/main" id="{694B144F-4949-4F97-9B12-0074B217988A}"/>
              </a:ext>
            </a:extLst>
          </p:cNvPr>
          <p:cNvSpPr/>
          <p:nvPr/>
        </p:nvSpPr>
        <p:spPr>
          <a:xfrm>
            <a:off x="3169525" y="1311794"/>
            <a:ext cx="3912782" cy="2052084"/>
          </a:xfrm>
          <a:prstGeom prst="cloudCallout">
            <a:avLst>
              <a:gd name="adj1" fmla="val -60393"/>
              <a:gd name="adj2" fmla="val 56761"/>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 </a:t>
            </a: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cải</a:t>
            </a: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hought Bubble: Cloud 12">
            <a:extLst>
              <a:ext uri="{FF2B5EF4-FFF2-40B4-BE49-F238E27FC236}">
                <a16:creationId xmlns:a16="http://schemas.microsoft.com/office/drawing/2014/main" id="{A3A2656E-6CFA-477A-8048-31B1D4984FA1}"/>
              </a:ext>
            </a:extLst>
          </p:cNvPr>
          <p:cNvSpPr/>
          <p:nvPr/>
        </p:nvSpPr>
        <p:spPr>
          <a:xfrm>
            <a:off x="7442210" y="929148"/>
            <a:ext cx="4669186" cy="2245591"/>
          </a:xfrm>
          <a:prstGeom prst="cloudCallout">
            <a:avLst>
              <a:gd name="adj1" fmla="val 16509"/>
              <a:gd name="adj2" fmla="val 77486"/>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36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Ôi vui quá! Con cảm ơn trời ạ!</a:t>
            </a: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D21F051F-1FED-4668-9AB9-D4F61A3E8C7F}"/>
              </a:ext>
            </a:extLst>
          </p:cNvPr>
          <p:cNvPicPr>
            <a:picLocks noChangeAspect="1"/>
          </p:cNvPicPr>
          <p:nvPr/>
        </p:nvPicPr>
        <p:blipFill>
          <a:blip r:embed="rId4"/>
          <a:stretch>
            <a:fillRect/>
          </a:stretch>
        </p:blipFill>
        <p:spPr>
          <a:xfrm>
            <a:off x="7993627" y="3363878"/>
            <a:ext cx="2318493" cy="3014385"/>
          </a:xfrm>
          <a:prstGeom prst="rect">
            <a:avLst/>
          </a:prstGeom>
        </p:spPr>
      </p:pic>
      <p:cxnSp>
        <p:nvCxnSpPr>
          <p:cNvPr id="19" name="Straight Connector 18"/>
          <p:cNvCxnSpPr/>
          <p:nvPr/>
        </p:nvCxnSpPr>
        <p:spPr>
          <a:xfrm flipV="1">
            <a:off x="1638690" y="679567"/>
            <a:ext cx="9570084" cy="716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79871" y="1311794"/>
            <a:ext cx="28464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Explosion 2 24"/>
          <p:cNvSpPr/>
          <p:nvPr/>
        </p:nvSpPr>
        <p:spPr>
          <a:xfrm>
            <a:off x="2826496" y="3927096"/>
            <a:ext cx="5330210" cy="2580968"/>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Times New Roman" panose="02020603050405020304" pitchFamily="18" charset="0"/>
                <a:cs typeface="Times New Roman" panose="02020603050405020304" pitchFamily="18" charset="0"/>
              </a:rPr>
              <a:t>Thảo luận nhóm 4</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21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par>
                                <p:cTn id="25" presetID="6"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36080" y="1311794"/>
            <a:ext cx="10379172" cy="5442967"/>
          </a:xfrm>
          <a:prstGeom prst="rect">
            <a:avLst/>
          </a:prstGeom>
        </p:spPr>
      </p:pic>
      <p:sp>
        <p:nvSpPr>
          <p:cNvPr id="14" name="Thought Bubble: Cloud 4">
            <a:extLst>
              <a:ext uri="{FF2B5EF4-FFF2-40B4-BE49-F238E27FC236}">
                <a16:creationId xmlns:a16="http://schemas.microsoft.com/office/drawing/2014/main" id="{0BE6FEE0-7611-4C12-AED4-29CB2B28A7C5}"/>
              </a:ext>
            </a:extLst>
          </p:cNvPr>
          <p:cNvSpPr/>
          <p:nvPr/>
        </p:nvSpPr>
        <p:spPr>
          <a:xfrm>
            <a:off x="1481715" y="1311794"/>
            <a:ext cx="6157950" cy="2794730"/>
          </a:xfrm>
          <a:prstGeom prst="cloudCallou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Thưa trời, khi nấu canh riêu cá hoặc chả cá, chả mực mà không có con thì mất cả ngon ạ. </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11" name="TextBox 10">
            <a:extLst>
              <a:ext uri="{FF2B5EF4-FFF2-40B4-BE49-F238E27FC236}">
                <a16:creationId xmlns:a16="http://schemas.microsoft.com/office/drawing/2014/main" id="{79CCCB4B-84D8-4156-BC01-5EA2C6A227BD}"/>
              </a:ext>
            </a:extLst>
          </p:cNvPr>
          <p:cNvSpPr txBox="1"/>
          <p:nvPr/>
        </p:nvSpPr>
        <p:spPr>
          <a:xfrm>
            <a:off x="942061" y="111465"/>
            <a:ext cx="109691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Để</a:t>
            </a:r>
            <a:r>
              <a:rPr kumimoji="0" lang="vi-VN" sz="36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được trời đặt tên, cái cây mảnh khảnh, lá nhỏ xíu đã giới thiệu về mình như thế nào?</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9" name="Straight Connector 18"/>
          <p:cNvCxnSpPr>
            <a:cxnSpLocks/>
          </p:cNvCxnSpPr>
          <p:nvPr/>
        </p:nvCxnSpPr>
        <p:spPr>
          <a:xfrm>
            <a:off x="1617785" y="654427"/>
            <a:ext cx="95762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1036080" y="1244420"/>
            <a:ext cx="58992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24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683DF5-D8C5-436F-93A7-AA4C19D34716}"/>
              </a:ext>
            </a:extLst>
          </p:cNvPr>
          <p:cNvSpPr txBox="1"/>
          <p:nvPr/>
        </p:nvSpPr>
        <p:spPr>
          <a:xfrm>
            <a:off x="1512657" y="639089"/>
            <a:ext cx="8405870" cy="707886"/>
          </a:xfrm>
          <a:prstGeom prst="rect">
            <a:avLst/>
          </a:prstGeom>
          <a:noFill/>
        </p:spPr>
        <p:txBody>
          <a:bodyPr wrap="square" rtlCol="0">
            <a:spAutoFit/>
          </a:bodyPr>
          <a:lstStyle/>
          <a:p>
            <a:pPr>
              <a:defRPr/>
            </a:pPr>
            <a:r>
              <a:rPr lang="en-US"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40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này</a:t>
            </a:r>
            <a:r>
              <a:rPr lang="en-US"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3A683DF5-D8C5-436F-93A7-AA4C19D34716}"/>
              </a:ext>
            </a:extLst>
          </p:cNvPr>
          <p:cNvSpPr txBox="1"/>
          <p:nvPr/>
        </p:nvSpPr>
        <p:spPr>
          <a:xfrm>
            <a:off x="1615896" y="1858296"/>
            <a:ext cx="10035330" cy="3170099"/>
          </a:xfrm>
          <a:prstGeom prst="rect">
            <a:avLst/>
          </a:prstGeom>
          <a:noFill/>
        </p:spPr>
        <p:txBody>
          <a:bodyPr wrap="square" rtlCol="0">
            <a:spAutoFit/>
          </a:bodyPr>
          <a:lstStyle/>
          <a:p>
            <a:pPr>
              <a:defRPr/>
            </a:pP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 nhỏ có tên là “ thì là” vì cây nhỏ hấp tấp, vội vàng. Khi ông trời đăng băn khoăn, suy nghĩ chưa biết đặt tên gì có cây nên ấp úng thì...là...thì...là thì cây nhỏ tưởng đó là tên của mình, đó là là lí do tên có tên là “thì là”.</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ight Arrow 9"/>
          <p:cNvSpPr/>
          <p:nvPr/>
        </p:nvSpPr>
        <p:spPr>
          <a:xfrm>
            <a:off x="994567" y="2079522"/>
            <a:ext cx="518090" cy="30971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Rectangle 11"/>
          <p:cNvSpPr/>
          <p:nvPr/>
        </p:nvSpPr>
        <p:spPr>
          <a:xfrm>
            <a:off x="339213" y="250723"/>
            <a:ext cx="11503742" cy="634180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59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683DF5-D8C5-436F-93A7-AA4C19D34716}"/>
              </a:ext>
            </a:extLst>
          </p:cNvPr>
          <p:cNvSpPr txBox="1"/>
          <p:nvPr/>
        </p:nvSpPr>
        <p:spPr>
          <a:xfrm>
            <a:off x="495019" y="250723"/>
            <a:ext cx="109054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4</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em</a:t>
            </a:r>
            <a:r>
              <a:rPr kumimoji="0" lang="vi-VN" sz="40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bạn bè của cây nhỏ sẽ nói gì khi nó khoe tên mình là cây “thì là”?</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339213" y="250723"/>
            <a:ext cx="11503742" cy="634180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0B8DCD14-FE20-468F-8834-90412470A295}"/>
              </a:ext>
            </a:extLst>
          </p:cNvPr>
          <p:cNvPicPr>
            <a:picLocks noChangeAspect="1"/>
          </p:cNvPicPr>
          <p:nvPr/>
        </p:nvPicPr>
        <p:blipFill>
          <a:blip r:embed="rId2"/>
          <a:stretch>
            <a:fillRect/>
          </a:stretch>
        </p:blipFill>
        <p:spPr>
          <a:xfrm>
            <a:off x="1807625" y="1574162"/>
            <a:ext cx="8307069" cy="2609472"/>
          </a:xfrm>
          <a:prstGeom prst="rect">
            <a:avLst/>
          </a:prstGeom>
        </p:spPr>
      </p:pic>
      <p:sp>
        <p:nvSpPr>
          <p:cNvPr id="8" name="TextBox 7">
            <a:extLst>
              <a:ext uri="{FF2B5EF4-FFF2-40B4-BE49-F238E27FC236}">
                <a16:creationId xmlns:a16="http://schemas.microsoft.com/office/drawing/2014/main" id="{3A683DF5-D8C5-436F-93A7-AA4C19D34716}"/>
              </a:ext>
            </a:extLst>
          </p:cNvPr>
          <p:cNvSpPr txBox="1"/>
          <p:nvPr/>
        </p:nvSpPr>
        <p:spPr>
          <a:xfrm>
            <a:off x="1807625" y="3715459"/>
            <a:ext cx="10035330" cy="2862322"/>
          </a:xfrm>
          <a:prstGeom prst="rect">
            <a:avLst/>
          </a:prstGeom>
          <a:noFill/>
        </p:spPr>
        <p:txBody>
          <a:bodyPr wrap="square" rtlCol="0">
            <a:spAutoFit/>
          </a:bodyPr>
          <a:lstStyle/>
          <a:p>
            <a:pPr>
              <a:defRPr/>
            </a:pPr>
            <a:endPar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marL="571500" indent="-571500">
              <a:buFontTx/>
              <a:buChar char="-"/>
              <a:defRPr/>
            </a:pP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 bạn hay quá!</a:t>
            </a:r>
          </a:p>
          <a:p>
            <a:pPr marL="571500" indent="-571500">
              <a:buFontTx/>
              <a:buChar char="-"/>
              <a:defRPr/>
            </a:pP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 bạn rất dễ nhớ!</a:t>
            </a:r>
          </a:p>
          <a:p>
            <a:pPr marL="571500" indent="-571500">
              <a:buFontTx/>
              <a:buChar char="-"/>
              <a:defRPr/>
            </a:pP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Chúc mừng bạn đã có cái tên thật đặc biệt.</a:t>
            </a:r>
          </a:p>
          <a:p>
            <a:pPr marL="571500" indent="-571500">
              <a:buFontTx/>
              <a:buChar char="-"/>
              <a:defRPr/>
            </a:pP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 bạn đặc biệt quá.</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1869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hildren'S Background Colored - Free image on Pixabay">
            <a:extLst>
              <a:ext uri="{FF2B5EF4-FFF2-40B4-BE49-F238E27FC236}">
                <a16:creationId xmlns:a16="http://schemas.microsoft.com/office/drawing/2014/main" id="{DF21E93E-4952-4D67-A553-0D776D2B6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1" y="2552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E2078E-5D2C-4A8F-BF18-327F618A334C}"/>
              </a:ext>
            </a:extLst>
          </p:cNvPr>
          <p:cNvSpPr txBox="1"/>
          <p:nvPr/>
        </p:nvSpPr>
        <p:spPr>
          <a:xfrm>
            <a:off x="243349" y="1942814"/>
            <a:ext cx="11734803" cy="2015936"/>
          </a:xfrm>
          <a:prstGeom prst="rect">
            <a:avLst/>
          </a:prstGeom>
          <a:noFill/>
        </p:spPr>
        <p:txBody>
          <a:bodyPr wrap="square" rtlCol="0">
            <a:spAutoFit/>
          </a:bodyPr>
          <a:lstStyle/>
          <a:p>
            <a:pPr algn="ctr">
              <a:spcAft>
                <a:spcPts val="600"/>
              </a:spcAft>
            </a:pPr>
            <a:r>
              <a:rPr lang="en-US" sz="4000" dirty="0">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NỘI DUNG BÀI</a:t>
            </a:r>
          </a:p>
          <a:p>
            <a:pPr algn="ctr">
              <a:spcAft>
                <a:spcPts val="600"/>
              </a:spcAft>
            </a:pPr>
            <a:r>
              <a:rPr lang="vi-VN" sz="4000" i="1" dirty="0">
                <a:latin typeface="Times New Roman" panose="02020603050405020304" pitchFamily="18" charset="0"/>
                <a:cs typeface="Times New Roman" panose="02020603050405020304" pitchFamily="18" charset="0"/>
              </a:rPr>
              <a:t>Hiểu được cách giải thích vui về tên gọi của một số loài cây trong câu chuyện và lí do có loài cây tên là “thì là”</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6080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F20963-950D-4981-B877-4EC38D4066F5}"/>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843142" y="-284497"/>
            <a:ext cx="13507277" cy="7142497"/>
          </a:xfrm>
          <a:prstGeom prst="rect">
            <a:avLst/>
          </a:prstGeom>
          <a:solidFill>
            <a:schemeClr val="accent6">
              <a:lumMod val="40000"/>
              <a:lumOff val="60000"/>
            </a:schemeClr>
          </a:solidFill>
        </p:spPr>
      </p:pic>
      <p:sp>
        <p:nvSpPr>
          <p:cNvPr id="6" name="TextBox 5">
            <a:extLst>
              <a:ext uri="{FF2B5EF4-FFF2-40B4-BE49-F238E27FC236}">
                <a16:creationId xmlns:a16="http://schemas.microsoft.com/office/drawing/2014/main" id="{954B5792-CD67-4D90-9841-DE335434F790}"/>
              </a:ext>
            </a:extLst>
          </p:cNvPr>
          <p:cNvSpPr txBox="1"/>
          <p:nvPr/>
        </p:nvSpPr>
        <p:spPr>
          <a:xfrm>
            <a:off x="1387674" y="3487311"/>
            <a:ext cx="10676506"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1" u="none" strike="noStrike" kern="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Đọc</a:t>
            </a:r>
            <a:r>
              <a:rPr kumimoji="0" lang="en-US" sz="3600" b="1" i="1" u="none" strike="noStrike" kern="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600" b="1" i="1" u="none" strike="noStrike" kern="0" cap="none" spc="0" normalizeH="0" baseline="0" noProof="0" dirty="0" err="1">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đoạn</a:t>
            </a:r>
            <a:r>
              <a:rPr kumimoji="0" lang="en-US" sz="3600" b="1" i="1" u="none" strike="noStrike" kern="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1</a:t>
            </a:r>
            <a:r>
              <a:rPr kumimoji="0" lang="vi-VN" sz="3600" b="1" i="1" u="none" strike="noStrike" kern="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và đoạn 2</a:t>
            </a:r>
            <a:r>
              <a:rPr kumimoji="0" lang="en-US" sz="3600" b="1" i="1" u="none" strike="noStrike" kern="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3600" b="1" i="1" u="none" strike="noStrike" kern="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bài </a:t>
            </a:r>
            <a:r>
              <a:rPr kumimoji="0" lang="en-US" sz="3600" b="1" i="1" u="none" strike="noStrike" kern="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3600" b="1" i="1" u="none" strike="noStrike" kern="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Khủng long.</a:t>
            </a:r>
          </a:p>
        </p:txBody>
      </p:sp>
      <p:sp>
        <p:nvSpPr>
          <p:cNvPr id="4" name="Rectangle 3"/>
          <p:cNvSpPr/>
          <p:nvPr/>
        </p:nvSpPr>
        <p:spPr>
          <a:xfrm>
            <a:off x="1212474" y="4295491"/>
            <a:ext cx="10581736" cy="1200329"/>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1"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Bài đọc cho biết những thông tin gì về khủng long</a:t>
            </a:r>
            <a:r>
              <a:rPr kumimoji="0" lang="en-US" sz="3600" b="1" i="1"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endParaRPr kumimoji="0" lang="vi-VN" sz="3600" b="1" i="1"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99602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093733" y="2721161"/>
            <a:ext cx="5492476" cy="70783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LUYỆN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ĐỌC LẠI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4191939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1C598-C1D5-49F0-8AD4-7E645D27B1D3}"/>
              </a:ext>
            </a:extLst>
          </p:cNvPr>
          <p:cNvSpPr/>
          <p:nvPr/>
        </p:nvSpPr>
        <p:spPr>
          <a:xfrm>
            <a:off x="646635" y="432947"/>
            <a:ext cx="11063584" cy="6248072"/>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 TÍCH CÂY THÌ 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 chưa có tên gọ</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kéo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dừa</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mít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hết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vắ</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tắt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cải</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ớt</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tỏi</a:t>
            </a:r>
            <a:r>
              <a:rPr kumimoji="0" lang="en-US"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dáng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xíu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8" name="Oval 7">
            <a:extLst>
              <a:ext uri="{FF2B5EF4-FFF2-40B4-BE49-F238E27FC236}">
                <a16:creationId xmlns:a16="http://schemas.microsoft.com/office/drawing/2014/main" id="{E941DC15-79D9-49BA-A648-34DF18AEAFE9}"/>
              </a:ext>
            </a:extLst>
          </p:cNvPr>
          <p:cNvSpPr/>
          <p:nvPr/>
        </p:nvSpPr>
        <p:spPr>
          <a:xfrm>
            <a:off x="646635" y="1032384"/>
            <a:ext cx="518305" cy="456812"/>
          </a:xfrm>
          <a:prstGeom prst="ellipse">
            <a:avLst/>
          </a:prstGeom>
          <a:solidFill>
            <a:srgbClr val="FF0000"/>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1</a:t>
            </a:r>
          </a:p>
        </p:txBody>
      </p:sp>
      <p:sp>
        <p:nvSpPr>
          <p:cNvPr id="9" name="Oval 8">
            <a:extLst>
              <a:ext uri="{FF2B5EF4-FFF2-40B4-BE49-F238E27FC236}">
                <a16:creationId xmlns:a16="http://schemas.microsoft.com/office/drawing/2014/main" id="{520901F6-AF6A-4EA0-AF1C-B075BEA38DEE}"/>
              </a:ext>
            </a:extLst>
          </p:cNvPr>
          <p:cNvSpPr/>
          <p:nvPr/>
        </p:nvSpPr>
        <p:spPr>
          <a:xfrm>
            <a:off x="387482" y="5624186"/>
            <a:ext cx="518305" cy="456812"/>
          </a:xfrm>
          <a:prstGeom prst="ellipse">
            <a:avLst/>
          </a:prstGeom>
          <a:solidFill>
            <a:srgbClr val="FF0000"/>
          </a:solidFill>
          <a:ln w="25400" cap="flat" cmpd="sng" algn="ctr">
            <a:solidFill>
              <a:srgbClr val="C0504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Calibri"/>
                <a:ea typeface="+mn-ea"/>
                <a:cs typeface="+mn-cs"/>
              </a:rPr>
              <a:t>2</a:t>
            </a:r>
          </a:p>
        </p:txBody>
      </p:sp>
    </p:spTree>
    <p:extLst>
      <p:ext uri="{BB962C8B-B14F-4D97-AF65-F5344CB8AC3E}">
        <p14:creationId xmlns:p14="http://schemas.microsoft.com/office/powerpoint/2010/main" val="1198189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4E4B6-05BF-498B-9FEE-213E6679C05A}"/>
              </a:ext>
            </a:extLst>
          </p:cNvPr>
          <p:cNvSpPr/>
          <p:nvPr/>
        </p:nvSpPr>
        <p:spPr>
          <a:xfrm>
            <a:off x="486369" y="280219"/>
            <a:ext cx="11371334" cy="6135329"/>
          </a:xfrm>
          <a:prstGeom prst="rect">
            <a:avLst/>
          </a:prstGeom>
          <a:solidFill>
            <a:sysClr val="window" lastClr="FFFFFF"/>
          </a:solidFill>
          <a:ln w="12700" cap="flat" cmpd="sng" algn="ctr">
            <a:solidFill>
              <a:srgbClr val="92D050"/>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36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 bé tí xíu, chú có ích gì để ta đặt tên nào? </a:t>
            </a: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nhỏ liền thưa: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3600" b="0" i="0" u="none" strike="noStrike" kern="0" cap="none" spc="0" normalizeH="0" baseline="0" noProof="0" dirty="0">
                <a:ln>
                  <a:noFill/>
                </a:ln>
                <a:solidFill>
                  <a:srgbClr val="041A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Thưa trời, khi nấu canh riêu cá hoặc làm chả cá, chả mực mà thiếu con là mất cả ngon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liền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Ừ để ta nghĩ cho chú một cái tên. Tên chú thì...là...thì...là...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còn đang suy nghĩ, cây nhỏ đã chạy đi xa rồi. Nó mừng rỡ khoe với bạn bè: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41A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Trời đặt tên cho tôi là cây “thì là”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(Sự tích cây thì là – Trịnh Mạnh kể)</a:t>
            </a:r>
          </a:p>
        </p:txBody>
      </p:sp>
    </p:spTree>
    <p:extLst>
      <p:ext uri="{BB962C8B-B14F-4D97-AF65-F5344CB8AC3E}">
        <p14:creationId xmlns:p14="http://schemas.microsoft.com/office/powerpoint/2010/main" val="1137847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hildren'S Background Colored - Free image on Pixabay">
            <a:extLst>
              <a:ext uri="{FF2B5EF4-FFF2-40B4-BE49-F238E27FC236}">
                <a16:creationId xmlns:a16="http://schemas.microsoft.com/office/drawing/2014/main" id="{DF21E93E-4952-4D67-A553-0D776D2B6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1" y="2552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E2078E-5D2C-4A8F-BF18-327F618A334C}"/>
              </a:ext>
            </a:extLst>
          </p:cNvPr>
          <p:cNvSpPr txBox="1"/>
          <p:nvPr/>
        </p:nvSpPr>
        <p:spPr>
          <a:xfrm>
            <a:off x="786581" y="1706843"/>
            <a:ext cx="11031794" cy="2708434"/>
          </a:xfrm>
          <a:prstGeom prst="rect">
            <a:avLst/>
          </a:prstGeom>
          <a:noFill/>
        </p:spPr>
        <p:txBody>
          <a:bodyPr wrap="square" rtlCol="0">
            <a:spAutoFit/>
          </a:bodyPr>
          <a:lstStyle/>
          <a:p>
            <a:pPr algn="ctr">
              <a:spcAft>
                <a:spcPts val="1200"/>
              </a:spcAft>
            </a:pPr>
            <a:r>
              <a:rPr lang="en-US" sz="4000" b="1" dirty="0">
                <a:latin typeface="Times New Roman" panose="02020603050405020304" pitchFamily="18" charset="0"/>
                <a:cs typeface="Times New Roman" panose="02020603050405020304" pitchFamily="18" charset="0"/>
              </a:rPr>
              <a:t>      ĐỌC PHÂN VAI</a:t>
            </a:r>
          </a:p>
          <a:p>
            <a:pPr algn="just">
              <a:lnSpc>
                <a:spcPct val="150000"/>
              </a:lnSpc>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dẫn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thong </a:t>
            </a:r>
            <a:r>
              <a:rPr lang="en-US" sz="4000" b="1" dirty="0" err="1">
                <a:latin typeface="Times New Roman" panose="02020603050405020304" pitchFamily="18" charset="0"/>
                <a:cs typeface="Times New Roman" panose="02020603050405020304" pitchFamily="18" charset="0"/>
              </a:rPr>
              <a:t>thả</a:t>
            </a:r>
            <a:r>
              <a:rPr lang="en-US" sz="4000" b="1" dirty="0">
                <a:latin typeface="Times New Roman" panose="02020603050405020304" pitchFamily="18" charset="0"/>
                <a:cs typeface="Times New Roman" panose="02020603050405020304" pitchFamily="18" charset="0"/>
              </a:rPr>
              <a:t>.</a:t>
            </a:r>
          </a:p>
          <a:p>
            <a:pPr algn="just">
              <a:lnSpc>
                <a:spcPct val="150000"/>
              </a:lnSpc>
            </a:pP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Đọc phân biệt lời của trời và của cây thì là.</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7437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329701" y="2322965"/>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LUYỆN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TẬP THEO </a:t>
            </a:r>
            <a:r>
              <a:rPr kumimoji="0" lang="en-US" sz="4000" b="1" i="0" u="none" strike="noStrike" kern="1200" cap="none" spc="0" normalizeH="0" noProof="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VĂN BẢN ĐỌC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2211623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36080" y="1311794"/>
            <a:ext cx="10379172" cy="5442967"/>
          </a:xfrm>
          <a:prstGeom prst="rect">
            <a:avLst/>
          </a:prstGeom>
        </p:spPr>
      </p:pic>
      <p:sp>
        <p:nvSpPr>
          <p:cNvPr id="14" name="Thought Bubble: Cloud 4">
            <a:extLst>
              <a:ext uri="{FF2B5EF4-FFF2-40B4-BE49-F238E27FC236}">
                <a16:creationId xmlns:a16="http://schemas.microsoft.com/office/drawing/2014/main" id="{0BE6FEE0-7611-4C12-AED4-29CB2B28A7C5}"/>
              </a:ext>
            </a:extLst>
          </p:cNvPr>
          <p:cNvSpPr/>
          <p:nvPr/>
        </p:nvSpPr>
        <p:spPr>
          <a:xfrm>
            <a:off x="1481715" y="1311794"/>
            <a:ext cx="6157950" cy="2794730"/>
          </a:xfrm>
          <a:prstGeom prst="cloudCallou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Thưa</a:t>
            </a:r>
            <a:r>
              <a:rPr kumimoji="0" lang="vi-VN" sz="3200" b="0" i="0" u="none" strike="noStrike" kern="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trời, con muốn trời đặt cho con một cái tên thật đẹp ạ!</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11" name="TextBox 10">
            <a:extLst>
              <a:ext uri="{FF2B5EF4-FFF2-40B4-BE49-F238E27FC236}">
                <a16:creationId xmlns:a16="http://schemas.microsoft.com/office/drawing/2014/main" id="{79CCCB4B-84D8-4156-BC01-5EA2C6A227BD}"/>
              </a:ext>
            </a:extLst>
          </p:cNvPr>
          <p:cNvSpPr txBox="1"/>
          <p:nvPr/>
        </p:nvSpPr>
        <p:spPr>
          <a:xfrm>
            <a:off x="942061" y="111465"/>
            <a:ext cx="109691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Đóng</a:t>
            </a:r>
            <a:r>
              <a:rPr kumimoji="0" lang="vi-VN" sz="36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vai cây thì là, nói lời đề nghị trời đặt tên.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9" name="Straight Connector 18"/>
          <p:cNvCxnSpPr/>
          <p:nvPr/>
        </p:nvCxnSpPr>
        <p:spPr>
          <a:xfrm flipV="1">
            <a:off x="1481715" y="700594"/>
            <a:ext cx="8716297" cy="5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40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11" name="TextBox 10">
            <a:extLst>
              <a:ext uri="{FF2B5EF4-FFF2-40B4-BE49-F238E27FC236}">
                <a16:creationId xmlns:a16="http://schemas.microsoft.com/office/drawing/2014/main" id="{79CCCB4B-84D8-4156-BC01-5EA2C6A227BD}"/>
              </a:ext>
            </a:extLst>
          </p:cNvPr>
          <p:cNvSpPr txBox="1"/>
          <p:nvPr/>
        </p:nvSpPr>
        <p:spPr>
          <a:xfrm>
            <a:off x="942061" y="111465"/>
            <a:ext cx="109691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Đóng vai cây thì là, nói lời đề nghị trời đặt tên.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9" name="Straight Connector 18"/>
          <p:cNvCxnSpPr/>
          <p:nvPr/>
        </p:nvCxnSpPr>
        <p:spPr>
          <a:xfrm flipV="1">
            <a:off x="1481715" y="700594"/>
            <a:ext cx="8716297" cy="5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2816942" y="914971"/>
            <a:ext cx="6754761" cy="2477158"/>
          </a:xfrm>
          <a:prstGeom prst="rect">
            <a:avLst/>
          </a:prstGeom>
        </p:spPr>
      </p:pic>
    </p:spTree>
    <p:controls>
      <mc:AlternateContent xmlns:mc="http://schemas.openxmlformats.org/markup-compatibility/2006">
        <mc:Choice xmlns:v="urn:schemas-microsoft-com:vml" Requires="v">
          <p:control name="TextBox3" r:id="rId1" imgW="9010800" imgH="2771640"/>
        </mc:Choice>
        <mc:Fallback>
          <p:control name="TextBox3" r:id="rId1" imgW="9010800" imgH="2771640">
            <p:pic>
              <p:nvPicPr>
                <p:cNvPr id="9" name="TextBox3"/>
                <p:cNvPicPr>
                  <a:picLocks/>
                </p:cNvPicPr>
                <p:nvPr/>
              </p:nvPicPr>
              <p:blipFill>
                <a:blip r:embed="rId5"/>
                <a:stretch>
                  <a:fillRect/>
                </a:stretch>
              </p:blipFill>
              <p:spPr>
                <a:xfrm>
                  <a:off x="1687005" y="3801541"/>
                  <a:ext cx="9014634" cy="2776239"/>
                </a:xfrm>
                <a:prstGeom prst="rect">
                  <a:avLst/>
                </a:prstGeom>
              </p:spPr>
            </p:pic>
          </p:control>
        </mc:Fallback>
      </mc:AlternateContent>
    </p:controls>
    <p:extLst>
      <p:ext uri="{BB962C8B-B14F-4D97-AF65-F5344CB8AC3E}">
        <p14:creationId xmlns:p14="http://schemas.microsoft.com/office/powerpoint/2010/main" val="4223471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11" name="TextBox 10">
            <a:extLst>
              <a:ext uri="{FF2B5EF4-FFF2-40B4-BE49-F238E27FC236}">
                <a16:creationId xmlns:a16="http://schemas.microsoft.com/office/drawing/2014/main" id="{79CCCB4B-84D8-4156-BC01-5EA2C6A227BD}"/>
              </a:ext>
            </a:extLst>
          </p:cNvPr>
          <p:cNvSpPr txBox="1"/>
          <p:nvPr/>
        </p:nvSpPr>
        <p:spPr>
          <a:xfrm>
            <a:off x="942061" y="111465"/>
            <a:ext cx="109691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Cùng</a:t>
            </a:r>
            <a:r>
              <a:rPr kumimoji="0" lang="vi-VN" sz="36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bạn nói và đáp lời đề nghị chơi một trò chơi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9" name="Straight Connector 18"/>
          <p:cNvCxnSpPr/>
          <p:nvPr/>
        </p:nvCxnSpPr>
        <p:spPr>
          <a:xfrm>
            <a:off x="1481715" y="757796"/>
            <a:ext cx="92032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909055D3-7736-43FC-B1A7-47B92322C28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308026" y="3940301"/>
            <a:ext cx="1966025"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2E5646CF-D7E2-4453-9219-2642169C709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8781225" y="4084365"/>
            <a:ext cx="2308523" cy="2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hought Bubble: Cloud 10">
            <a:extLst>
              <a:ext uri="{FF2B5EF4-FFF2-40B4-BE49-F238E27FC236}">
                <a16:creationId xmlns:a16="http://schemas.microsoft.com/office/drawing/2014/main" id="{401AF0E0-0B33-4DA7-9380-D0DBD9697129}"/>
              </a:ext>
            </a:extLst>
          </p:cNvPr>
          <p:cNvSpPr/>
          <p:nvPr/>
        </p:nvSpPr>
        <p:spPr>
          <a:xfrm>
            <a:off x="1481715" y="914971"/>
            <a:ext cx="5267210" cy="2526637"/>
          </a:xfrm>
          <a:prstGeom prst="cloudCallout">
            <a:avLst>
              <a:gd name="adj1" fmla="val -51602"/>
              <a:gd name="adj2" fmla="val 65996"/>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có thể chơi nhảy dây cùng tớ không?</a:t>
            </a: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hought Bubble: Cloud 12">
            <a:extLst>
              <a:ext uri="{FF2B5EF4-FFF2-40B4-BE49-F238E27FC236}">
                <a16:creationId xmlns:a16="http://schemas.microsoft.com/office/drawing/2014/main" id="{F3D6ACBE-7733-4327-BE15-0ABC10C11D01}"/>
              </a:ext>
            </a:extLst>
          </p:cNvPr>
          <p:cNvSpPr/>
          <p:nvPr/>
        </p:nvSpPr>
        <p:spPr>
          <a:xfrm>
            <a:off x="7022952" y="1400554"/>
            <a:ext cx="4809067" cy="2041054"/>
          </a:xfrm>
          <a:prstGeom prst="cloudCallout">
            <a:avLst>
              <a:gd name="adj1" fmla="val 20112"/>
              <a:gd name="adj2" fmla="val 89130"/>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chứ, mình cùng chơi nào. </a:t>
            </a: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Explosion 2 12"/>
          <p:cNvSpPr/>
          <p:nvPr/>
        </p:nvSpPr>
        <p:spPr>
          <a:xfrm>
            <a:off x="2826496" y="3927096"/>
            <a:ext cx="5330210" cy="2580968"/>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Times New Roman" panose="02020603050405020304" pitchFamily="18" charset="0"/>
                <a:cs typeface="Times New Roman" panose="02020603050405020304" pitchFamily="18" charset="0"/>
              </a:rPr>
              <a:t>Thảo luận nhóm 2</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86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extLst>
      <p:ext uri="{BB962C8B-B14F-4D97-AF65-F5344CB8AC3E}">
        <p14:creationId xmlns:p14="http://schemas.microsoft.com/office/powerpoint/2010/main" val="34128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F20963-950D-4981-B877-4EC38D4066F5}"/>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2326675" y="-1001976"/>
            <a:ext cx="15055702" cy="7142497"/>
          </a:xfrm>
          <a:prstGeom prst="rect">
            <a:avLst/>
          </a:prstGeom>
        </p:spPr>
      </p:pic>
      <p:sp>
        <p:nvSpPr>
          <p:cNvPr id="2" name="Rectangle 1"/>
          <p:cNvSpPr/>
          <p:nvPr/>
        </p:nvSpPr>
        <p:spPr>
          <a:xfrm>
            <a:off x="9642764" y="99753"/>
            <a:ext cx="2427316" cy="22444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2912390" y="3393727"/>
            <a:ext cx="966305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Nhờ đâu khủng long săn mồi tốt?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3219402" y="2569272"/>
            <a:ext cx="783683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Đọc đoạn 3 bài:  Khủng long.</a:t>
            </a: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9738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2956" y="930856"/>
            <a:ext cx="11231816" cy="3654234"/>
          </a:xfrm>
          <a:prstGeom prst="rect">
            <a:avLst/>
          </a:prstGeom>
        </p:spPr>
      </p:pic>
      <p:sp>
        <p:nvSpPr>
          <p:cNvPr id="5" name="TextBox 4"/>
          <p:cNvSpPr txBox="1"/>
          <p:nvPr/>
        </p:nvSpPr>
        <p:spPr>
          <a:xfrm>
            <a:off x="722670" y="168198"/>
            <a:ext cx="80181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a:latin typeface="Times New Roman" panose="02020603050405020304" pitchFamily="18" charset="0"/>
                <a:cs typeface="Times New Roman" panose="02020603050405020304" pitchFamily="18" charset="0"/>
              </a:rPr>
              <a:t>Hãy kể tên một số cây rau mà em biết.</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412957" y="4701417"/>
            <a:ext cx="1154798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i="1" noProof="0" dirty="0">
                <a:latin typeface="Times New Roman" panose="02020603050405020304" pitchFamily="18" charset="0"/>
                <a:cs typeface="Times New Roman" panose="02020603050405020304" pitchFamily="18" charset="0"/>
              </a:rPr>
              <a:t>Một số cây rau quen thuộc chúng ta biết: su hào, bắp cải, rau muống, mùng tơi, cà chua, rau cải, xà lách, rau ngót, cà rốt... và các loại rau làm gia vị: rau mùi, hành, tỏi, ngò, ...</a:t>
            </a:r>
            <a:endParaRPr kumimoji="0" lang="en-US" sz="36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339213" y="168198"/>
            <a:ext cx="11739716" cy="6424331"/>
          </a:xfrm>
          <a:prstGeom prst="rect">
            <a:avLst/>
          </a:prstGeom>
          <a:no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6109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756872" y="365125"/>
            <a:ext cx="6903321" cy="4351338"/>
          </a:xfrm>
          <a:prstGeom prst="rect">
            <a:avLst/>
          </a:prstGeom>
          <a:ln>
            <a:noFill/>
          </a:ln>
          <a:effectLst>
            <a:softEdge rad="112500"/>
          </a:effectLst>
        </p:spPr>
      </p:pic>
      <p:sp>
        <p:nvSpPr>
          <p:cNvPr id="4" name="Rectangle 3"/>
          <p:cNvSpPr/>
          <p:nvPr/>
        </p:nvSpPr>
        <p:spPr>
          <a:xfrm>
            <a:off x="339213" y="250723"/>
            <a:ext cx="11503742" cy="6341806"/>
          </a:xfrm>
          <a:prstGeom prst="rect">
            <a:avLst/>
          </a:prstGeom>
          <a:no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4059727" y="4507699"/>
            <a:ext cx="80181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latin typeface="Times New Roman" panose="02020603050405020304" pitchFamily="18" charset="0"/>
                <a:cs typeface="Times New Roman" panose="02020603050405020304" pitchFamily="18" charset="0"/>
              </a:rPr>
              <a:t>Đây là cây rau gì?</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4797685" y="4530434"/>
            <a:ext cx="80181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srgbClr val="FF0000"/>
                </a:solidFill>
                <a:latin typeface="Times New Roman" panose="02020603050405020304" pitchFamily="18" charset="0"/>
                <a:cs typeface="Times New Roman" panose="02020603050405020304" pitchFamily="18" charset="0"/>
              </a:rPr>
              <a:t>Cây thì là</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16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86349" y="1356757"/>
            <a:ext cx="8857319" cy="769441"/>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    Đọc</a:t>
            </a:r>
            <a:endParaRPr lang="en-US" sz="4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822108" y="2191214"/>
            <a:ext cx="8857319" cy="769441"/>
          </a:xfrm>
          <a:prstGeom prst="rect">
            <a:avLst/>
          </a:prstGeom>
          <a:noFill/>
        </p:spPr>
        <p:txBody>
          <a:bodyPr wrap="square" rtlCol="0">
            <a:spAutoFit/>
          </a:bodyPr>
          <a:lstStyle/>
          <a:p>
            <a:pPr algn="ctr"/>
            <a:r>
              <a:rPr lang="vi-VN" sz="4400" b="1" dirty="0">
                <a:solidFill>
                  <a:srgbClr val="FF0000"/>
                </a:solidFill>
                <a:latin typeface="Times New Roman" panose="02020603050405020304" pitchFamily="18" charset="0"/>
                <a:cs typeface="Times New Roman" panose="02020603050405020304" pitchFamily="18" charset="0"/>
              </a:rPr>
              <a:t>Sự tích cây thì là</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80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1C598-C1D5-49F0-8AD4-7E645D27B1D3}"/>
              </a:ext>
            </a:extLst>
          </p:cNvPr>
          <p:cNvSpPr/>
          <p:nvPr/>
        </p:nvSpPr>
        <p:spPr>
          <a:xfrm>
            <a:off x="646635" y="432947"/>
            <a:ext cx="11063584" cy="6248072"/>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30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0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SỰ TÍCH CÂY THÌ LÀ</a:t>
            </a:r>
            <a:endParaRPr kumimoji="0" lang="vi-VN" sz="30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 chưa có tên gọ</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kéo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R="0" lvl="0" algn="just" defTabSz="914400" eaLnBrk="1" fontAlgn="auto" latinLnBrk="0" hangingPunct="1">
              <a:lnSpc>
                <a:spcPct val="100000"/>
              </a:lnSpc>
              <a:spcBef>
                <a:spcPts val="0"/>
              </a:spcBef>
              <a:spcAft>
                <a:spcPts val="0"/>
              </a:spcAft>
              <a:buClrTx/>
              <a:buSzTx/>
              <a:tabLst/>
              <a:defRPr/>
            </a:pPr>
            <a:r>
              <a:rPr lang="vi-VN" sz="30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dừa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R="0" lvl="0" algn="just" defTabSz="914400" eaLnBrk="1" fontAlgn="auto" latinLnBrk="0" hangingPunct="1">
              <a:lnSpc>
                <a:spcPct val="100000"/>
              </a:lnSpc>
              <a:spcBef>
                <a:spcPts val="0"/>
              </a:spcBef>
              <a:spcAft>
                <a:spcPts val="0"/>
              </a:spcAft>
              <a:buClrTx/>
              <a:buSzTx/>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R="0" lvl="0" algn="just" defTabSz="914400" eaLnBrk="1" fontAlgn="auto" latinLnBrk="0" hangingPunct="1">
              <a:lnSpc>
                <a:spcPct val="100000"/>
              </a:lnSpc>
              <a:spcBef>
                <a:spcPts val="0"/>
              </a:spcBef>
              <a:spcAft>
                <a:spcPts val="0"/>
              </a:spcAft>
              <a:buClrTx/>
              <a:buSzTx/>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mít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R="0" lvl="0" algn="just" defTabSz="914400" eaLnBrk="1" fontAlgn="auto" latinLnBrk="0" hangingPunct="1">
              <a:lnSpc>
                <a:spcPct val="100000"/>
              </a:lnSpc>
              <a:spcBef>
                <a:spcPts val="0"/>
              </a:spcBef>
              <a:spcAft>
                <a:spcPts val="0"/>
              </a:spcAft>
              <a:buClrTx/>
              <a:buSzTx/>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hết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vắ</a:t>
            </a: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tắt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R="0" lvl="0" algn="just" defTabSz="914400" eaLnBrk="1" fontAlgn="auto" latinLnBrk="0" hangingPunct="1">
              <a:lnSpc>
                <a:spcPct val="100000"/>
              </a:lnSpc>
              <a:spcBef>
                <a:spcPts val="0"/>
              </a:spcBef>
              <a:spcAft>
                <a:spcPts val="0"/>
              </a:spcAft>
              <a:buClrTx/>
              <a:buSzTx/>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R="0" lvl="0" algn="just" defTabSz="914400" eaLnBrk="1" fontAlgn="auto" latinLnBrk="0" hangingPunct="1">
              <a:lnSpc>
                <a:spcPct val="100000"/>
              </a:lnSpc>
              <a:spcBef>
                <a:spcPts val="0"/>
              </a:spcBef>
              <a:spcAft>
                <a:spcPts val="0"/>
              </a:spcAft>
              <a:buClrTx/>
              <a:buSzTx/>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ớt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R="0" lvl="0" algn="just" defTabSz="914400" eaLnBrk="1" fontAlgn="auto" latinLnBrk="0" hangingPunct="1">
              <a:lnSpc>
                <a:spcPct val="100000"/>
              </a:lnSpc>
              <a:spcBef>
                <a:spcPts val="0"/>
              </a:spcBef>
              <a:spcAft>
                <a:spcPts val="0"/>
              </a:spcAft>
              <a:buClrTx/>
              <a:buSzTx/>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dáng</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khảnh</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xíu</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0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3" name="Cloud 2">
            <a:extLst>
              <a:ext uri="{FF2B5EF4-FFF2-40B4-BE49-F238E27FC236}">
                <a16:creationId xmlns:a16="http://schemas.microsoft.com/office/drawing/2014/main" id="{46BD69A6-D922-49CA-8944-19A7E77C6509}"/>
              </a:ext>
            </a:extLst>
          </p:cNvPr>
          <p:cNvSpPr/>
          <p:nvPr/>
        </p:nvSpPr>
        <p:spPr>
          <a:xfrm>
            <a:off x="8804788" y="196971"/>
            <a:ext cx="3387212" cy="776421"/>
          </a:xfrm>
          <a:prstGeom prst="cloud">
            <a:avLst/>
          </a:prstGeom>
          <a:solidFill>
            <a:srgbClr val="F78E7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solidFill>
                  <a:schemeClr val="bg1"/>
                </a:solidFill>
              </a:rPr>
              <a:t>Đọc</a:t>
            </a:r>
            <a:r>
              <a:rPr lang="en-US" sz="3200" dirty="0">
                <a:solidFill>
                  <a:schemeClr val="bg1"/>
                </a:solidFill>
              </a:rPr>
              <a:t> </a:t>
            </a:r>
            <a:r>
              <a:rPr lang="en-US" sz="3200" dirty="0" err="1">
                <a:solidFill>
                  <a:schemeClr val="bg1"/>
                </a:solidFill>
              </a:rPr>
              <a:t>mẫu</a:t>
            </a:r>
            <a:endParaRPr lang="en-US" sz="3200" dirty="0">
              <a:solidFill>
                <a:schemeClr val="bg1"/>
              </a:solidFill>
            </a:endParaRPr>
          </a:p>
        </p:txBody>
      </p:sp>
    </p:spTree>
    <p:extLst>
      <p:ext uri="{BB962C8B-B14F-4D97-AF65-F5344CB8AC3E}">
        <p14:creationId xmlns:p14="http://schemas.microsoft.com/office/powerpoint/2010/main" val="104703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14E4B6-05BF-498B-9FEE-213E6679C05A}"/>
              </a:ext>
            </a:extLst>
          </p:cNvPr>
          <p:cNvSpPr/>
          <p:nvPr/>
        </p:nvSpPr>
        <p:spPr>
          <a:xfrm>
            <a:off x="486369" y="280219"/>
            <a:ext cx="11371334" cy="6135329"/>
          </a:xfrm>
          <a:prstGeom prst="rect">
            <a:avLst/>
          </a:prstGeom>
          <a:solidFill>
            <a:sysClr val="window" lastClr="FFFFFF"/>
          </a:solidFill>
          <a:ln w="12700" cap="flat" cmpd="sng" algn="ctr">
            <a:solidFill>
              <a:srgbClr val="92D050"/>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Chú bé tí xíu, chú có ích gì để ta đặt tên nào? – Trời hỏi.</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nhỏ liền thưa: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Thưa trời, khi nấu canh riêu cá hoặc làm chả cá, chả mực mà thiếu con là mất cả ngon ạ.</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Trời liền bảo</a:t>
            </a:r>
          </a:p>
          <a:p>
            <a:pPr marL="0" marR="0" lvl="0" indent="0" algn="just" defTabSz="914400" eaLnBrk="1" fontAlgn="auto" latinLnBrk="0" hangingPunct="1">
              <a:lnSpc>
                <a:spcPct val="100000"/>
              </a:lnSpc>
              <a:spcBef>
                <a:spcPts val="0"/>
              </a:spcBef>
              <a:spcAft>
                <a:spcPts val="0"/>
              </a:spcAft>
              <a:buClrTx/>
              <a:buSzTx/>
              <a:buFontTx/>
              <a:buNone/>
              <a:tabLst/>
              <a:defRPr/>
            </a:pPr>
            <a:r>
              <a:rPr lang="vi-VN"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Ừ để ta nghĩ cho chú một cái tên. Tên chú thì...là...thì...là...</a:t>
            </a:r>
            <a:endPar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lang="vi-VN"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 còn đang suy nghĩ, cây nhỏ đã chạy đi xa rồi. Nó mừng rỡ khoe với bạn bè:</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Trời đặt tên cho tôi là cây “thì là” đấy!</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(Sự tích cây thì là – Trịnh Mạnh kể)</a:t>
            </a:r>
          </a:p>
        </p:txBody>
      </p:sp>
    </p:spTree>
    <p:extLst>
      <p:ext uri="{BB962C8B-B14F-4D97-AF65-F5344CB8AC3E}">
        <p14:creationId xmlns:p14="http://schemas.microsoft.com/office/powerpoint/2010/main" val="128445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4nw0jox">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1828</TotalTime>
  <Words>2695</Words>
  <Application>Microsoft Office PowerPoint</Application>
  <PresentationFormat>Widescreen</PresentationFormat>
  <Paragraphs>211</Paragraphs>
  <Slides>38</Slides>
  <Notes>10</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38</vt:i4>
      </vt:variant>
    </vt:vector>
  </HeadingPairs>
  <TitlesOfParts>
    <vt:vector size="59" baseType="lpstr">
      <vt:lpstr>DengXian</vt:lpstr>
      <vt:lpstr>DengXian</vt:lpstr>
      <vt:lpstr>等线 Light</vt:lpstr>
      <vt:lpstr>Microsoft YaHei</vt:lpstr>
      <vt:lpstr>黑体</vt:lpstr>
      <vt:lpstr>Arial</vt:lpstr>
      <vt:lpstr>Arial-Rounded</vt:lpstr>
      <vt:lpstr>Calibri</vt:lpstr>
      <vt:lpstr>Calibri Light</vt:lpstr>
      <vt:lpstr>Times New Roman</vt:lpstr>
      <vt:lpstr>字魂105号-简雅黑</vt:lpstr>
      <vt:lpstr>Office Theme</vt:lpstr>
      <vt:lpstr>Default Design</vt:lpstr>
      <vt:lpstr>4_Office Theme</vt:lpstr>
      <vt:lpstr>1_Office 主题</vt:lpstr>
      <vt:lpstr>5_Office Theme</vt:lpstr>
      <vt:lpstr>Office 主题</vt:lpstr>
      <vt:lpstr>6_Office Theme</vt:lpstr>
      <vt:lpstr>2_Office 主题</vt:lpstr>
      <vt:lpstr>7_Office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Administrator</cp:lastModifiedBy>
  <cp:revision>93</cp:revision>
  <dcterms:created xsi:type="dcterms:W3CDTF">2021-05-22T00:11:39Z</dcterms:created>
  <dcterms:modified xsi:type="dcterms:W3CDTF">2023-05-14T23:18:56Z</dcterms:modified>
</cp:coreProperties>
</file>