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89" r:id="rId4"/>
    <p:sldId id="301" r:id="rId5"/>
    <p:sldId id="322" r:id="rId6"/>
    <p:sldId id="321" r:id="rId7"/>
    <p:sldId id="297" r:id="rId8"/>
    <p:sldId id="312" r:id="rId9"/>
    <p:sldId id="306" r:id="rId10"/>
    <p:sldId id="307" r:id="rId11"/>
    <p:sldId id="310" r:id="rId12"/>
    <p:sldId id="262" r:id="rId13"/>
    <p:sldId id="317" r:id="rId14"/>
    <p:sldId id="318" r:id="rId15"/>
    <p:sldId id="320" r:id="rId16"/>
    <p:sldId id="309" r:id="rId17"/>
    <p:sldId id="268" r:id="rId18"/>
    <p:sldId id="286" r:id="rId19"/>
    <p:sldId id="277" r:id="rId2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00"/>
    <a:srgbClr val="FFFF99"/>
    <a:srgbClr val="FFFFCC"/>
    <a:srgbClr val="BD196F"/>
    <a:srgbClr val="FF19AD"/>
    <a:srgbClr val="FACDA8"/>
    <a:srgbClr val="640021"/>
    <a:srgbClr val="F8CF92"/>
    <a:srgbClr val="FAD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35" autoAdjust="0"/>
    <p:restoredTop sz="90747" autoAdjust="0"/>
  </p:normalViewPr>
  <p:slideViewPr>
    <p:cSldViewPr>
      <p:cViewPr>
        <p:scale>
          <a:sx n="73" d="100"/>
          <a:sy n="73" d="100"/>
        </p:scale>
        <p:origin x="-312" y="-19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Chói</a:t>
            </a:r>
            <a:r>
              <a:rPr lang="en-US" baseline="0" smtClean="0"/>
              <a:t> lọi: sáng và đẹp rực rỡ. VD: Nắng hè chói lọi; “Đồn rằng chúa mở khoa thi/Bảng vàng chói lọi đỗ thì tên anh”.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03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Tam Đảo</a:t>
            </a:r>
            <a:r>
              <a:rPr lang="en-US" baseline="0" smtClean="0"/>
              <a:t> ở Vĩnh Phúc nhé thầy cô.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Câu</a:t>
            </a:r>
            <a:r>
              <a:rPr lang="en-US" baseline="0" smtClean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hám phá Tam Đảo Vĩnh Phúc - Thị trấn sương mù - BlogAnCh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0" y="457200"/>
            <a:ext cx="11734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7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4519" y="457200"/>
            <a:ext cx="10972800" cy="441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vi-VN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Tam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5400" dirty="0" smtClean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5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5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trưa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Tam </a:t>
            </a:r>
            <a:r>
              <a:rPr lang="vi-VN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2119" y="1219200"/>
            <a:ext cx="11353800" cy="19538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ngắm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endParaRPr lang="en-US" sz="5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2728119" y="2667000"/>
            <a:ext cx="6934200" cy="1123712"/>
          </a:xfrm>
          <a:prstGeom prst="round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vi-VN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 nhanh ai đúng !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3718719" y="533400"/>
            <a:ext cx="3581400" cy="1123712"/>
          </a:xfrm>
          <a:prstGeom prst="roundRect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vi-VN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9" name="Text Box 20"/>
          <p:cNvSpPr txBox="1">
            <a:spLocks noChangeArrowheads="1"/>
          </p:cNvSpPr>
          <p:nvPr/>
        </p:nvSpPr>
        <p:spPr bwMode="auto">
          <a:xfrm>
            <a:off x="2118519" y="1447800"/>
            <a:ext cx="8229600" cy="715089"/>
          </a:xfrm>
          <a:prstGeom prst="round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ngắm mây mù khi nào 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3150" name="AutoShape 78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3151" name="AutoShape 79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3153" name="AutoShape 81"/>
          <p:cNvSpPr>
            <a:spLocks noChangeArrowheads="1"/>
          </p:cNvSpPr>
          <p:nvPr/>
        </p:nvSpPr>
        <p:spPr bwMode="auto">
          <a:xfrm>
            <a:off x="10729119" y="0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58793" y="3899257"/>
            <a:ext cx="8534399" cy="687388"/>
            <a:chOff x="1251" y="1899"/>
            <a:chExt cx="2949" cy="433"/>
          </a:xfrm>
        </p:grpSpPr>
        <p:sp>
          <p:nvSpPr>
            <p:cNvPr id="6168" name="AutoShape 9"/>
            <p:cNvSpPr>
              <a:spLocks noChangeArrowheads="1"/>
            </p:cNvSpPr>
            <p:nvPr/>
          </p:nvSpPr>
          <p:spPr bwMode="gray">
            <a:xfrm>
              <a:off x="1397" y="1899"/>
              <a:ext cx="2803" cy="407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69" name="AutoShape 10"/>
            <p:cNvSpPr>
              <a:spLocks noChangeArrowheads="1"/>
            </p:cNvSpPr>
            <p:nvPr/>
          </p:nvSpPr>
          <p:spPr bwMode="gray">
            <a:xfrm>
              <a:off x="1251" y="1900"/>
              <a:ext cx="359" cy="432"/>
            </a:xfrm>
            <a:prstGeom prst="diamond">
              <a:avLst/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70" name="Text Box 11"/>
            <p:cNvSpPr txBox="1">
              <a:spLocks noChangeArrowheads="1"/>
            </p:cNvSpPr>
            <p:nvPr/>
          </p:nvSpPr>
          <p:spPr bwMode="gray">
            <a:xfrm>
              <a:off x="1416" y="1903"/>
              <a:ext cx="275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vi-VN" b="1" dirty="0" smtClean="0">
                  <a:solidFill>
                    <a:srgbClr val="000066"/>
                  </a:solidFill>
                  <a:cs typeface="Times New Roman" pitchFamily="18" charset="0"/>
                </a:rPr>
                <a:t>     Khi ngọn cỏ còn thiu thiu ngủ</a:t>
              </a:r>
              <a:endParaRPr lang="en-US" b="1" dirty="0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71" name="Text Box 12"/>
            <p:cNvSpPr txBox="1">
              <a:spLocks noChangeArrowheads="1"/>
            </p:cNvSpPr>
            <p:nvPr/>
          </p:nvSpPr>
          <p:spPr bwMode="gray">
            <a:xfrm>
              <a:off x="1354" y="1904"/>
              <a:ext cx="21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0066"/>
                  </a:solidFill>
                  <a:cs typeface="Times New Roman" pitchFamily="18" charset="0"/>
                </a:rPr>
                <a:t>b.</a:t>
              </a:r>
            </a:p>
          </p:txBody>
        </p:sp>
      </p:grpSp>
      <p:sp>
        <p:nvSpPr>
          <p:cNvPr id="27" name="AutoShape 36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2187550" y="4935629"/>
            <a:ext cx="8077200" cy="63204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28" name="AutoShape 37"/>
          <p:cNvSpPr>
            <a:spLocks noChangeArrowheads="1"/>
          </p:cNvSpPr>
          <p:nvPr/>
        </p:nvSpPr>
        <p:spPr bwMode="gray">
          <a:xfrm>
            <a:off x="1736770" y="4848660"/>
            <a:ext cx="919033" cy="719138"/>
          </a:xfrm>
          <a:prstGeom prst="diamond">
            <a:avLst/>
          </a:prstGeom>
          <a:solidFill>
            <a:srgbClr val="00B0F0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gray">
          <a:xfrm>
            <a:off x="2089439" y="4864414"/>
            <a:ext cx="84847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000066"/>
                </a:solidFill>
                <a:cs typeface="Times New Roman" pitchFamily="18" charset="0"/>
              </a:rPr>
              <a:t>     </a:t>
            </a:r>
            <a:r>
              <a:rPr lang="vi-VN" b="1" dirty="0">
                <a:solidFill>
                  <a:srgbClr val="000066"/>
                </a:solidFill>
                <a:cs typeface="Times New Roman" pitchFamily="18" charset="0"/>
              </a:rPr>
              <a:t>Khi tán cây, ngọn cỏ còn thiu thiu ngủ</a:t>
            </a:r>
            <a:endParaRPr lang="en-US" b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gray">
          <a:xfrm>
            <a:off x="1932310" y="4864414"/>
            <a:ext cx="6408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 dirty="0">
                <a:solidFill>
                  <a:srgbClr val="000066"/>
                </a:solidFill>
                <a:cs typeface="Times New Roman" pitchFamily="18" charset="0"/>
              </a:rPr>
              <a:t>c.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0117" y="548052"/>
            <a:ext cx="3962400" cy="685800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Câu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8794" y="2825029"/>
            <a:ext cx="8610600" cy="731918"/>
            <a:chOff x="304799" y="3277031"/>
            <a:chExt cx="7696795" cy="731918"/>
          </a:xfrm>
        </p:grpSpPr>
        <p:sp>
          <p:nvSpPr>
            <p:cNvPr id="6164" name="AutoShape 19"/>
            <p:cNvSpPr>
              <a:spLocks noChangeArrowheads="1"/>
            </p:cNvSpPr>
            <p:nvPr/>
          </p:nvSpPr>
          <p:spPr bwMode="gray">
            <a:xfrm>
              <a:off x="785557" y="3345210"/>
              <a:ext cx="7216037" cy="611603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65" name="AutoShape 20"/>
            <p:cNvSpPr>
              <a:spLocks noChangeArrowheads="1"/>
            </p:cNvSpPr>
            <p:nvPr/>
          </p:nvSpPr>
          <p:spPr bwMode="gray">
            <a:xfrm>
              <a:off x="304799" y="3287057"/>
              <a:ext cx="984854" cy="721892"/>
            </a:xfrm>
            <a:prstGeom prst="diamond">
              <a:avLst/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67" name="Text Box 22"/>
            <p:cNvSpPr txBox="1">
              <a:spLocks noChangeArrowheads="1"/>
            </p:cNvSpPr>
            <p:nvPr/>
          </p:nvSpPr>
          <p:spPr bwMode="gray">
            <a:xfrm>
              <a:off x="595947" y="3277031"/>
              <a:ext cx="53091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0066"/>
                  </a:solidFill>
                  <a:cs typeface="Times New Roman" pitchFamily="18" charset="0"/>
                </a:rPr>
                <a:t>a.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73289" y="3311769"/>
              <a:ext cx="72283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       </a:t>
              </a:r>
              <a:r>
                <a:rPr lang="vi-VN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 tán cây còn thiu thiu ngủ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Text Box 38"/>
          <p:cNvSpPr txBox="1">
            <a:spLocks noChangeArrowheads="1"/>
          </p:cNvSpPr>
          <p:nvPr/>
        </p:nvSpPr>
        <p:spPr bwMode="gray">
          <a:xfrm>
            <a:off x="2390053" y="1785539"/>
            <a:ext cx="70718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000066"/>
                </a:solidFill>
                <a:cs typeface="Times New Roman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652486700"/>
      </p:ext>
    </p:extLst>
  </p:cSld>
  <p:clrMapOvr>
    <a:masterClrMapping/>
  </p:clrMapOvr>
  <p:transition>
    <p:zoom/>
    <p:sndAc>
      <p:stSnd>
        <p:snd r:embed="rId2" name="CNAB4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2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ng chuong vang co v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3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ng chuong vang co v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9" grpId="0" uiExpand="1" build="allAtOnce" animBg="1"/>
      <p:bldP spid="3110" grpId="0" animBg="1"/>
      <p:bldP spid="3110" grpId="1" animBg="1"/>
      <p:bldP spid="3111" grpId="0" animBg="1"/>
      <p:bldP spid="3111" grpId="1" animBg="1"/>
      <p:bldP spid="3112" grpId="0" animBg="1"/>
      <p:bldP spid="3112" grpId="1" animBg="1"/>
      <p:bldP spid="3113" grpId="0" animBg="1"/>
      <p:bldP spid="3113" grpId="1" animBg="1"/>
      <p:bldP spid="3147" grpId="0" animBg="1"/>
      <p:bldP spid="3147" grpId="1" animBg="1"/>
      <p:bldP spid="3148" grpId="0" animBg="1"/>
      <p:bldP spid="3148" grpId="1" animBg="1"/>
      <p:bldP spid="3149" grpId="0" animBg="1"/>
      <p:bldP spid="3149" grpId="1" animBg="1"/>
      <p:bldP spid="3150" grpId="0" animBg="1"/>
      <p:bldP spid="3150" grpId="1" animBg="1"/>
      <p:bldP spid="3151" grpId="0" animBg="1"/>
      <p:bldP spid="3151" grpId="1" animBg="1"/>
      <p:bldP spid="3152" grpId="0" animBg="1"/>
      <p:bldP spid="3152" grpId="1" animBg="1"/>
      <p:bldP spid="3153" grpId="0" animBg="1"/>
      <p:bldP spid="3153" grpId="1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9" name="Text Box 20"/>
          <p:cNvSpPr txBox="1">
            <a:spLocks noChangeArrowheads="1"/>
          </p:cNvSpPr>
          <p:nvPr/>
        </p:nvSpPr>
        <p:spPr bwMode="auto">
          <a:xfrm>
            <a:off x="746919" y="1646732"/>
            <a:ext cx="10820400" cy="715089"/>
          </a:xfrm>
          <a:prstGeom prst="round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Buổi trưa, trời Tam Đảo được so sánh với mùa nào?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3150" name="AutoShape 78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3151" name="AutoShape 79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3153" name="AutoShape 81"/>
          <p:cNvSpPr>
            <a:spLocks noChangeArrowheads="1"/>
          </p:cNvSpPr>
          <p:nvPr/>
        </p:nvSpPr>
        <p:spPr bwMode="auto">
          <a:xfrm>
            <a:off x="10576719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97132" y="4888116"/>
            <a:ext cx="3893231" cy="688975"/>
            <a:chOff x="1091" y="1899"/>
            <a:chExt cx="3152" cy="434"/>
          </a:xfrm>
        </p:grpSpPr>
        <p:sp>
          <p:nvSpPr>
            <p:cNvPr id="6168" name="AutoShape 9"/>
            <p:cNvSpPr>
              <a:spLocks noChangeArrowheads="1"/>
            </p:cNvSpPr>
            <p:nvPr/>
          </p:nvSpPr>
          <p:spPr bwMode="gray">
            <a:xfrm>
              <a:off x="1397" y="1899"/>
              <a:ext cx="2803" cy="407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69" name="AutoShape 10"/>
            <p:cNvSpPr>
              <a:spLocks noChangeArrowheads="1"/>
            </p:cNvSpPr>
            <p:nvPr/>
          </p:nvSpPr>
          <p:spPr bwMode="gray">
            <a:xfrm>
              <a:off x="1091" y="1901"/>
              <a:ext cx="542" cy="432"/>
            </a:xfrm>
            <a:prstGeom prst="diamond">
              <a:avLst/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70" name="Text Box 11"/>
            <p:cNvSpPr txBox="1">
              <a:spLocks noChangeArrowheads="1"/>
            </p:cNvSpPr>
            <p:nvPr/>
          </p:nvSpPr>
          <p:spPr bwMode="gray">
            <a:xfrm>
              <a:off x="1486" y="1902"/>
              <a:ext cx="275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000066"/>
                  </a:solidFill>
                  <a:cs typeface="Times New Roman" pitchFamily="18" charset="0"/>
                </a:rPr>
                <a:t>   </a:t>
              </a:r>
              <a:r>
                <a:rPr lang="vi-VN" b="1" dirty="0" smtClean="0">
                  <a:solidFill>
                    <a:srgbClr val="000066"/>
                  </a:solidFill>
                  <a:cs typeface="Times New Roman" pitchFamily="18" charset="0"/>
                </a:rPr>
                <a:t>Mùa đông</a:t>
              </a:r>
              <a:endParaRPr lang="en-US" b="1" dirty="0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71" name="Text Box 12"/>
            <p:cNvSpPr txBox="1">
              <a:spLocks noChangeArrowheads="1"/>
            </p:cNvSpPr>
            <p:nvPr/>
          </p:nvSpPr>
          <p:spPr bwMode="gray">
            <a:xfrm>
              <a:off x="1217" y="1908"/>
              <a:ext cx="40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vi-VN" b="1" dirty="0" smtClean="0">
                  <a:solidFill>
                    <a:srgbClr val="000066"/>
                  </a:solidFill>
                  <a:cs typeface="Times New Roman" pitchFamily="18" charset="0"/>
                </a:rPr>
                <a:t>c</a:t>
              </a:r>
              <a:r>
                <a:rPr lang="en-US" b="1" dirty="0" smtClean="0">
                  <a:solidFill>
                    <a:srgbClr val="000066"/>
                  </a:solidFill>
                  <a:cs typeface="Times New Roman" pitchFamily="18" charset="0"/>
                </a:rPr>
                <a:t>.</a:t>
              </a:r>
              <a:endParaRPr lang="en-US" b="1" dirty="0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</p:grpSp>
      <p:sp>
        <p:nvSpPr>
          <p:cNvPr id="27" name="AutoShape 36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3576356" y="3980153"/>
            <a:ext cx="3405912" cy="63204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28" name="AutoShape 37"/>
          <p:cNvSpPr>
            <a:spLocks noChangeArrowheads="1"/>
          </p:cNvSpPr>
          <p:nvPr/>
        </p:nvSpPr>
        <p:spPr bwMode="gray">
          <a:xfrm>
            <a:off x="3197132" y="3950111"/>
            <a:ext cx="684023" cy="719138"/>
          </a:xfrm>
          <a:prstGeom prst="diamond">
            <a:avLst/>
          </a:prstGeom>
          <a:solidFill>
            <a:srgbClr val="00B0F0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gray">
          <a:xfrm>
            <a:off x="3549800" y="3965865"/>
            <a:ext cx="33793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000066"/>
                </a:solidFill>
                <a:cs typeface="Times New Roman" pitchFamily="18" charset="0"/>
              </a:rPr>
              <a:t>    </a:t>
            </a:r>
            <a:r>
              <a:rPr lang="vi-VN" b="1" dirty="0" smtClean="0">
                <a:solidFill>
                  <a:srgbClr val="000066"/>
                </a:solidFill>
                <a:cs typeface="Times New Roman" pitchFamily="18" charset="0"/>
              </a:rPr>
              <a:t>Mùa thu</a:t>
            </a:r>
            <a:endParaRPr lang="en-US" b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gray">
          <a:xfrm>
            <a:off x="3267411" y="3965865"/>
            <a:ext cx="6408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b="1" dirty="0" smtClean="0">
                <a:solidFill>
                  <a:srgbClr val="000066"/>
                </a:solidFill>
                <a:cs typeface="Times New Roman" pitchFamily="18" charset="0"/>
              </a:rPr>
              <a:t>b</a:t>
            </a:r>
            <a:r>
              <a:rPr lang="en-US" b="1" dirty="0" smtClean="0">
                <a:solidFill>
                  <a:srgbClr val="000066"/>
                </a:solidFill>
                <a:cs typeface="Times New Roman" pitchFamily="18" charset="0"/>
              </a:rPr>
              <a:t>.</a:t>
            </a:r>
            <a:endParaRPr lang="en-US" b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4" name="8-Point Star 3"/>
          <p:cNvSpPr/>
          <p:nvPr/>
        </p:nvSpPr>
        <p:spPr>
          <a:xfrm>
            <a:off x="189473" y="423018"/>
            <a:ext cx="3962400" cy="685800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Câu 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61519" y="2971800"/>
            <a:ext cx="3962398" cy="731918"/>
            <a:chOff x="304799" y="3277031"/>
            <a:chExt cx="8168024" cy="731918"/>
          </a:xfrm>
        </p:grpSpPr>
        <p:sp>
          <p:nvSpPr>
            <p:cNvPr id="6164" name="AutoShape 19"/>
            <p:cNvSpPr>
              <a:spLocks noChangeArrowheads="1"/>
            </p:cNvSpPr>
            <p:nvPr/>
          </p:nvSpPr>
          <p:spPr bwMode="gray">
            <a:xfrm>
              <a:off x="785557" y="3345210"/>
              <a:ext cx="7216037" cy="611603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65" name="AutoShape 20"/>
            <p:cNvSpPr>
              <a:spLocks noChangeArrowheads="1"/>
            </p:cNvSpPr>
            <p:nvPr/>
          </p:nvSpPr>
          <p:spPr bwMode="gray">
            <a:xfrm>
              <a:off x="304799" y="3287057"/>
              <a:ext cx="1256618" cy="721892"/>
            </a:xfrm>
            <a:prstGeom prst="diamond">
              <a:avLst/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67" name="Text Box 22"/>
            <p:cNvSpPr txBox="1">
              <a:spLocks noChangeArrowheads="1"/>
            </p:cNvSpPr>
            <p:nvPr/>
          </p:nvSpPr>
          <p:spPr bwMode="gray">
            <a:xfrm>
              <a:off x="363557" y="3277031"/>
              <a:ext cx="14339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0066"/>
                  </a:solidFill>
                  <a:cs typeface="Times New Roman" pitchFamily="18" charset="0"/>
                </a:rPr>
                <a:t>a.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73288" y="3311769"/>
              <a:ext cx="76995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      </a:t>
              </a:r>
              <a:r>
                <a:rPr lang="vi-VN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Mùa xuân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585369"/>
      </p:ext>
    </p:extLst>
  </p:cSld>
  <p:clrMapOvr>
    <a:masterClrMapping/>
  </p:clrMapOvr>
  <p:transition>
    <p:zoom/>
    <p:sndAc>
      <p:stSnd>
        <p:snd r:embed="rId2" name="CNAB4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2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ng chuong vang co v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3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9" grpId="0" uiExpand="1" build="allAtOnce" animBg="1"/>
      <p:bldP spid="3110" grpId="0" animBg="1"/>
      <p:bldP spid="3110" grpId="1" animBg="1"/>
      <p:bldP spid="3111" grpId="0" animBg="1"/>
      <p:bldP spid="3111" grpId="1" animBg="1"/>
      <p:bldP spid="3112" grpId="0" animBg="1"/>
      <p:bldP spid="3112" grpId="1" animBg="1"/>
      <p:bldP spid="3113" grpId="0" animBg="1"/>
      <p:bldP spid="3113" grpId="1" animBg="1"/>
      <p:bldP spid="3147" grpId="0" animBg="1"/>
      <p:bldP spid="3147" grpId="1" animBg="1"/>
      <p:bldP spid="3148" grpId="0" animBg="1"/>
      <p:bldP spid="3148" grpId="1" animBg="1"/>
      <p:bldP spid="3149" grpId="0" animBg="1"/>
      <p:bldP spid="3149" grpId="1" animBg="1"/>
      <p:bldP spid="3150" grpId="0" animBg="1"/>
      <p:bldP spid="3150" grpId="1" animBg="1"/>
      <p:bldP spid="3151" grpId="0" animBg="1"/>
      <p:bldP spid="3151" grpId="1" animBg="1"/>
      <p:bldP spid="3152" grpId="0" animBg="1"/>
      <p:bldP spid="3152" grpId="1" animBg="1"/>
      <p:bldP spid="3153" grpId="0" animBg="1"/>
      <p:bldP spid="3153" grpId="1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9" name="Text Box 20"/>
          <p:cNvSpPr txBox="1">
            <a:spLocks noChangeArrowheads="1"/>
          </p:cNvSpPr>
          <p:nvPr/>
        </p:nvSpPr>
        <p:spPr bwMode="auto">
          <a:xfrm>
            <a:off x="1433933" y="1485106"/>
            <a:ext cx="9220200" cy="715089"/>
          </a:xfrm>
          <a:prstGeom prst="round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Vào mùa hè, thời tiết Tam Đảo như thế nào ?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3150" name="AutoShape 78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3151" name="AutoShape 79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>
            <a:off x="10564660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3153" name="AutoShape 81"/>
          <p:cNvSpPr>
            <a:spLocks noChangeArrowheads="1"/>
          </p:cNvSpPr>
          <p:nvPr/>
        </p:nvSpPr>
        <p:spPr bwMode="auto">
          <a:xfrm>
            <a:off x="10576719" y="200819"/>
            <a:ext cx="1260475" cy="12747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03110" y="3906584"/>
            <a:ext cx="4636386" cy="688975"/>
            <a:chOff x="1091" y="1899"/>
            <a:chExt cx="3152" cy="434"/>
          </a:xfrm>
        </p:grpSpPr>
        <p:sp>
          <p:nvSpPr>
            <p:cNvPr id="6168" name="AutoShape 9"/>
            <p:cNvSpPr>
              <a:spLocks noChangeArrowheads="1"/>
            </p:cNvSpPr>
            <p:nvPr/>
          </p:nvSpPr>
          <p:spPr bwMode="gray">
            <a:xfrm>
              <a:off x="1397" y="1899"/>
              <a:ext cx="2803" cy="407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69" name="AutoShape 10"/>
            <p:cNvSpPr>
              <a:spLocks noChangeArrowheads="1"/>
            </p:cNvSpPr>
            <p:nvPr/>
          </p:nvSpPr>
          <p:spPr bwMode="gray">
            <a:xfrm>
              <a:off x="1091" y="1901"/>
              <a:ext cx="542" cy="432"/>
            </a:xfrm>
            <a:prstGeom prst="diamond">
              <a:avLst/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70" name="Text Box 11"/>
            <p:cNvSpPr txBox="1">
              <a:spLocks noChangeArrowheads="1"/>
            </p:cNvSpPr>
            <p:nvPr/>
          </p:nvSpPr>
          <p:spPr bwMode="gray">
            <a:xfrm>
              <a:off x="1486" y="1902"/>
              <a:ext cx="275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000066"/>
                  </a:solidFill>
                  <a:cs typeface="Times New Roman" pitchFamily="18" charset="0"/>
                </a:rPr>
                <a:t>   </a:t>
              </a:r>
              <a:r>
                <a:rPr lang="vi-VN" b="1" dirty="0" smtClean="0">
                  <a:solidFill>
                    <a:srgbClr val="000066"/>
                  </a:solidFill>
                  <a:cs typeface="Times New Roman" pitchFamily="18" charset="0"/>
                </a:rPr>
                <a:t>nắng chói chang</a:t>
              </a:r>
              <a:endParaRPr lang="en-US" b="1" dirty="0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71" name="Text Box 12"/>
            <p:cNvSpPr txBox="1">
              <a:spLocks noChangeArrowheads="1"/>
            </p:cNvSpPr>
            <p:nvPr/>
          </p:nvSpPr>
          <p:spPr bwMode="gray">
            <a:xfrm>
              <a:off x="1217" y="1908"/>
              <a:ext cx="40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vi-VN" b="1" dirty="0" smtClean="0">
                  <a:solidFill>
                    <a:srgbClr val="000066"/>
                  </a:solidFill>
                  <a:cs typeface="Times New Roman" pitchFamily="18" charset="0"/>
                </a:rPr>
                <a:t>c</a:t>
              </a:r>
              <a:r>
                <a:rPr lang="en-US" b="1" dirty="0" smtClean="0">
                  <a:solidFill>
                    <a:srgbClr val="000066"/>
                  </a:solidFill>
                  <a:cs typeface="Times New Roman" pitchFamily="18" charset="0"/>
                </a:rPr>
                <a:t>.</a:t>
              </a:r>
              <a:endParaRPr lang="en-US" b="1" dirty="0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</p:grpSp>
      <p:sp>
        <p:nvSpPr>
          <p:cNvPr id="27" name="AutoShape 36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3515343" y="4850562"/>
            <a:ext cx="4257163" cy="63204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28" name="AutoShape 37"/>
          <p:cNvSpPr>
            <a:spLocks noChangeArrowheads="1"/>
          </p:cNvSpPr>
          <p:nvPr/>
        </p:nvSpPr>
        <p:spPr bwMode="gray">
          <a:xfrm>
            <a:off x="3136120" y="4820520"/>
            <a:ext cx="684023" cy="719138"/>
          </a:xfrm>
          <a:prstGeom prst="diamond">
            <a:avLst/>
          </a:prstGeom>
          <a:solidFill>
            <a:srgbClr val="00B0F0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gray">
          <a:xfrm>
            <a:off x="3488788" y="4836274"/>
            <a:ext cx="3978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000066"/>
                </a:solidFill>
                <a:cs typeface="Times New Roman" pitchFamily="18" charset="0"/>
              </a:rPr>
              <a:t>    </a:t>
            </a:r>
            <a:r>
              <a:rPr lang="vi-VN" b="1" dirty="0" smtClean="0">
                <a:solidFill>
                  <a:srgbClr val="000066"/>
                </a:solidFill>
                <a:cs typeface="Times New Roman" pitchFamily="18" charset="0"/>
              </a:rPr>
              <a:t>dễ chịu</a:t>
            </a:r>
            <a:endParaRPr lang="en-US" b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gray">
          <a:xfrm>
            <a:off x="3206399" y="4836274"/>
            <a:ext cx="6408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b="1" dirty="0" smtClean="0">
                <a:solidFill>
                  <a:srgbClr val="000066"/>
                </a:solidFill>
                <a:cs typeface="Times New Roman" pitchFamily="18" charset="0"/>
              </a:rPr>
              <a:t>b</a:t>
            </a:r>
            <a:r>
              <a:rPr lang="en-US" b="1" dirty="0" smtClean="0">
                <a:solidFill>
                  <a:srgbClr val="000066"/>
                </a:solidFill>
                <a:cs typeface="Times New Roman" pitchFamily="18" charset="0"/>
              </a:rPr>
              <a:t>.</a:t>
            </a:r>
            <a:endParaRPr lang="en-US" b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4" name="8-Point Star 3"/>
          <p:cNvSpPr/>
          <p:nvPr/>
        </p:nvSpPr>
        <p:spPr>
          <a:xfrm>
            <a:off x="189473" y="423018"/>
            <a:ext cx="3962400" cy="685800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Câu 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07731" y="2971800"/>
            <a:ext cx="4625787" cy="731918"/>
            <a:chOff x="193923" y="3277031"/>
            <a:chExt cx="9535522" cy="731918"/>
          </a:xfrm>
        </p:grpSpPr>
        <p:sp>
          <p:nvSpPr>
            <p:cNvPr id="6164" name="AutoShape 19"/>
            <p:cNvSpPr>
              <a:spLocks noChangeArrowheads="1"/>
            </p:cNvSpPr>
            <p:nvPr/>
          </p:nvSpPr>
          <p:spPr bwMode="gray">
            <a:xfrm>
              <a:off x="785557" y="3345210"/>
              <a:ext cx="8943888" cy="611603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65" name="AutoShape 20"/>
            <p:cNvSpPr>
              <a:spLocks noChangeArrowheads="1"/>
            </p:cNvSpPr>
            <p:nvPr/>
          </p:nvSpPr>
          <p:spPr bwMode="gray">
            <a:xfrm>
              <a:off x="304799" y="3287057"/>
              <a:ext cx="1256618" cy="721892"/>
            </a:xfrm>
            <a:prstGeom prst="diamond">
              <a:avLst/>
            </a:prstGeom>
            <a:solidFill>
              <a:srgbClr val="00B0F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  <a:cs typeface="Times New Roman" pitchFamily="18" charset="0"/>
              </a:endParaRPr>
            </a:p>
          </p:txBody>
        </p:sp>
        <p:sp>
          <p:nvSpPr>
            <p:cNvPr id="6167" name="Text Box 22"/>
            <p:cNvSpPr txBox="1">
              <a:spLocks noChangeArrowheads="1"/>
            </p:cNvSpPr>
            <p:nvPr/>
          </p:nvSpPr>
          <p:spPr bwMode="gray">
            <a:xfrm>
              <a:off x="193923" y="3277031"/>
              <a:ext cx="17251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0066"/>
                  </a:solidFill>
                  <a:cs typeface="Times New Roman" pitchFamily="18" charset="0"/>
                </a:rPr>
                <a:t>a.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73288" y="3311769"/>
              <a:ext cx="76995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      </a:t>
              </a:r>
              <a:r>
                <a:rPr lang="vi-VN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oi bức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365107"/>
      </p:ext>
    </p:extLst>
  </p:cSld>
  <p:clrMapOvr>
    <a:masterClrMapping/>
  </p:clrMapOvr>
  <p:transition>
    <p:zoom/>
    <p:sndAc>
      <p:stSnd>
        <p:snd r:embed="rId2" name="CNAB4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2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ng chuong vang co v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3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9" grpId="0" uiExpand="1" build="allAtOnce" animBg="1"/>
      <p:bldP spid="3110" grpId="0" animBg="1"/>
      <p:bldP spid="3110" grpId="1" animBg="1"/>
      <p:bldP spid="3111" grpId="0" animBg="1"/>
      <p:bldP spid="3111" grpId="1" animBg="1"/>
      <p:bldP spid="3112" grpId="0" animBg="1"/>
      <p:bldP spid="3112" grpId="1" animBg="1"/>
      <p:bldP spid="3113" grpId="0" animBg="1"/>
      <p:bldP spid="3113" grpId="1" animBg="1"/>
      <p:bldP spid="3147" grpId="0" animBg="1"/>
      <p:bldP spid="3147" grpId="1" animBg="1"/>
      <p:bldP spid="3148" grpId="0" animBg="1"/>
      <p:bldP spid="3148" grpId="1" animBg="1"/>
      <p:bldP spid="3149" grpId="0" animBg="1"/>
      <p:bldP spid="3149" grpId="1" animBg="1"/>
      <p:bldP spid="3150" grpId="0" animBg="1"/>
      <p:bldP spid="3150" grpId="1" animBg="1"/>
      <p:bldP spid="3151" grpId="0" animBg="1"/>
      <p:bldP spid="3151" grpId="1" animBg="1"/>
      <p:bldP spid="3152" grpId="0" animBg="1"/>
      <p:bldP spid="3152" grpId="1" animBg="1"/>
      <p:bldP spid="3153" grpId="0" animBg="1"/>
      <p:bldP spid="3153" grpId="1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m Đảo - Thị Trấn Sương Mù - Cảnh Đẹp VIỆT NAM - Flycam 4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19" y="38100"/>
            <a:ext cx="11920020" cy="6705600"/>
          </a:xfrm>
        </p:spPr>
      </p:pic>
    </p:spTree>
    <p:extLst>
      <p:ext uri="{BB962C8B-B14F-4D97-AF65-F5344CB8AC3E}">
        <p14:creationId xmlns:p14="http://schemas.microsoft.com/office/powerpoint/2010/main" val="6336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8385" r="30454" b="27604"/>
          <a:stretch/>
        </p:blipFill>
        <p:spPr bwMode="auto">
          <a:xfrm>
            <a:off x="2142912" y="1447798"/>
            <a:ext cx="7696200" cy="494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121023" y="1920376"/>
            <a:ext cx="9194800" cy="304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564315" y="2926599"/>
            <a:ext cx="12324375" cy="16925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0200" dirty="0">
                <a:solidFill>
                  <a:srgbClr val="FF0000"/>
                </a:solidFill>
                <a:latin typeface="HP001 4 hàng" pitchFamily="34" charset="0"/>
              </a:rPr>
              <a:t> Tàu </a:t>
            </a:r>
            <a:r>
              <a:rPr lang="el-GR" sz="10200" dirty="0">
                <a:solidFill>
                  <a:srgbClr val="FF0000"/>
                </a:solidFill>
                <a:latin typeface="HP001 4 hàng" pitchFamily="34" charset="0"/>
              </a:rPr>
              <a:t>Ζ΄</a:t>
            </a:r>
            <a:r>
              <a:rPr lang="vi-VN" sz="10200" dirty="0" smtClean="0">
                <a:solidFill>
                  <a:srgbClr val="FF0000"/>
                </a:solidFill>
                <a:latin typeface="HP001 4 hàng" pitchFamily="34" charset="0"/>
              </a:rPr>
              <a:t>o đậu </a:t>
            </a:r>
            <a:r>
              <a:rPr lang="el-GR" sz="10200" dirty="0">
                <a:solidFill>
                  <a:srgbClr val="FF0000"/>
                </a:solidFill>
                <a:latin typeface="HP001 4 hàng" pitchFamily="34" charset="0"/>
              </a:rPr>
              <a:t>ωϊ</a:t>
            </a:r>
            <a:r>
              <a:rPr lang="vi-VN" sz="10200" dirty="0">
                <a:solidFill>
                  <a:srgbClr val="FF0000"/>
                </a:solidFill>
                <a:latin typeface="HP001 4 hàng" pitchFamily="34" charset="0"/>
              </a:rPr>
              <a:t>n </a:t>
            </a:r>
            <a:r>
              <a:rPr lang="vi-VN" sz="10200" dirty="0" smtClean="0">
                <a:solidFill>
                  <a:srgbClr val="FF0000"/>
                </a:solidFill>
                <a:latin typeface="HP001 4 hàng" pitchFamily="34" charset="0"/>
              </a:rPr>
              <a:t>bờ</a:t>
            </a:r>
            <a:r>
              <a:rPr lang="en-US" sz="10200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102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03"/>
          <a:stretch/>
        </p:blipFill>
        <p:spPr bwMode="auto">
          <a:xfrm>
            <a:off x="9302376" y="1920376"/>
            <a:ext cx="2967038" cy="304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058" y="2690812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76010"/>
              </p:ext>
            </p:extLst>
          </p:nvPr>
        </p:nvGraphicFramePr>
        <p:xfrm>
          <a:off x="343196" y="4205514"/>
          <a:ext cx="1140261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7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6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45</a:t>
            </a:r>
            <a:endParaRPr lang="en-US" sz="5300" b="1" dirty="0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0450" y="22098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2804294" y="420551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3947319" y="4205514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đẽo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5457205" y="41910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6680132" y="420574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7860754" y="41910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94732" y="41910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0579934" y="4205514"/>
            <a:ext cx="108967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03903" y="420551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củi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674993" y="420551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ửi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191015"/>
              </p:ext>
            </p:extLst>
          </p:nvPr>
        </p:nvGraphicFramePr>
        <p:xfrm>
          <a:off x="365919" y="5061689"/>
          <a:ext cx="1140261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71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26695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vi-VN" sz="4000" b="0" kern="1200" dirty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vui</a:t>
                      </a:r>
                      <a:endParaRPr lang="en-US" sz="4000" b="0" kern="1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vi-VN" sz="4000" b="0" kern="1200" dirty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ngửi</a:t>
                      </a:r>
                      <a:endParaRPr lang="en-US" sz="4000" b="0" kern="1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vi-VN" sz="4000" b="0" kern="1200" dirty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cao</a:t>
                      </a:r>
                      <a:endParaRPr lang="en-US" sz="4000" b="0" kern="1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vi-VN" sz="4000" b="0" kern="1200" dirty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mèo</a:t>
                      </a:r>
                      <a:endParaRPr lang="en-US" sz="4000" b="0" kern="1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vi-VN" sz="4000" b="0" kern="1200" dirty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cau</a:t>
                      </a:r>
                      <a:endParaRPr lang="en-US" sz="4000" b="0" kern="1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vi-VN" sz="4000" b="0" kern="1200" dirty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nấu</a:t>
                      </a:r>
                      <a:endParaRPr lang="en-US" sz="4000" b="0" kern="1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vi-VN" sz="4000" b="0" kern="1200" dirty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đều</a:t>
                      </a:r>
                      <a:endParaRPr lang="en-US" sz="4000" b="0" kern="1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vi-VN" sz="4000" b="0" kern="1200" dirty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địu</a:t>
                      </a:r>
                      <a:endParaRPr lang="en-US" sz="4000" b="0" kern="1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vi-VN" sz="4000" b="0" kern="1200" dirty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mưu</a:t>
                      </a:r>
                      <a:endParaRPr lang="en-US" sz="4000" b="0" kern="1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64" grpId="0"/>
      <p:bldP spid="65" grpId="0"/>
      <p:bldP spid="66" grpId="0"/>
      <p:bldP spid="67" grpId="0"/>
      <p:bldP spid="68" grpId="0"/>
      <p:bldP spid="69" grpId="0"/>
      <p:bldP spid="75" grpId="0"/>
      <p:bldP spid="39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"/>
          <a:stretch/>
        </p:blipFill>
        <p:spPr>
          <a:xfrm>
            <a:off x="442119" y="304363"/>
            <a:ext cx="11273631" cy="6249273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 rot="20679050">
            <a:off x="1298332" y="2099244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36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918988" y="3598833"/>
            <a:ext cx="484909" cy="484909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>
                <a:solidFill>
                  <a:srgbClr val="0070C0"/>
                </a:solidFill>
                <a:latin typeface=".VnArial" pitchFamily="34" charset="0"/>
              </a:rPr>
              <a:t>8</a:t>
            </a:r>
            <a:endParaRPr lang="en-US" sz="36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879368" y="342884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6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427702" y="4128084"/>
            <a:ext cx="484909" cy="484909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smtClean="0">
                <a:solidFill>
                  <a:srgbClr val="0070C0"/>
                </a:solidFill>
                <a:latin typeface=".Vn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9060905" y="4920081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7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326171" y="571982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77516" y="395636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77891" y="1890481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1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206630" y="165203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>
                <a:solidFill>
                  <a:srgbClr val="0070C0"/>
                </a:solidFill>
                <a:latin typeface=".VnArial" pitchFamily="34" charset="0"/>
              </a:rPr>
              <a:t>3</a:t>
            </a:r>
            <a:endParaRPr lang="en-US" sz="36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 rot="164376">
            <a:off x="4309703" y="2151662"/>
            <a:ext cx="196456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quà</a:t>
            </a:r>
            <a:endParaRPr lang="en-US" sz="40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 rot="807882">
            <a:off x="668882" y="4673108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 vẻ</a:t>
            </a:r>
            <a:endParaRPr lang="en-US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 rot="21217523">
            <a:off x="2996937" y="3999978"/>
            <a:ext cx="1891649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 rot="20801981">
            <a:off x="9254905" y="5083383"/>
            <a:ext cx="1849619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mưu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 rot="21264737">
            <a:off x="7136849" y="3580264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cau</a:t>
            </a:r>
            <a:endParaRPr lang="en-US" sz="4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 rot="1005429">
            <a:off x="6903387" y="1462843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gôi sao</a:t>
            </a:r>
            <a:endParaRPr lang="en-US" sz="40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 rot="1056513">
            <a:off x="5236127" y="4941407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4000" dirty="0" smtClean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4000" dirty="0">
              <a:solidFill>
                <a:schemeClr val="tx2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 rot="535393">
            <a:off x="9614613" y="2398458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 co</a:t>
            </a:r>
            <a:endParaRPr lang="en-US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779979" y="1817459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9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ướng dẫn: Trò chơi Kéo 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381000"/>
            <a:ext cx="8639549" cy="604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"/>
          <a:stretch/>
        </p:blipFill>
        <p:spPr>
          <a:xfrm>
            <a:off x="442119" y="304363"/>
            <a:ext cx="11273631" cy="6249273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 rot="20679050">
            <a:off x="1298332" y="2099244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36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918988" y="3598833"/>
            <a:ext cx="484909" cy="484909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>
                <a:solidFill>
                  <a:srgbClr val="0070C0"/>
                </a:solidFill>
                <a:latin typeface=".VnArial" pitchFamily="34" charset="0"/>
              </a:rPr>
              <a:t>8</a:t>
            </a:r>
            <a:endParaRPr lang="en-US" sz="36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879368" y="342884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6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427702" y="4128084"/>
            <a:ext cx="484909" cy="484909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smtClean="0">
                <a:solidFill>
                  <a:srgbClr val="0070C0"/>
                </a:solidFill>
                <a:latin typeface=".Vn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9060905" y="4920081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7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326171" y="571982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77516" y="395636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77891" y="1890481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1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206630" y="165203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>
                <a:solidFill>
                  <a:srgbClr val="0070C0"/>
                </a:solidFill>
                <a:latin typeface=".VnArial" pitchFamily="34" charset="0"/>
              </a:rPr>
              <a:t>3</a:t>
            </a:r>
            <a:endParaRPr lang="en-US" sz="36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 rot="164376">
            <a:off x="4309703" y="2151662"/>
            <a:ext cx="196456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quà</a:t>
            </a:r>
            <a:endParaRPr lang="en-US" sz="40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 rot="807882">
            <a:off x="668882" y="4673108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 vẻ</a:t>
            </a:r>
            <a:endParaRPr lang="en-US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 rot="21217523">
            <a:off x="2996937" y="3999978"/>
            <a:ext cx="1891649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 rot="20801981">
            <a:off x="9254905" y="5083383"/>
            <a:ext cx="1849619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mưu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 rot="21264737">
            <a:off x="7136849" y="3580264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cau</a:t>
            </a:r>
            <a:endParaRPr lang="en-US" sz="4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 rot="1005429">
            <a:off x="6903387" y="1462843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gôi sao</a:t>
            </a:r>
            <a:endParaRPr lang="en-US" sz="40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 rot="1056513">
            <a:off x="5236127" y="4941407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4000" dirty="0" smtClean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4000" dirty="0">
              <a:solidFill>
                <a:schemeClr val="tx2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 rot="535393">
            <a:off x="9614613" y="2398458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 co</a:t>
            </a:r>
            <a:endParaRPr lang="en-US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779979" y="1817459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9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8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014" y="672273"/>
            <a:ext cx="10972800" cy="543991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ngắm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trưa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Tam </a:t>
            </a:r>
            <a:r>
              <a:rPr lang="vi-VN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3334" y="2120153"/>
            <a:ext cx="2981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76559" y="457204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3289" y="1295523"/>
            <a:ext cx="1808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Đảo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8593" y="4584571"/>
            <a:ext cx="1808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Đảo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014" y="672273"/>
            <a:ext cx="10972800" cy="543991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ngắm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trưa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Tam </a:t>
            </a:r>
            <a:r>
              <a:rPr lang="vi-VN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1186319" y="1295400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737518" y="781050"/>
            <a:ext cx="602457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46919" y="1805559"/>
            <a:ext cx="59055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186319" y="2984753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543899" y="3877766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45013" y="3572966"/>
            <a:ext cx="561975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924899" y="471911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902978" y="3494912"/>
            <a:ext cx="602869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36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20857" y="1025337"/>
            <a:ext cx="10972800" cy="23622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ngắm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976519" y="2133600"/>
            <a:ext cx="2438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04919" y="2971800"/>
            <a:ext cx="2362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2279</TotalTime>
  <Words>381</Words>
  <Application>Microsoft Office PowerPoint</Application>
  <PresentationFormat>Custom</PresentationFormat>
  <Paragraphs>155</Paragraphs>
  <Slides>19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AutoBVT</cp:lastModifiedBy>
  <cp:revision>260</cp:revision>
  <dcterms:created xsi:type="dcterms:W3CDTF">2021-05-08T14:00:55Z</dcterms:created>
  <dcterms:modified xsi:type="dcterms:W3CDTF">2023-05-12T15:31:30Z</dcterms:modified>
</cp:coreProperties>
</file>