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72" r:id="rId3"/>
    <p:sldId id="285" r:id="rId4"/>
    <p:sldId id="313" r:id="rId5"/>
    <p:sldId id="320" r:id="rId6"/>
    <p:sldId id="321" r:id="rId7"/>
    <p:sldId id="322" r:id="rId8"/>
    <p:sldId id="308" r:id="rId9"/>
    <p:sldId id="325" r:id="rId10"/>
    <p:sldId id="323" r:id="rId11"/>
    <p:sldId id="281" r:id="rId12"/>
    <p:sldId id="282" r:id="rId13"/>
    <p:sldId id="305" r:id="rId14"/>
    <p:sldId id="326" r:id="rId15"/>
    <p:sldId id="324" r:id="rId16"/>
    <p:sldId id="275" r:id="rId17"/>
    <p:sldId id="277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AD"/>
    <a:srgbClr val="99CCFF"/>
    <a:srgbClr val="FFFF00"/>
    <a:srgbClr val="FFFF99"/>
    <a:srgbClr val="FFFFCC"/>
    <a:srgbClr val="BD196F"/>
    <a:srgbClr val="FACDA8"/>
    <a:srgbClr val="640021"/>
    <a:srgbClr val="F8CF92"/>
    <a:srgbClr val="FAD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5" autoAdjust="0"/>
    <p:restoredTop sz="90747" autoAdjust="0"/>
  </p:normalViewPr>
  <p:slideViewPr>
    <p:cSldViewPr>
      <p:cViewPr varScale="1">
        <p:scale>
          <a:sx n="67" d="100"/>
          <a:sy n="67" d="100"/>
        </p:scale>
        <p:origin x="552" y="7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457" y="-1673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347344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600" b="1" dirty="0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2015" y="8382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dirty="0" smtClean="0">
                <a:solidFill>
                  <a:srgbClr val="BD196F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5300" b="1" dirty="0">
              <a:solidFill>
                <a:srgbClr val="BD196F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13088" y="20295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  <a:endParaRPr lang="en-US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2401" y="76200"/>
            <a:ext cx="9036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tích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cúc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4" b="6111"/>
          <a:stretch/>
        </p:blipFill>
        <p:spPr>
          <a:xfrm>
            <a:off x="1813719" y="845642"/>
            <a:ext cx="8915400" cy="58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37519" y="152400"/>
            <a:ext cx="9036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tích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cúc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27427" r="48333" b="39100"/>
          <a:stretch/>
        </p:blipFill>
        <p:spPr>
          <a:xfrm>
            <a:off x="1204119" y="983397"/>
            <a:ext cx="9570117" cy="5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2" t="26814" r="-132" b="39713"/>
          <a:stretch/>
        </p:blipFill>
        <p:spPr>
          <a:xfrm>
            <a:off x="23540" y="228600"/>
            <a:ext cx="5904979" cy="624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60531" r="48333" b="5996"/>
          <a:stretch/>
        </p:blipFill>
        <p:spPr>
          <a:xfrm>
            <a:off x="5928520" y="228600"/>
            <a:ext cx="623331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416" b="6111"/>
          <a:stretch/>
        </p:blipFill>
        <p:spPr>
          <a:xfrm>
            <a:off x="2270919" y="152400"/>
            <a:ext cx="7848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2401" y="76200"/>
            <a:ext cx="9036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tích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cúc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4" b="6111"/>
          <a:stretch/>
        </p:blipFill>
        <p:spPr>
          <a:xfrm>
            <a:off x="1813719" y="845642"/>
            <a:ext cx="8915400" cy="58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1000" r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919" y="-152400"/>
            <a:ext cx="9525000" cy="3886200"/>
          </a:xfrm>
        </p:spPr>
        <p:txBody>
          <a:bodyPr>
            <a:noAutofit/>
          </a:bodyPr>
          <a:lstStyle/>
          <a:p>
            <a:pPr algn="l"/>
            <a:r>
              <a:rPr lang="en-US" sz="5400" u="sng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Nội</a:t>
            </a:r>
            <a:r>
              <a:rPr lang="en-US" sz="5400" u="sng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dung: 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Ca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ngợi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hiếu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thảo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đối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endParaRPr lang="en-US" sz="5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0058" y="2690812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=""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=""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=""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=""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=""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=""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=""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=""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=""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3" name="kể chuyện lớp 1 sự tích hoa cúc trắng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3155" y="595013"/>
            <a:ext cx="8444546" cy="47501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2401" y="76200"/>
            <a:ext cx="9036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tích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cúc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4" b="6111"/>
          <a:stretch/>
        </p:blipFill>
        <p:spPr>
          <a:xfrm>
            <a:off x="1813719" y="845642"/>
            <a:ext cx="8915400" cy="58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1"/>
          <p:cNvSpPr txBox="1">
            <a:spLocks noChangeArrowheads="1"/>
          </p:cNvSpPr>
          <p:nvPr/>
        </p:nvSpPr>
        <p:spPr bwMode="auto">
          <a:xfrm>
            <a:off x="4125207" y="334699"/>
            <a:ext cx="4256643" cy="6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 err="1">
                <a:latin typeface="Arial" panose="020B0604020202020204" pitchFamily="34" charset="0"/>
              </a:rPr>
              <a:t>Tìm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đáp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án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đúng</a:t>
            </a:r>
            <a:r>
              <a:rPr lang="en-US" altLang="en-US" sz="2793" b="1" dirty="0">
                <a:latin typeface="Arial" panose="020B0604020202020204" pitchFamily="34" charset="0"/>
              </a:rPr>
              <a:t> !</a:t>
            </a:r>
          </a:p>
        </p:txBody>
      </p:sp>
      <p:sp>
        <p:nvSpPr>
          <p:cNvPr id="17411" name="TextBox 41"/>
          <p:cNvSpPr txBox="1">
            <a:spLocks noChangeArrowheads="1"/>
          </p:cNvSpPr>
          <p:nvPr/>
        </p:nvSpPr>
        <p:spPr bwMode="auto">
          <a:xfrm>
            <a:off x="2550978" y="1307611"/>
            <a:ext cx="7026171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Vì sao người mẹ lâm bệnh?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TextBox 41"/>
          <p:cNvSpPr txBox="1">
            <a:spLocks noChangeArrowheads="1"/>
          </p:cNvSpPr>
          <p:nvPr/>
        </p:nvSpPr>
        <p:spPr bwMode="auto">
          <a:xfrm>
            <a:off x="2769434" y="2561498"/>
            <a:ext cx="608092" cy="73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>
                <a:solidFill>
                  <a:srgbClr val="FF19AD"/>
                </a:solidFill>
                <a:latin typeface="Arial" panose="020B0604020202020204" pitchFamily="34" charset="0"/>
              </a:rPr>
              <a:t>A.</a:t>
            </a:r>
            <a:r>
              <a:rPr lang="en-US" altLang="en-US" sz="2793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4" name="TextBox 41"/>
          <p:cNvSpPr txBox="1">
            <a:spLocks noChangeArrowheads="1"/>
          </p:cNvSpPr>
          <p:nvPr/>
        </p:nvSpPr>
        <p:spPr bwMode="auto">
          <a:xfrm>
            <a:off x="3311094" y="2503255"/>
            <a:ext cx="6239162" cy="73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2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Người mẹ làm việc quá nhiều.</a:t>
            </a:r>
            <a:endParaRPr lang="en-US" altLang="en-US" sz="32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92020" y="2675603"/>
            <a:ext cx="592180" cy="591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795"/>
          </a:p>
        </p:txBody>
      </p:sp>
      <p:sp>
        <p:nvSpPr>
          <p:cNvPr id="17418" name="TextBox 41"/>
          <p:cNvSpPr txBox="1">
            <a:spLocks noChangeArrowheads="1"/>
          </p:cNvSpPr>
          <p:nvPr/>
        </p:nvSpPr>
        <p:spPr bwMode="auto">
          <a:xfrm>
            <a:off x="2757621" y="3194418"/>
            <a:ext cx="608092" cy="7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>
                <a:solidFill>
                  <a:srgbClr val="FF19AD"/>
                </a:solidFill>
                <a:latin typeface="Arial" panose="020B0604020202020204" pitchFamily="34" charset="0"/>
              </a:rPr>
              <a:t>B.</a:t>
            </a:r>
            <a:r>
              <a:rPr lang="en-US" altLang="en-US" sz="2793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9" name="TextBox 41"/>
          <p:cNvSpPr txBox="1">
            <a:spLocks noChangeArrowheads="1"/>
          </p:cNvSpPr>
          <p:nvPr/>
        </p:nvSpPr>
        <p:spPr bwMode="auto">
          <a:xfrm>
            <a:off x="3311094" y="3127183"/>
            <a:ext cx="5172362" cy="73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2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Người mẹ bị ngã.</a:t>
            </a:r>
            <a:endParaRPr lang="en-US" altLang="en-US" sz="32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15" name="AutoShape 40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16" name="AutoShape 41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17" name="AutoShape 75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8" name="AutoShape 76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9" name="AutoShape 77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20" name="AutoShape 78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21" name="AutoShape 79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22" name="AutoShape 80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23" name="AutoShape 81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4167" y="1374892"/>
            <a:ext cx="1819152" cy="7336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vi-VN" altLang="en-US" sz="3600" b="1" dirty="0">
                <a:solidFill>
                  <a:srgbClr val="FF0000"/>
                </a:solidFill>
              </a:rPr>
              <a:t>Câu </a:t>
            </a:r>
            <a:r>
              <a:rPr lang="en-US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vi-VN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5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4" grpId="0"/>
      <p:bldP spid="11" grpId="0" animBg="1"/>
      <p:bldP spid="17418" grpId="0"/>
      <p:bldP spid="17419" grpId="0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1"/>
          <p:cNvSpPr txBox="1">
            <a:spLocks noChangeArrowheads="1"/>
          </p:cNvSpPr>
          <p:nvPr/>
        </p:nvSpPr>
        <p:spPr bwMode="auto">
          <a:xfrm>
            <a:off x="4125207" y="334699"/>
            <a:ext cx="4256643" cy="6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 err="1">
                <a:latin typeface="Arial" panose="020B0604020202020204" pitchFamily="34" charset="0"/>
              </a:rPr>
              <a:t>Tìm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đáp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án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đúng</a:t>
            </a:r>
            <a:r>
              <a:rPr lang="en-US" altLang="en-US" sz="2793" b="1" dirty="0">
                <a:latin typeface="Arial" panose="020B0604020202020204" pitchFamily="34" charset="0"/>
              </a:rPr>
              <a:t> !</a:t>
            </a:r>
          </a:p>
        </p:txBody>
      </p:sp>
      <p:sp>
        <p:nvSpPr>
          <p:cNvPr id="17411" name="TextBox 41"/>
          <p:cNvSpPr txBox="1">
            <a:spLocks noChangeArrowheads="1"/>
          </p:cNvSpPr>
          <p:nvPr/>
        </p:nvSpPr>
        <p:spPr bwMode="auto">
          <a:xfrm>
            <a:off x="2550978" y="1307611"/>
            <a:ext cx="7187541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Cụ già nói với cô bé điều gì?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TextBox 41"/>
          <p:cNvSpPr txBox="1">
            <a:spLocks noChangeArrowheads="1"/>
          </p:cNvSpPr>
          <p:nvPr/>
        </p:nvSpPr>
        <p:spPr bwMode="auto">
          <a:xfrm>
            <a:off x="2114480" y="2668091"/>
            <a:ext cx="641227" cy="6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>
                <a:solidFill>
                  <a:srgbClr val="FF19AD"/>
                </a:solidFill>
                <a:latin typeface="Arial" panose="020B0604020202020204" pitchFamily="34" charset="0"/>
              </a:rPr>
              <a:t>A. </a:t>
            </a:r>
          </a:p>
        </p:txBody>
      </p:sp>
      <p:sp>
        <p:nvSpPr>
          <p:cNvPr id="17414" name="TextBox 41"/>
          <p:cNvSpPr txBox="1">
            <a:spLocks noChangeArrowheads="1"/>
          </p:cNvSpPr>
          <p:nvPr/>
        </p:nvSpPr>
        <p:spPr bwMode="auto">
          <a:xfrm>
            <a:off x="2718622" y="2688820"/>
            <a:ext cx="6579135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Con mua thuốc cho mẹ uống.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07379" y="4218251"/>
            <a:ext cx="624448" cy="636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795"/>
          </a:p>
        </p:txBody>
      </p:sp>
      <p:sp>
        <p:nvSpPr>
          <p:cNvPr id="17418" name="TextBox 41"/>
          <p:cNvSpPr txBox="1">
            <a:spLocks noChangeArrowheads="1"/>
          </p:cNvSpPr>
          <p:nvPr/>
        </p:nvSpPr>
        <p:spPr bwMode="auto">
          <a:xfrm>
            <a:off x="2085270" y="3342335"/>
            <a:ext cx="641227" cy="7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>
                <a:solidFill>
                  <a:srgbClr val="FF19AD"/>
                </a:solidFill>
                <a:latin typeface="Arial" panose="020B0604020202020204" pitchFamily="34" charset="0"/>
              </a:rPr>
              <a:t>B.</a:t>
            </a:r>
            <a:r>
              <a:rPr lang="en-US" altLang="en-US" sz="2793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9" name="TextBox 41"/>
          <p:cNvSpPr txBox="1">
            <a:spLocks noChangeArrowheads="1"/>
          </p:cNvSpPr>
          <p:nvPr/>
        </p:nvSpPr>
        <p:spPr bwMode="auto">
          <a:xfrm>
            <a:off x="2584955" y="3342335"/>
            <a:ext cx="6215191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Con đưa mẹ đến bệnh viện.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15" name="AutoShape 40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16" name="AutoShape 41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17" name="AutoShape 75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8" name="AutoShape 76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9" name="AutoShape 77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20" name="AutoShape 78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21" name="AutoShape 79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22" name="AutoShape 80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23" name="AutoShape 81"/>
          <p:cNvSpPr>
            <a:spLocks noChangeArrowheads="1"/>
          </p:cNvSpPr>
          <p:nvPr/>
        </p:nvSpPr>
        <p:spPr bwMode="auto">
          <a:xfrm>
            <a:off x="10271919" y="361593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4167" y="1401786"/>
            <a:ext cx="1819152" cy="7336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vi-VN" altLang="en-US" sz="3600" b="1" dirty="0">
                <a:solidFill>
                  <a:srgbClr val="FF0000"/>
                </a:solidFill>
              </a:rPr>
              <a:t>Câu </a:t>
            </a:r>
            <a:r>
              <a:rPr lang="vi-VN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 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41"/>
          <p:cNvSpPr txBox="1">
            <a:spLocks noChangeArrowheads="1"/>
          </p:cNvSpPr>
          <p:nvPr/>
        </p:nvSpPr>
        <p:spPr bwMode="auto">
          <a:xfrm>
            <a:off x="2081144" y="4099001"/>
            <a:ext cx="939668" cy="73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793" b="1" dirty="0" smtClean="0">
                <a:solidFill>
                  <a:srgbClr val="FF19AD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793" b="1" dirty="0" smtClean="0">
                <a:solidFill>
                  <a:srgbClr val="FF19AD"/>
                </a:solidFill>
                <a:latin typeface="Arial" panose="020B0604020202020204" pitchFamily="34" charset="0"/>
              </a:rPr>
              <a:t>.</a:t>
            </a:r>
            <a:r>
              <a:rPr lang="en-US" altLang="en-US" sz="2793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endParaRPr lang="en-US" altLang="en-US" sz="2793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2558061" y="4099001"/>
            <a:ext cx="910787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Con đến gốc cây cổ thụ đầu rừng, tìm bông hoa cúc </a:t>
            </a:r>
            <a:r>
              <a:rPr lang="vi-VN" altLang="en-US" sz="28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màu </a:t>
            </a:r>
            <a:r>
              <a:rPr lang="vi-VN" altLang="en-US" sz="28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trắng</a:t>
            </a:r>
            <a:r>
              <a:rPr lang="en-US" altLang="en-US" sz="28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8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bốn</a:t>
            </a:r>
            <a:r>
              <a:rPr lang="en-US" altLang="en-US" sz="28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cánh</a:t>
            </a:r>
            <a:r>
              <a:rPr lang="en-US" altLang="en-US" sz="28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,</a:t>
            </a:r>
            <a:r>
              <a:rPr lang="vi-VN" altLang="en-US" sz="28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để làm thuốc chữa bệnh cho mẹ. 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4" grpId="0"/>
      <p:bldP spid="11" grpId="0" animBg="1"/>
      <p:bldP spid="17418" grpId="0"/>
      <p:bldP spid="17419" grpId="0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1"/>
          <p:cNvSpPr txBox="1">
            <a:spLocks noChangeArrowheads="1"/>
          </p:cNvSpPr>
          <p:nvPr/>
        </p:nvSpPr>
        <p:spPr bwMode="auto">
          <a:xfrm>
            <a:off x="4125207" y="334699"/>
            <a:ext cx="4256643" cy="6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 err="1">
                <a:latin typeface="Arial" panose="020B0604020202020204" pitchFamily="34" charset="0"/>
              </a:rPr>
              <a:t>Tìm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đáp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án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đúng</a:t>
            </a:r>
            <a:r>
              <a:rPr lang="en-US" altLang="en-US" sz="2793" b="1" dirty="0">
                <a:latin typeface="Arial" panose="020B0604020202020204" pitchFamily="34" charset="0"/>
              </a:rPr>
              <a:t> !</a:t>
            </a:r>
          </a:p>
        </p:txBody>
      </p:sp>
      <p:sp>
        <p:nvSpPr>
          <p:cNvPr id="17411" name="TextBox 41"/>
          <p:cNvSpPr txBox="1">
            <a:spLocks noChangeArrowheads="1"/>
          </p:cNvSpPr>
          <p:nvPr/>
        </p:nvSpPr>
        <p:spPr bwMode="auto">
          <a:xfrm>
            <a:off x="2349273" y="1105906"/>
            <a:ext cx="662724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Thấy bông hoa chỉ có bốn cánh, </a:t>
            </a:r>
            <a:endParaRPr lang="vi-VN" altLang="en-US" sz="32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cô bé đã làm gì ?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TextBox 41"/>
          <p:cNvSpPr txBox="1">
            <a:spLocks noChangeArrowheads="1"/>
          </p:cNvSpPr>
          <p:nvPr/>
        </p:nvSpPr>
        <p:spPr bwMode="auto">
          <a:xfrm>
            <a:off x="2114480" y="2923584"/>
            <a:ext cx="641227" cy="6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>
                <a:solidFill>
                  <a:srgbClr val="FF19AD"/>
                </a:solidFill>
                <a:latin typeface="Arial" panose="020B0604020202020204" pitchFamily="34" charset="0"/>
              </a:rPr>
              <a:t>A. </a:t>
            </a:r>
          </a:p>
        </p:txBody>
      </p:sp>
      <p:sp>
        <p:nvSpPr>
          <p:cNvPr id="17414" name="TextBox 41"/>
          <p:cNvSpPr txBox="1">
            <a:spLocks noChangeArrowheads="1"/>
          </p:cNvSpPr>
          <p:nvPr/>
        </p:nvSpPr>
        <p:spPr bwMode="auto">
          <a:xfrm>
            <a:off x="2718622" y="2944313"/>
            <a:ext cx="6579135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Cô bé cắm hoa vào lọ.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95995" y="3692216"/>
            <a:ext cx="624448" cy="636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795"/>
          </a:p>
        </p:txBody>
      </p:sp>
      <p:sp>
        <p:nvSpPr>
          <p:cNvPr id="17418" name="TextBox 41"/>
          <p:cNvSpPr txBox="1">
            <a:spLocks noChangeArrowheads="1"/>
          </p:cNvSpPr>
          <p:nvPr/>
        </p:nvSpPr>
        <p:spPr bwMode="auto">
          <a:xfrm>
            <a:off x="2085270" y="3597828"/>
            <a:ext cx="641227" cy="7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>
                <a:solidFill>
                  <a:srgbClr val="FF19AD"/>
                </a:solidFill>
                <a:latin typeface="Arial" panose="020B0604020202020204" pitchFamily="34" charset="0"/>
              </a:rPr>
              <a:t>B.</a:t>
            </a:r>
            <a:r>
              <a:rPr lang="en-US" altLang="en-US" sz="2793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9" name="TextBox 41"/>
          <p:cNvSpPr txBox="1">
            <a:spLocks noChangeArrowheads="1"/>
          </p:cNvSpPr>
          <p:nvPr/>
        </p:nvSpPr>
        <p:spPr bwMode="auto">
          <a:xfrm>
            <a:off x="2584955" y="3597828"/>
            <a:ext cx="781764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Cô xé cánh hoa thành nhiều sợi nhỏ để mẹ được sống lâu. 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15" name="AutoShape 40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16" name="AutoShape 41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17" name="AutoShape 75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8" name="AutoShape 76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9" name="AutoShape 77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20" name="AutoShape 78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21" name="AutoShape 79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22" name="AutoShape 80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23" name="AutoShape 81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2462" y="1200081"/>
            <a:ext cx="1819152" cy="7336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vi-VN" altLang="en-US" sz="3600" b="1" dirty="0">
                <a:solidFill>
                  <a:srgbClr val="FF0000"/>
                </a:solidFill>
              </a:rPr>
              <a:t>Câu </a:t>
            </a:r>
            <a:r>
              <a:rPr lang="vi-VN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3 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41"/>
          <p:cNvSpPr txBox="1">
            <a:spLocks noChangeArrowheads="1"/>
          </p:cNvSpPr>
          <p:nvPr/>
        </p:nvSpPr>
        <p:spPr bwMode="auto">
          <a:xfrm>
            <a:off x="2013637" y="4878360"/>
            <a:ext cx="939668" cy="6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793" b="1" dirty="0" smtClean="0">
                <a:solidFill>
                  <a:srgbClr val="FF19AD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793" b="1" dirty="0" smtClean="0">
                <a:solidFill>
                  <a:srgbClr val="FF19AD"/>
                </a:solidFill>
                <a:latin typeface="Arial" panose="020B0604020202020204" pitchFamily="34" charset="0"/>
              </a:rPr>
              <a:t>. </a:t>
            </a:r>
            <a:endParaRPr lang="en-US" altLang="en-US" sz="2793" b="1" dirty="0">
              <a:solidFill>
                <a:srgbClr val="FF19AD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2490554" y="4878360"/>
            <a:ext cx="533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Cô bé mang hoa </a:t>
            </a:r>
            <a:r>
              <a:rPr lang="vi-VN" altLang="en-US" sz="28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về </a:t>
            </a: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trồng.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4" grpId="0"/>
      <p:bldP spid="11" grpId="0" animBg="1"/>
      <p:bldP spid="17418" grpId="0"/>
      <p:bldP spid="17419" grpId="0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1"/>
          <p:cNvSpPr txBox="1">
            <a:spLocks noChangeArrowheads="1"/>
          </p:cNvSpPr>
          <p:nvPr/>
        </p:nvSpPr>
        <p:spPr bwMode="auto">
          <a:xfrm>
            <a:off x="4125207" y="334699"/>
            <a:ext cx="4256643" cy="6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 err="1">
                <a:latin typeface="Arial" panose="020B0604020202020204" pitchFamily="34" charset="0"/>
              </a:rPr>
              <a:t>Tìm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đáp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án</a:t>
            </a:r>
            <a:r>
              <a:rPr lang="en-US" altLang="en-US" sz="2793" b="1" dirty="0">
                <a:latin typeface="Arial" panose="020B0604020202020204" pitchFamily="34" charset="0"/>
              </a:rPr>
              <a:t> </a:t>
            </a:r>
            <a:r>
              <a:rPr lang="en-US" altLang="en-US" sz="2793" b="1" dirty="0" err="1">
                <a:latin typeface="Arial" panose="020B0604020202020204" pitchFamily="34" charset="0"/>
              </a:rPr>
              <a:t>đúng</a:t>
            </a:r>
            <a:r>
              <a:rPr lang="en-US" altLang="en-US" sz="2793" b="1" dirty="0">
                <a:latin typeface="Arial" panose="020B0604020202020204" pitchFamily="34" charset="0"/>
              </a:rPr>
              <a:t> !</a:t>
            </a:r>
          </a:p>
        </p:txBody>
      </p:sp>
      <p:sp>
        <p:nvSpPr>
          <p:cNvPr id="17411" name="TextBox 41"/>
          <p:cNvSpPr txBox="1">
            <a:spLocks noChangeArrowheads="1"/>
          </p:cNvSpPr>
          <p:nvPr/>
        </p:nvSpPr>
        <p:spPr bwMode="auto">
          <a:xfrm>
            <a:off x="2349273" y="1105906"/>
            <a:ext cx="8053329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Nhờ đâu người mẹ khỏi bệnh?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TextBox 41"/>
          <p:cNvSpPr txBox="1">
            <a:spLocks noChangeArrowheads="1"/>
          </p:cNvSpPr>
          <p:nvPr/>
        </p:nvSpPr>
        <p:spPr bwMode="auto">
          <a:xfrm>
            <a:off x="1939669" y="2345363"/>
            <a:ext cx="641227" cy="73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>
                <a:solidFill>
                  <a:srgbClr val="FF19AD"/>
                </a:solidFill>
                <a:latin typeface="Arial" panose="020B0604020202020204" pitchFamily="34" charset="0"/>
              </a:rPr>
              <a:t>A.</a:t>
            </a:r>
            <a:r>
              <a:rPr lang="en-US" altLang="en-US" sz="2793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4" name="TextBox 41"/>
          <p:cNvSpPr txBox="1">
            <a:spLocks noChangeArrowheads="1"/>
          </p:cNvSpPr>
          <p:nvPr/>
        </p:nvSpPr>
        <p:spPr bwMode="auto">
          <a:xfrm>
            <a:off x="2543811" y="2366092"/>
            <a:ext cx="6579135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Vì lòng hiếu thảo của cô bé.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21613" y="3839348"/>
            <a:ext cx="624448" cy="636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795"/>
          </a:p>
        </p:txBody>
      </p:sp>
      <p:sp>
        <p:nvSpPr>
          <p:cNvPr id="17418" name="TextBox 41"/>
          <p:cNvSpPr txBox="1">
            <a:spLocks noChangeArrowheads="1"/>
          </p:cNvSpPr>
          <p:nvPr/>
        </p:nvSpPr>
        <p:spPr bwMode="auto">
          <a:xfrm>
            <a:off x="1938072" y="3032755"/>
            <a:ext cx="641227" cy="7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3" b="1" dirty="0">
                <a:solidFill>
                  <a:srgbClr val="FF19AD"/>
                </a:solidFill>
                <a:latin typeface="Arial" panose="020B0604020202020204" pitchFamily="34" charset="0"/>
              </a:rPr>
              <a:t>B.</a:t>
            </a:r>
            <a:r>
              <a:rPr lang="en-US" altLang="en-US" sz="2793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9" name="TextBox 41"/>
          <p:cNvSpPr txBox="1">
            <a:spLocks noChangeArrowheads="1"/>
          </p:cNvSpPr>
          <p:nvPr/>
        </p:nvSpPr>
        <p:spPr bwMode="auto">
          <a:xfrm>
            <a:off x="2410144" y="3019607"/>
            <a:ext cx="85251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Vì lòng dũng cảm và sự thông minh của cô bé.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15" name="AutoShape 40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16" name="AutoShape 41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17" name="AutoShape 75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8" name="AutoShape 76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9" name="AutoShape 77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20" name="AutoShape 78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21" name="AutoShape 79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22" name="AutoShape 80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23" name="AutoShape 81"/>
          <p:cNvSpPr>
            <a:spLocks noChangeArrowheads="1"/>
          </p:cNvSpPr>
          <p:nvPr/>
        </p:nvSpPr>
        <p:spPr bwMode="auto">
          <a:xfrm>
            <a:off x="10519662" y="127024"/>
            <a:ext cx="1260475" cy="12747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2462" y="1200081"/>
            <a:ext cx="1819152" cy="7336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vi-VN" altLang="en-US" sz="3600" b="1" dirty="0">
                <a:solidFill>
                  <a:srgbClr val="FF0000"/>
                </a:solidFill>
              </a:rPr>
              <a:t>Câu </a:t>
            </a:r>
            <a:r>
              <a:rPr lang="vi-VN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 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41"/>
          <p:cNvSpPr txBox="1">
            <a:spLocks noChangeArrowheads="1"/>
          </p:cNvSpPr>
          <p:nvPr/>
        </p:nvSpPr>
        <p:spPr bwMode="auto">
          <a:xfrm>
            <a:off x="1895378" y="3794389"/>
            <a:ext cx="648433" cy="73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793" b="1" dirty="0" smtClean="0">
                <a:solidFill>
                  <a:srgbClr val="FF19AD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793" b="1" dirty="0" smtClean="0">
                <a:solidFill>
                  <a:srgbClr val="FF19AD"/>
                </a:solidFill>
                <a:latin typeface="Arial" panose="020B0604020202020204" pitchFamily="34" charset="0"/>
              </a:rPr>
              <a:t>.</a:t>
            </a:r>
            <a:r>
              <a:rPr lang="en-US" altLang="en-US" sz="2793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endParaRPr lang="en-US" altLang="en-US" sz="2793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2410144" y="3772475"/>
            <a:ext cx="5334000" cy="6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Cả đáp án A và B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4" grpId="0"/>
      <p:bldP spid="11" grpId="0" animBg="1"/>
      <p:bldP spid="17418" grpId="0"/>
      <p:bldP spid="17419" grpId="0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1000" r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919" y="-152400"/>
            <a:ext cx="9525000" cy="3886200"/>
          </a:xfrm>
        </p:spPr>
        <p:txBody>
          <a:bodyPr>
            <a:noAutofit/>
          </a:bodyPr>
          <a:lstStyle/>
          <a:p>
            <a:pPr algn="l"/>
            <a:r>
              <a:rPr lang="en-US" sz="5400" u="sng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Nội</a:t>
            </a:r>
            <a:r>
              <a:rPr lang="en-US" sz="5400" u="sng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dung: 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Ca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ngợi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hiếu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thảo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đối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endParaRPr lang="en-US" sz="5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5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2428</TotalTime>
  <Words>278</Words>
  <Application>Microsoft Office PowerPoint</Application>
  <PresentationFormat>Custom</PresentationFormat>
  <Paragraphs>94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.VnCooper</vt:lpstr>
      <vt:lpstr>Arial</vt:lpstr>
      <vt:lpstr>Arial Rounded MT Bold</vt:lpstr>
      <vt:lpstr>Arial-Rounded</vt:lpstr>
      <vt:lpstr>Arrus-Black</vt:lpstr>
      <vt:lpstr>Bandit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dung:   Ca ngợi tấm lòng hiếu thảo của cô bé đối với người mẹ.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dung:   Ca ngợi tấm lòng hiếu thảo của cô bé đối với người mẹ.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CPN</cp:lastModifiedBy>
  <cp:revision>269</cp:revision>
  <dcterms:created xsi:type="dcterms:W3CDTF">2021-05-08T14:00:55Z</dcterms:created>
  <dcterms:modified xsi:type="dcterms:W3CDTF">2022-11-10T00:24:07Z</dcterms:modified>
</cp:coreProperties>
</file>