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23" r:id="rId3"/>
    <p:sldMasterId id="2147483736" r:id="rId4"/>
  </p:sldMasterIdLst>
  <p:notesMasterIdLst>
    <p:notesMasterId r:id="rId31"/>
  </p:notesMasterIdLst>
  <p:sldIdLst>
    <p:sldId id="475" r:id="rId5"/>
    <p:sldId id="476" r:id="rId6"/>
    <p:sldId id="259" r:id="rId7"/>
    <p:sldId id="260" r:id="rId8"/>
    <p:sldId id="257" r:id="rId9"/>
    <p:sldId id="258" r:id="rId10"/>
    <p:sldId id="378" r:id="rId11"/>
    <p:sldId id="478" r:id="rId12"/>
    <p:sldId id="477" r:id="rId13"/>
    <p:sldId id="318" r:id="rId14"/>
    <p:sldId id="310" r:id="rId15"/>
    <p:sldId id="479" r:id="rId16"/>
    <p:sldId id="311" r:id="rId17"/>
    <p:sldId id="480" r:id="rId18"/>
    <p:sldId id="314" r:id="rId19"/>
    <p:sldId id="481" r:id="rId20"/>
    <p:sldId id="319" r:id="rId21"/>
    <p:sldId id="320" r:id="rId22"/>
    <p:sldId id="321" r:id="rId23"/>
    <p:sldId id="302" r:id="rId24"/>
    <p:sldId id="303" r:id="rId25"/>
    <p:sldId id="295" r:id="rId26"/>
    <p:sldId id="296" r:id="rId27"/>
    <p:sldId id="299" r:id="rId28"/>
    <p:sldId id="267" r:id="rId29"/>
    <p:sldId id="290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EB7"/>
    <a:srgbClr val="8CC63F"/>
    <a:srgbClr val="ED008C"/>
    <a:srgbClr val="D34CD6"/>
    <a:srgbClr val="FFF0D1"/>
    <a:srgbClr val="E4EAD1"/>
    <a:srgbClr val="BFF88C"/>
    <a:srgbClr val="FFFAC2"/>
    <a:srgbClr val="F7941E"/>
    <a:srgbClr val="FDD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249" autoAdjust="0"/>
  </p:normalViewPr>
  <p:slideViewPr>
    <p:cSldViewPr snapToGrid="0">
      <p:cViewPr varScale="1">
        <p:scale>
          <a:sx n="65" d="100"/>
          <a:sy n="65" d="100"/>
        </p:scale>
        <p:origin x="4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16/05/2023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0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20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8CDB9C-CB38-491B-BCA2-FBD743C62D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4CB4A1-27DA-4CA9-879B-5D99B02D02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9BB146D6-0F61-4F2F-8DC0-1957CD14B0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751FE0EA-1EC9-49AB-A478-ECE4C4E95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A78CC5-BF34-44D0-B5FA-52E012D446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DDD70-44FB-40AC-B151-34B71CADD3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71E42441-7449-41D9-B088-99BC7A624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B364086-5ABD-4BCA-A4F3-3CB522AB3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5BB8AC-1679-4489-92EE-F75C123982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FD605-B83E-4DBB-987B-CBFEF278BC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E942BA1A-90C9-4267-B4B0-90EAEAD75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D3966C4D-98E4-44D8-8F22-F7882594E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Giáo viên click mouse lần lượt qua các nút theo hướng từ trái qua phải, để trình bày hình vẽ minh hoa các đặc tính của khối trụ.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FB6CA3-3EA3-4FB1-AD02-F5816AEC4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F0AA02-53E6-4261-B55C-D46017AEE1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DC0AD4D2-9F72-449C-93C0-4DC6072CB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B29F8BB9-E710-451D-A1FF-2DDB377EB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Giáo viên click mouse lần lượt qua các nút theo hướng từ trái qua phải, để trình bày hình vẽ minh hoa các đặc tính của khối trụ.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E893A4-D6D6-4EDA-9025-3A0F87C59D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69F2D6-C2D7-40F4-9C5D-FE743EF622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8B1695D0-8140-40BF-8CD0-308FA73210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39084DD-5B1A-4156-A700-ED3C085C0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0048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35458-0424-45C6-AA31-B53BE88AC6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0221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705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147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365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29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609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509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894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526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3535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491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160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66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2849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874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70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158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7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0645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95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989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232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72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6028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2445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00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148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44EE-F820-4AB6-916E-463586DE1865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1D6-42DC-449F-88A2-7406FA83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306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7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79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560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3467"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0" name="Rectangle 9"/>
          <p:cNvSpPr/>
          <p:nvPr/>
        </p:nvSpPr>
        <p:spPr>
          <a:xfrm>
            <a:off x="83910" y="1396721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1" name="Rectangle 10"/>
          <p:cNvSpPr/>
          <p:nvPr/>
        </p:nvSpPr>
        <p:spPr>
          <a:xfrm>
            <a:off x="83910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2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911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7635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5333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92551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8" name="Rectangle 7"/>
          <p:cNvSpPr/>
          <p:nvPr/>
        </p:nvSpPr>
        <p:spPr>
          <a:xfrm>
            <a:off x="92197" y="2341477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8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331257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3189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5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350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5333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169101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3733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21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2" name="Rectangle 11"/>
          <p:cNvSpPr/>
          <p:nvPr/>
        </p:nvSpPr>
        <p:spPr>
          <a:xfrm>
            <a:off x="91346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3" name="Rectangle 12"/>
          <p:cNvSpPr/>
          <p:nvPr/>
        </p:nvSpPr>
        <p:spPr>
          <a:xfrm>
            <a:off x="91349" y="4773226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507707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300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54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2D59-A4EA-4459-ABD2-615ED47FC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15BCE-63EF-4196-983D-D3B42BC28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3E0DB-D619-4803-A092-7C0B1440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BF15A-6A01-420C-AF49-4C15831E4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89EF-8F1F-4E0E-B90F-7CAFF363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55751-7B27-4BD0-B0C4-98A5DBD4A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00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16223-D32C-4A2A-8255-BBE8F3E4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70C2D-AB48-4B29-BE57-935DA8A62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4E830-B7DE-4377-9141-2BE7C15C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C56B4-B572-4A93-9329-1D6BA9B8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CD33C-CE5C-4EEF-918A-31CB5F1A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B31A1-D8E3-4F08-946E-A43A15FDC3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5839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43DC8-9783-4509-88A8-B04B4ECC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BDF2-238E-4BC7-8DE0-70AC41C87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98908-2EAF-4034-8CF4-BC7B70CF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3054E-E9E5-4DB9-A8AC-D2F44085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051D0-BAE4-4119-9CB6-E58345B6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7D919-1229-4978-B656-EEB90DE107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3883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0011-2C75-4B2B-834F-F113F278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E22D0-7478-4F26-9973-08F78BBCE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8F147-7425-4A0C-8537-ED8181ECD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8A20D-8707-4D59-97D1-7AF3A70B3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50163-7562-42CA-9FBF-102A8D2C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3B899-7C0B-4AC0-A818-B77447CA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492EF-F840-41C3-9FEA-7B3703E3A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4518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601B-5C64-44B6-839E-C9B968B2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BF55A-A694-449D-A533-FCF6E8F4E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B94E5-4061-4D1F-BCF6-E788EA2B2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91262-624D-443C-BBBC-3D84A1C97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164C2-040B-40B7-B446-DA9FB4C00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14834-20CF-4AD6-969C-413B6AE27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9F9B0F-E55E-4307-A2CB-E6F56979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BCA8B9-004E-4BB0-ABFD-33F1A358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3E84C-26D4-4CF5-8EAA-B8379B278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9457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1BEC-EF6E-4EA8-9D06-FDDDC7EF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15529-B825-42AA-9B6C-36766488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42C4C-01B4-4C0B-94EC-EC42917E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9B749-986B-403B-B50E-09641437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80672-7716-4775-80F2-FD20ABFC1C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2989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2E3B5E-FF6E-4BA2-8464-58295AFC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95EA6-8BF3-41F2-A613-AFD600067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06DD0-A6FD-4DD1-915B-9810D828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9CF54-5061-4AAC-BD20-3BECE1ECBF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59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1F227-9D3F-4FAA-8970-2B8E93D1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A0B6A-07EC-47BA-B1B5-228568918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C8CF5-C3C8-48AA-AE29-F4EDF3E61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9C60A-456D-4240-8FA1-094FEA08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8542F-0DDD-4621-AD9B-17D32412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449BB-290A-4894-9AC9-9E1C8094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3BE8C-749F-4894-8ACC-F0021E3C99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628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A6A2-4355-4132-AE2F-F4985240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95E0-693D-4CBA-8B01-D51475BFB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118F7-C122-4F15-A6DE-8B31114DD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D028E-C1A5-4F2D-80A3-15F64EEB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4C429-D8DE-43E3-9626-EE21E0EF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29D3B-E207-4C66-AE12-3F774A97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87C8D-F388-44D0-A968-3DCC1F622C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911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6F7-2AB7-4193-93A7-BD702BC7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A6495-3C86-4327-AA79-9EE3A2B5C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AC26A-15DE-4508-BA1B-35107CD5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03706-5FB6-4873-85EB-7B9F4007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11B95-7A83-41B6-BC92-3FEE0BF2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03C10-5AD0-4AC0-AB8C-CB01C5FE3A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846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BB3D16-F864-453A-84EA-848BBD959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95F30-977C-47F9-8FB4-45A6001EB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93188-BF90-4B1F-AEED-D3F187EEC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CD92-BBE6-47CB-8597-6915F4DA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A09D4-D3EB-41FD-A79A-99B891603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D2B3B-F8B8-4CD4-A590-9B230CD9C8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41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96A0E5-FC0F-4052-9E36-D194722444A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B000C-EA33-455E-8D97-042A8591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0A969-4FF6-484D-912F-30944121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BBA93-63F5-4D6D-90DC-36A912EF0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51E297D-60F7-40AD-B1D0-98755E87C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03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73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537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fld id="{361E61BC-66DF-460A-A572-A5CF25BB2784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867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1" latinLnBrk="0" hangingPunct="1">
        <a:spcBef>
          <a:spcPct val="0"/>
        </a:spcBef>
        <a:buNone/>
        <a:defRPr kumimoji="0" sz="53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773"/>
        </a:spcBef>
        <a:buClr>
          <a:schemeClr val="accent1"/>
        </a:buClr>
        <a:buSzPct val="8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indent="-304792" algn="l" rtl="0" eaLnBrk="1" latinLnBrk="0" hangingPunct="1">
        <a:spcBef>
          <a:spcPts val="493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304792" algn="l" rtl="0" eaLnBrk="1" latinLnBrk="0" hangingPunct="1">
        <a:spcBef>
          <a:spcPts val="493"/>
        </a:spcBef>
        <a:buClr>
          <a:schemeClr val="accent3"/>
        </a:buClr>
        <a:buSzPct val="80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93"/>
        </a:spcBef>
        <a:buClr>
          <a:schemeClr val="accent3"/>
        </a:buClr>
        <a:buFontTx/>
        <a:buChar char="o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194505" indent="-304792" algn="l" rtl="0" eaLnBrk="1" latinLnBrk="0" hangingPunct="1">
        <a:spcBef>
          <a:spcPts val="493"/>
        </a:spcBef>
        <a:buClr>
          <a:schemeClr val="accent3"/>
        </a:buClr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304792" algn="l" rtl="0" eaLnBrk="1" latinLnBrk="0" hangingPunct="1">
        <a:spcBef>
          <a:spcPts val="493"/>
        </a:spcBef>
        <a:buClr>
          <a:schemeClr val="accent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304792" algn="l" rtl="0" eaLnBrk="1" latinLnBrk="0" hangingPunct="1">
        <a:spcBef>
          <a:spcPts val="493"/>
        </a:spcBef>
        <a:buClr>
          <a:schemeClr val="accent2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A860AD52-9A30-42A4-933D-EF02937B9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356B268C-B7FD-4192-A7E6-4611B4D00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423D8D20-A3A8-41F7-A7D2-06341C6092B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37BA73C1-7368-47EE-A7D6-2A3AF5F17A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70662" name="Rectangle 6">
            <a:extLst>
              <a:ext uri="{FF2B5EF4-FFF2-40B4-BE49-F238E27FC236}">
                <a16:creationId xmlns:a16="http://schemas.microsoft.com/office/drawing/2014/main" id="{2309A69B-BE57-43D4-84C1-2F0EC96B05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08BC9EF-EF43-408D-A950-5AACFD63F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0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6.gif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6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10.wdp"/><Relationship Id="rId12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9.wdp"/><Relationship Id="rId15" Type="http://schemas.microsoft.com/office/2007/relationships/hdphoto" Target="../media/hdphoto12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microsoft.com/office/2007/relationships/hdphoto" Target="../media/hdphoto1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microsoft.com/office/2007/relationships/hdphoto" Target="../media/hdphoto17.wdp"/><Relationship Id="rId4" Type="http://schemas.openxmlformats.org/officeDocument/2006/relationships/image" Target="../media/image43.png"/><Relationship Id="rId9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svg"/><Relationship Id="rId3" Type="http://schemas.openxmlformats.org/officeDocument/2006/relationships/image" Target="../media/image46.pn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sv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999657" y="332271"/>
            <a:ext cx="6355464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65789" y="2852936"/>
            <a:ext cx="5501978" cy="1146421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558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07F3EF-3105-40BD-AF82-8D1DA8BC4606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A7E8A-1D2E-4FFC-92B8-360E7E71AAB4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9D0C80ED-E540-4C1D-90EC-0C5D7EC2D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09C5BA-52A5-405A-B46E-A09E5C41BFE7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13F426-5275-4F1B-90BA-BE44F3544A86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F1D7FDD-D3E5-402D-A744-AFD361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EB391-A7F2-46EB-A276-6C7F5D1CE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C29B6-2B13-43BC-98D7-495DD9F063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8DC69-334B-49E0-9AEA-8CC059958C0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8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Oval 2">
            <a:extLst>
              <a:ext uri="{FF2B5EF4-FFF2-40B4-BE49-F238E27FC236}">
                <a16:creationId xmlns:a16="http://schemas.microsoft.com/office/drawing/2014/main" id="{7C4FAAEB-FC99-4BC3-BB62-9F3D15B6C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7500" y="1282700"/>
            <a:ext cx="3894138" cy="3894138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4451" name="Group 3">
            <a:extLst>
              <a:ext uri="{FF2B5EF4-FFF2-40B4-BE49-F238E27FC236}">
                <a16:creationId xmlns:a16="http://schemas.microsoft.com/office/drawing/2014/main" id="{26B9D32A-6F91-45DB-9B34-37D5743BBB4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114800" y="1301750"/>
            <a:ext cx="3886200" cy="3879850"/>
            <a:chOff x="1584" y="812"/>
            <a:chExt cx="2256" cy="2444"/>
          </a:xfrm>
        </p:grpSpPr>
        <p:sp>
          <p:nvSpPr>
            <p:cNvPr id="104452" name="AutoShape 4">
              <a:extLst>
                <a:ext uri="{FF2B5EF4-FFF2-40B4-BE49-F238E27FC236}">
                  <a16:creationId xmlns:a16="http://schemas.microsoft.com/office/drawing/2014/main" id="{7131EF39-8062-439A-A967-3A5FB930C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53" name="AutoShape 5">
              <a:extLst>
                <a:ext uri="{FF2B5EF4-FFF2-40B4-BE49-F238E27FC236}">
                  <a16:creationId xmlns:a16="http://schemas.microsoft.com/office/drawing/2014/main" id="{7B71A737-5C3D-4BF0-B2B5-4787C024F53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54" name="AutoShape 6">
              <a:extLst>
                <a:ext uri="{FF2B5EF4-FFF2-40B4-BE49-F238E27FC236}">
                  <a16:creationId xmlns:a16="http://schemas.microsoft.com/office/drawing/2014/main" id="{5A632E8E-AC63-4956-9018-B0BC51FFD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55" name="AutoShape 7">
              <a:extLst>
                <a:ext uri="{FF2B5EF4-FFF2-40B4-BE49-F238E27FC236}">
                  <a16:creationId xmlns:a16="http://schemas.microsoft.com/office/drawing/2014/main" id="{561A8A00-BD12-404D-BBA4-4C1663328C3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56" name="AutoShape 8">
              <a:extLst>
                <a:ext uri="{FF2B5EF4-FFF2-40B4-BE49-F238E27FC236}">
                  <a16:creationId xmlns:a16="http://schemas.microsoft.com/office/drawing/2014/main" id="{CB91F53B-1039-41C4-A8E4-9054CF4C4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57" name="AutoShape 9">
              <a:extLst>
                <a:ext uri="{FF2B5EF4-FFF2-40B4-BE49-F238E27FC236}">
                  <a16:creationId xmlns:a16="http://schemas.microsoft.com/office/drawing/2014/main" id="{6E1409EF-D301-48D4-B350-0020D8999A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58" name="AutoShape 10">
              <a:extLst>
                <a:ext uri="{FF2B5EF4-FFF2-40B4-BE49-F238E27FC236}">
                  <a16:creationId xmlns:a16="http://schemas.microsoft.com/office/drawing/2014/main" id="{802184B4-A0FE-4718-9137-5D1F8BAC1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59" name="AutoShape 11">
              <a:extLst>
                <a:ext uri="{FF2B5EF4-FFF2-40B4-BE49-F238E27FC236}">
                  <a16:creationId xmlns:a16="http://schemas.microsoft.com/office/drawing/2014/main" id="{0F5A00A5-8E54-44DF-994B-DF6CD9C98CE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60" name="AutoShape 12">
              <a:extLst>
                <a:ext uri="{FF2B5EF4-FFF2-40B4-BE49-F238E27FC236}">
                  <a16:creationId xmlns:a16="http://schemas.microsoft.com/office/drawing/2014/main" id="{E51E53A2-550A-4FEF-A790-224C22A43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4461" name="Oval 13">
            <a:extLst>
              <a:ext uri="{FF2B5EF4-FFF2-40B4-BE49-F238E27FC236}">
                <a16:creationId xmlns:a16="http://schemas.microsoft.com/office/drawing/2014/main" id="{E33ACD31-33C1-4346-9337-A439A9E9B7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8775" y="1295400"/>
            <a:ext cx="3875088" cy="3875088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462" name="AutoShape 14">
            <a:extLst>
              <a:ext uri="{FF2B5EF4-FFF2-40B4-BE49-F238E27FC236}">
                <a16:creationId xmlns:a16="http://schemas.microsoft.com/office/drawing/2014/main" id="{BA414914-ED42-4C8F-9289-EB120A3A164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30900" y="4076700"/>
            <a:ext cx="330200" cy="181610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463" name="Oval 15">
            <a:extLst>
              <a:ext uri="{FF2B5EF4-FFF2-40B4-BE49-F238E27FC236}">
                <a16:creationId xmlns:a16="http://schemas.microsoft.com/office/drawing/2014/main" id="{920A4059-0CF8-4B62-A318-CB9027B020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2264" y="1274764"/>
            <a:ext cx="3913187" cy="3913187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3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4466" name="Group 18">
            <a:extLst>
              <a:ext uri="{FF2B5EF4-FFF2-40B4-BE49-F238E27FC236}">
                <a16:creationId xmlns:a16="http://schemas.microsoft.com/office/drawing/2014/main" id="{518C21DB-E0FD-44B9-9552-3E0A30BD3191}"/>
              </a:ext>
            </a:extLst>
          </p:cNvPr>
          <p:cNvGrpSpPr>
            <a:grpSpLocks/>
          </p:cNvGrpSpPr>
          <p:nvPr/>
        </p:nvGrpSpPr>
        <p:grpSpPr bwMode="auto">
          <a:xfrm>
            <a:off x="4275138" y="1273175"/>
            <a:ext cx="3581400" cy="3879850"/>
            <a:chOff x="1584" y="812"/>
            <a:chExt cx="2256" cy="2444"/>
          </a:xfrm>
        </p:grpSpPr>
        <p:sp>
          <p:nvSpPr>
            <p:cNvPr id="104467" name="AutoShape 19">
              <a:extLst>
                <a:ext uri="{FF2B5EF4-FFF2-40B4-BE49-F238E27FC236}">
                  <a16:creationId xmlns:a16="http://schemas.microsoft.com/office/drawing/2014/main" id="{9ACDE7C8-4F1A-4E7E-9819-496169225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68" name="AutoShape 20">
              <a:extLst>
                <a:ext uri="{FF2B5EF4-FFF2-40B4-BE49-F238E27FC236}">
                  <a16:creationId xmlns:a16="http://schemas.microsoft.com/office/drawing/2014/main" id="{97AB70E9-4BBC-4138-BC00-5A78B9EA45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69" name="AutoShape 21">
              <a:extLst>
                <a:ext uri="{FF2B5EF4-FFF2-40B4-BE49-F238E27FC236}">
                  <a16:creationId xmlns:a16="http://schemas.microsoft.com/office/drawing/2014/main" id="{07A0B645-C4AB-4AB7-84B7-822438EC0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70" name="AutoShape 22">
              <a:extLst>
                <a:ext uri="{FF2B5EF4-FFF2-40B4-BE49-F238E27FC236}">
                  <a16:creationId xmlns:a16="http://schemas.microsoft.com/office/drawing/2014/main" id="{995E9E4A-9D23-4100-9322-BC4B9967199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71" name="AutoShape 23">
              <a:extLst>
                <a:ext uri="{FF2B5EF4-FFF2-40B4-BE49-F238E27FC236}">
                  <a16:creationId xmlns:a16="http://schemas.microsoft.com/office/drawing/2014/main" id="{E93F7B2D-D5F9-4101-8176-00953863E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72" name="AutoShape 24">
              <a:extLst>
                <a:ext uri="{FF2B5EF4-FFF2-40B4-BE49-F238E27FC236}">
                  <a16:creationId xmlns:a16="http://schemas.microsoft.com/office/drawing/2014/main" id="{BD19C878-E809-4FF6-9A72-E036506C88D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73" name="AutoShape 25">
              <a:extLst>
                <a:ext uri="{FF2B5EF4-FFF2-40B4-BE49-F238E27FC236}">
                  <a16:creationId xmlns:a16="http://schemas.microsoft.com/office/drawing/2014/main" id="{9FFFE3FD-03D1-4AFE-917D-9AD531D1C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74" name="AutoShape 26">
              <a:extLst>
                <a:ext uri="{FF2B5EF4-FFF2-40B4-BE49-F238E27FC236}">
                  <a16:creationId xmlns:a16="http://schemas.microsoft.com/office/drawing/2014/main" id="{13A29C36-C48C-4AFB-A90E-0839008030C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75" name="AutoShape 27">
              <a:extLst>
                <a:ext uri="{FF2B5EF4-FFF2-40B4-BE49-F238E27FC236}">
                  <a16:creationId xmlns:a16="http://schemas.microsoft.com/office/drawing/2014/main" id="{3D9484E0-912B-4391-9197-3BBA08E34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4480" name="Rectangle 32">
            <a:extLst>
              <a:ext uri="{FF2B5EF4-FFF2-40B4-BE49-F238E27FC236}">
                <a16:creationId xmlns:a16="http://schemas.microsoft.com/office/drawing/2014/main" id="{8B32B8BE-4C89-438F-8A09-354893F2F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196851"/>
            <a:ext cx="7704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Nhận biết khối cầu</a:t>
            </a:r>
          </a:p>
        </p:txBody>
      </p:sp>
      <p:pic>
        <p:nvPicPr>
          <p:cNvPr id="104481" name="Picture 33">
            <a:extLst>
              <a:ext uri="{FF2B5EF4-FFF2-40B4-BE49-F238E27FC236}">
                <a16:creationId xmlns:a16="http://schemas.microsoft.com/office/drawing/2014/main" id="{EACF2013-9E6D-4308-ABBA-B1F4929632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346200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82" name="Picture 34">
            <a:extLst>
              <a:ext uri="{FF2B5EF4-FFF2-40B4-BE49-F238E27FC236}">
                <a16:creationId xmlns:a16="http://schemas.microsoft.com/office/drawing/2014/main" id="{0DB49432-24BD-4BAC-ADE2-2DCCA2214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"/>
            <a:ext cx="110966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85" name="Text Box 37">
            <a:extLst>
              <a:ext uri="{FF2B5EF4-FFF2-40B4-BE49-F238E27FC236}">
                <a16:creationId xmlns:a16="http://schemas.microsoft.com/office/drawing/2014/main" id="{D2D3530B-52FC-43BE-B30F-99F89EBE8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5545139"/>
            <a:ext cx="487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   Khối cầu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Oval 2">
            <a:extLst>
              <a:ext uri="{FF2B5EF4-FFF2-40B4-BE49-F238E27FC236}">
                <a16:creationId xmlns:a16="http://schemas.microsoft.com/office/drawing/2014/main" id="{6A648E74-B55E-465B-9A5A-364548AF5D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7500" y="1282700"/>
            <a:ext cx="3894138" cy="3894138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2883" name="Group 3">
            <a:extLst>
              <a:ext uri="{FF2B5EF4-FFF2-40B4-BE49-F238E27FC236}">
                <a16:creationId xmlns:a16="http://schemas.microsoft.com/office/drawing/2014/main" id="{8EEB0D44-879A-4462-9279-D5521D9DD27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114800" y="1301750"/>
            <a:ext cx="3886200" cy="3879850"/>
            <a:chOff x="1584" y="812"/>
            <a:chExt cx="2256" cy="2444"/>
          </a:xfrm>
        </p:grpSpPr>
        <p:sp>
          <p:nvSpPr>
            <p:cNvPr id="122884" name="AutoShape 4">
              <a:extLst>
                <a:ext uri="{FF2B5EF4-FFF2-40B4-BE49-F238E27FC236}">
                  <a16:creationId xmlns:a16="http://schemas.microsoft.com/office/drawing/2014/main" id="{B86D91BA-006D-4E1F-9211-7B2A6E107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885" name="AutoShape 5">
              <a:extLst>
                <a:ext uri="{FF2B5EF4-FFF2-40B4-BE49-F238E27FC236}">
                  <a16:creationId xmlns:a16="http://schemas.microsoft.com/office/drawing/2014/main" id="{FE1E3F63-7466-4B5F-A9B0-BA3878CD138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886" name="AutoShape 6">
              <a:extLst>
                <a:ext uri="{FF2B5EF4-FFF2-40B4-BE49-F238E27FC236}">
                  <a16:creationId xmlns:a16="http://schemas.microsoft.com/office/drawing/2014/main" id="{85EDB5E2-CE4E-4AB3-BF22-8BFE1A9B1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887" name="AutoShape 7">
              <a:extLst>
                <a:ext uri="{FF2B5EF4-FFF2-40B4-BE49-F238E27FC236}">
                  <a16:creationId xmlns:a16="http://schemas.microsoft.com/office/drawing/2014/main" id="{88E09CED-68EA-4AE7-8E7E-70B42AB1F16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888" name="AutoShape 8">
              <a:extLst>
                <a:ext uri="{FF2B5EF4-FFF2-40B4-BE49-F238E27FC236}">
                  <a16:creationId xmlns:a16="http://schemas.microsoft.com/office/drawing/2014/main" id="{83678724-52A7-4BE3-BAE3-1D8CCE4F4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889" name="AutoShape 9">
              <a:extLst>
                <a:ext uri="{FF2B5EF4-FFF2-40B4-BE49-F238E27FC236}">
                  <a16:creationId xmlns:a16="http://schemas.microsoft.com/office/drawing/2014/main" id="{957501B1-8908-4043-9336-7787BD63480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890" name="AutoShape 10">
              <a:extLst>
                <a:ext uri="{FF2B5EF4-FFF2-40B4-BE49-F238E27FC236}">
                  <a16:creationId xmlns:a16="http://schemas.microsoft.com/office/drawing/2014/main" id="{46963878-C4DF-4C8D-9909-9CA7667C4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891" name="AutoShape 11">
              <a:extLst>
                <a:ext uri="{FF2B5EF4-FFF2-40B4-BE49-F238E27FC236}">
                  <a16:creationId xmlns:a16="http://schemas.microsoft.com/office/drawing/2014/main" id="{489C3A04-03EF-4030-8868-7FB3EDE7DF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892" name="AutoShape 12">
              <a:extLst>
                <a:ext uri="{FF2B5EF4-FFF2-40B4-BE49-F238E27FC236}">
                  <a16:creationId xmlns:a16="http://schemas.microsoft.com/office/drawing/2014/main" id="{57D827C8-291C-472C-9C76-7951C5912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22893" name="Oval 13">
            <a:extLst>
              <a:ext uri="{FF2B5EF4-FFF2-40B4-BE49-F238E27FC236}">
                <a16:creationId xmlns:a16="http://schemas.microsoft.com/office/drawing/2014/main" id="{84BF601C-DC91-4A00-920C-BC4E525442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8775" y="1295400"/>
            <a:ext cx="3875088" cy="3875088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894" name="AutoShape 14">
            <a:extLst>
              <a:ext uri="{FF2B5EF4-FFF2-40B4-BE49-F238E27FC236}">
                <a16:creationId xmlns:a16="http://schemas.microsoft.com/office/drawing/2014/main" id="{85D6FF8C-7497-48A3-BEFB-7A63C5713FD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30900" y="4076700"/>
            <a:ext cx="330200" cy="181610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895" name="Oval 15">
            <a:extLst>
              <a:ext uri="{FF2B5EF4-FFF2-40B4-BE49-F238E27FC236}">
                <a16:creationId xmlns:a16="http://schemas.microsoft.com/office/drawing/2014/main" id="{199D0778-73C4-4642-99FD-1C4C64396B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2264" y="1274764"/>
            <a:ext cx="3913187" cy="3913187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3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896" name="AutoShape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DDD7FD8-A8FC-4CCD-A38F-A5D110160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2897" name="AutoShape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F769892-F697-41E5-8A65-57A5E1ED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122898" name="Group 18">
            <a:extLst>
              <a:ext uri="{FF2B5EF4-FFF2-40B4-BE49-F238E27FC236}">
                <a16:creationId xmlns:a16="http://schemas.microsoft.com/office/drawing/2014/main" id="{AFBDA1B9-605E-4AFE-A4E2-B38C8D6F769C}"/>
              </a:ext>
            </a:extLst>
          </p:cNvPr>
          <p:cNvGrpSpPr>
            <a:grpSpLocks/>
          </p:cNvGrpSpPr>
          <p:nvPr/>
        </p:nvGrpSpPr>
        <p:grpSpPr bwMode="auto">
          <a:xfrm>
            <a:off x="4275138" y="1273175"/>
            <a:ext cx="3581400" cy="3879850"/>
            <a:chOff x="1584" y="812"/>
            <a:chExt cx="2256" cy="2444"/>
          </a:xfrm>
        </p:grpSpPr>
        <p:sp>
          <p:nvSpPr>
            <p:cNvPr id="122899" name="AutoShape 19">
              <a:extLst>
                <a:ext uri="{FF2B5EF4-FFF2-40B4-BE49-F238E27FC236}">
                  <a16:creationId xmlns:a16="http://schemas.microsoft.com/office/drawing/2014/main" id="{393B82BF-5E13-4A71-93B5-AEA929494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00" name="AutoShape 20">
              <a:extLst>
                <a:ext uri="{FF2B5EF4-FFF2-40B4-BE49-F238E27FC236}">
                  <a16:creationId xmlns:a16="http://schemas.microsoft.com/office/drawing/2014/main" id="{FB459B06-43A5-4000-900C-61DB5E42E5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01" name="AutoShape 21">
              <a:extLst>
                <a:ext uri="{FF2B5EF4-FFF2-40B4-BE49-F238E27FC236}">
                  <a16:creationId xmlns:a16="http://schemas.microsoft.com/office/drawing/2014/main" id="{7EF0766F-AFCD-4013-A969-700A62BFB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02" name="AutoShape 22">
              <a:extLst>
                <a:ext uri="{FF2B5EF4-FFF2-40B4-BE49-F238E27FC236}">
                  <a16:creationId xmlns:a16="http://schemas.microsoft.com/office/drawing/2014/main" id="{96697948-8363-44B2-A953-E0A0E85D5E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03" name="AutoShape 23">
              <a:extLst>
                <a:ext uri="{FF2B5EF4-FFF2-40B4-BE49-F238E27FC236}">
                  <a16:creationId xmlns:a16="http://schemas.microsoft.com/office/drawing/2014/main" id="{E5D1C436-5BE2-4125-ACF0-8666C1AF1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04" name="AutoShape 24">
              <a:extLst>
                <a:ext uri="{FF2B5EF4-FFF2-40B4-BE49-F238E27FC236}">
                  <a16:creationId xmlns:a16="http://schemas.microsoft.com/office/drawing/2014/main" id="{FD4F9720-504F-43CA-855A-8790ED30317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05" name="AutoShape 25">
              <a:extLst>
                <a:ext uri="{FF2B5EF4-FFF2-40B4-BE49-F238E27FC236}">
                  <a16:creationId xmlns:a16="http://schemas.microsoft.com/office/drawing/2014/main" id="{7D612A55-A9CF-4834-8109-683451720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06" name="AutoShape 26">
              <a:extLst>
                <a:ext uri="{FF2B5EF4-FFF2-40B4-BE49-F238E27FC236}">
                  <a16:creationId xmlns:a16="http://schemas.microsoft.com/office/drawing/2014/main" id="{3697C56C-623F-401E-ABF7-EF0330F96D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07" name="AutoShape 27">
              <a:extLst>
                <a:ext uri="{FF2B5EF4-FFF2-40B4-BE49-F238E27FC236}">
                  <a16:creationId xmlns:a16="http://schemas.microsoft.com/office/drawing/2014/main" id="{00FAFA92-33FA-4FF8-8021-2BC801BB4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22908" name="AutoShape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D9929FA-390A-4C7B-A202-95DF9E1E3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562600"/>
            <a:ext cx="1676400" cy="533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Khối cầu</a:t>
            </a:r>
          </a:p>
        </p:txBody>
      </p:sp>
      <p:sp>
        <p:nvSpPr>
          <p:cNvPr id="122909" name="Text Box 29">
            <a:extLst>
              <a:ext uri="{FF2B5EF4-FFF2-40B4-BE49-F238E27FC236}">
                <a16:creationId xmlns:a16="http://schemas.microsoft.com/office/drawing/2014/main" id="{9E6B9DF6-A8CB-404D-A688-DD36D20F8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1" y="6096001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Khung của khối cầu.</a:t>
            </a:r>
          </a:p>
        </p:txBody>
      </p:sp>
      <p:sp>
        <p:nvSpPr>
          <p:cNvPr id="122910" name="Text Box 30">
            <a:extLst>
              <a:ext uri="{FF2B5EF4-FFF2-40B4-BE49-F238E27FC236}">
                <a16:creationId xmlns:a16="http://schemas.microsoft.com/office/drawing/2014/main" id="{DB5D1883-C185-468E-9E01-21829ACEC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6096001"/>
            <a:ext cx="3054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1. Mặt tròn bao quanh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2911" name="Text Box 31">
            <a:extLst>
              <a:ext uri="{FF2B5EF4-FFF2-40B4-BE49-F238E27FC236}">
                <a16:creationId xmlns:a16="http://schemas.microsoft.com/office/drawing/2014/main" id="{91D8DA51-FCCF-4EFA-9AFF-311B0B447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096001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2. Khối cầu có thể lăn.</a:t>
            </a:r>
          </a:p>
        </p:txBody>
      </p:sp>
      <p:pic>
        <p:nvPicPr>
          <p:cNvPr id="122913" name="Picture 33">
            <a:extLst>
              <a:ext uri="{FF2B5EF4-FFF2-40B4-BE49-F238E27FC236}">
                <a16:creationId xmlns:a16="http://schemas.microsoft.com/office/drawing/2014/main" id="{410290D9-987E-415C-B5F6-473430CD85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346200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4" name="Picture 34">
            <a:extLst>
              <a:ext uri="{FF2B5EF4-FFF2-40B4-BE49-F238E27FC236}">
                <a16:creationId xmlns:a16="http://schemas.microsoft.com/office/drawing/2014/main" id="{C6C53C8F-37E6-457E-8248-08A3BDF5A2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"/>
            <a:ext cx="110966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2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2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4" dur="30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30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4509E-6 L 0.25 -1.44509E-6 " pathEditMode="relative" rAng="0" ptsTypes="AA">
                                      <p:cBhvr>
                                        <p:cTn id="48" dur="3000" spd="-100000" fill="hold"/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000" fill="hold"/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2312 L 0.25156 0.02312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3000" fill="hold"/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2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8"/>
                  </p:tgtEl>
                </p:cond>
              </p:nextCondLst>
            </p:seq>
          </p:childTnLst>
        </p:cTn>
      </p:par>
    </p:tnLst>
    <p:bldLst>
      <p:bldP spid="122909" grpId="0"/>
      <p:bldP spid="122910" grpId="0"/>
      <p:bldP spid="1229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AAA5C782-1C1A-4E75-8465-9D987651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6" y="762000"/>
            <a:ext cx="33242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AutoShape 3">
            <a:extLst>
              <a:ext uri="{FF2B5EF4-FFF2-40B4-BE49-F238E27FC236}">
                <a16:creationId xmlns:a16="http://schemas.microsoft.com/office/drawing/2014/main" id="{9924D63F-DB30-414C-82B4-DFABF22D7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14986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500" name="Oval 4">
            <a:extLst>
              <a:ext uri="{FF2B5EF4-FFF2-40B4-BE49-F238E27FC236}">
                <a16:creationId xmlns:a16="http://schemas.microsoft.com/office/drawing/2014/main" id="{4BC16C28-CCB8-40D6-B914-591D46338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150" y="41656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6501" name="Group 5">
            <a:extLst>
              <a:ext uri="{FF2B5EF4-FFF2-40B4-BE49-F238E27FC236}">
                <a16:creationId xmlns:a16="http://schemas.microsoft.com/office/drawing/2014/main" id="{0E49C4BA-7D14-4D48-B641-72C65D8519CD}"/>
              </a:ext>
            </a:extLst>
          </p:cNvPr>
          <p:cNvGrpSpPr>
            <a:grpSpLocks/>
          </p:cNvGrpSpPr>
          <p:nvPr/>
        </p:nvGrpSpPr>
        <p:grpSpPr bwMode="auto">
          <a:xfrm>
            <a:off x="4479926" y="1498600"/>
            <a:ext cx="3254375" cy="3810000"/>
            <a:chOff x="-384" y="936"/>
            <a:chExt cx="2050" cy="2400"/>
          </a:xfrm>
        </p:grpSpPr>
        <p:sp>
          <p:nvSpPr>
            <p:cNvPr id="106502" name="Oval 6">
              <a:extLst>
                <a:ext uri="{FF2B5EF4-FFF2-40B4-BE49-F238E27FC236}">
                  <a16:creationId xmlns:a16="http://schemas.microsoft.com/office/drawing/2014/main" id="{CF020A81-F1D5-4749-9F2E-BAB039CBE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0392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6503" name="AutoShape 7">
              <a:extLst>
                <a:ext uri="{FF2B5EF4-FFF2-40B4-BE49-F238E27FC236}">
                  <a16:creationId xmlns:a16="http://schemas.microsoft.com/office/drawing/2014/main" id="{7B744BD1-0801-4529-8713-5EF41A577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G0" fmla="+- 233 0 0"/>
                <a:gd name="G1" fmla="+- 21600 0 233"/>
                <a:gd name="G2" fmla="*/ 233 1 2"/>
                <a:gd name="G3" fmla="+- 21600 0 G2"/>
                <a:gd name="G4" fmla="+/ 233 21600 2"/>
                <a:gd name="G5" fmla="+/ G1 0 2"/>
                <a:gd name="G6" fmla="*/ 21600 21600 233"/>
                <a:gd name="G7" fmla="*/ G6 1 2"/>
                <a:gd name="G8" fmla="+- 21600 0 G7"/>
                <a:gd name="G9" fmla="*/ 21600 1 2"/>
                <a:gd name="G10" fmla="+- 233 0 G9"/>
                <a:gd name="G11" fmla="?: G10 G8 0"/>
                <a:gd name="G12" fmla="?: G10 G7 21600"/>
                <a:gd name="T0" fmla="*/ 21483 w 21600"/>
                <a:gd name="T1" fmla="*/ 10800 h 21600"/>
                <a:gd name="T2" fmla="*/ 10800 w 21600"/>
                <a:gd name="T3" fmla="*/ 21600 h 21600"/>
                <a:gd name="T4" fmla="*/ 117 w 21600"/>
                <a:gd name="T5" fmla="*/ 10800 h 21600"/>
                <a:gd name="T6" fmla="*/ 10800 w 21600"/>
                <a:gd name="T7" fmla="*/ 0 h 21600"/>
                <a:gd name="T8" fmla="*/ 1917 w 21600"/>
                <a:gd name="T9" fmla="*/ 1917 h 21600"/>
                <a:gd name="T10" fmla="*/ 19683 w 21600"/>
                <a:gd name="T11" fmla="*/ 1968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shade val="57255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6504" name="Oval 8">
            <a:extLst>
              <a:ext uri="{FF2B5EF4-FFF2-40B4-BE49-F238E27FC236}">
                <a16:creationId xmlns:a16="http://schemas.microsoft.com/office/drawing/2014/main" id="{85B0B79B-70CF-46FA-8F9E-1E81F201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6" y="790575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6505" name="Group 9">
            <a:extLst>
              <a:ext uri="{FF2B5EF4-FFF2-40B4-BE49-F238E27FC236}">
                <a16:creationId xmlns:a16="http://schemas.microsoft.com/office/drawing/2014/main" id="{1AA47799-1D80-4FDE-869C-496B77F7AE4C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762000"/>
            <a:ext cx="6629400" cy="8763000"/>
            <a:chOff x="-336" y="480"/>
            <a:chExt cx="4176" cy="5520"/>
          </a:xfrm>
        </p:grpSpPr>
        <p:sp>
          <p:nvSpPr>
            <p:cNvPr id="106506" name="Line 10">
              <a:extLst>
                <a:ext uri="{FF2B5EF4-FFF2-40B4-BE49-F238E27FC236}">
                  <a16:creationId xmlns:a16="http://schemas.microsoft.com/office/drawing/2014/main" id="{F9A185A0-D4CB-4D20-BD2D-BD7DDD6244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6507" name="Group 11">
              <a:extLst>
                <a:ext uri="{FF2B5EF4-FFF2-40B4-BE49-F238E27FC236}">
                  <a16:creationId xmlns:a16="http://schemas.microsoft.com/office/drawing/2014/main" id="{7A189239-B92E-4646-AA23-7E789FDA21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06508" name="Picture 12">
                <a:extLst>
                  <a:ext uri="{FF2B5EF4-FFF2-40B4-BE49-F238E27FC236}">
                    <a16:creationId xmlns:a16="http://schemas.microsoft.com/office/drawing/2014/main" id="{801D693F-A863-472C-858B-BB0254CA5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6509" name="Group 13">
                <a:extLst>
                  <a:ext uri="{FF2B5EF4-FFF2-40B4-BE49-F238E27FC236}">
                    <a16:creationId xmlns:a16="http://schemas.microsoft.com/office/drawing/2014/main" id="{93F6D8D6-75B5-4517-BD86-353AB8F868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06510" name="Oval 14">
                  <a:extLst>
                    <a:ext uri="{FF2B5EF4-FFF2-40B4-BE49-F238E27FC236}">
                      <a16:creationId xmlns:a16="http://schemas.microsoft.com/office/drawing/2014/main" id="{5B7A66C3-B7D2-4753-8C7F-98C3B50901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6511" name="AutoShape 15">
                  <a:extLst>
                    <a:ext uri="{FF2B5EF4-FFF2-40B4-BE49-F238E27FC236}">
                      <a16:creationId xmlns:a16="http://schemas.microsoft.com/office/drawing/2014/main" id="{CD9ED63F-3EE3-4CE5-B451-ADCD880B88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6512" name="Oval 16">
                <a:extLst>
                  <a:ext uri="{FF2B5EF4-FFF2-40B4-BE49-F238E27FC236}">
                    <a16:creationId xmlns:a16="http://schemas.microsoft.com/office/drawing/2014/main" id="{890B254E-A317-4252-B592-952B04A05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pic>
        <p:nvPicPr>
          <p:cNvPr id="106523" name="Picture 27">
            <a:extLst>
              <a:ext uri="{FF2B5EF4-FFF2-40B4-BE49-F238E27FC236}">
                <a16:creationId xmlns:a16="http://schemas.microsoft.com/office/drawing/2014/main" id="{BB7BEB5E-1017-439E-AC2F-C67EC31AB9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38275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24" name="Picture 28">
            <a:extLst>
              <a:ext uri="{FF2B5EF4-FFF2-40B4-BE49-F238E27FC236}">
                <a16:creationId xmlns:a16="http://schemas.microsoft.com/office/drawing/2014/main" id="{4A012D85-EAC4-4384-A4E3-5BBFE8AC32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"/>
            <a:ext cx="110966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25" name="Text Box 29">
            <a:extLst>
              <a:ext uri="{FF2B5EF4-FFF2-40B4-BE49-F238E27FC236}">
                <a16:creationId xmlns:a16="http://schemas.microsoft.com/office/drawing/2014/main" id="{EB0B6CFD-6956-49D4-B71D-4F6C98589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5" y="5424488"/>
            <a:ext cx="44719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800" b="1">
                <a:solidFill>
                  <a:srgbClr val="FF0000"/>
                </a:solidFill>
                <a:latin typeface="Times New Roman" panose="02020603050405020304" pitchFamily="18" charset="0"/>
              </a:rPr>
              <a:t>Khối trụ</a:t>
            </a:r>
          </a:p>
        </p:txBody>
      </p:sp>
      <p:sp>
        <p:nvSpPr>
          <p:cNvPr id="106526" name="Text Box 30">
            <a:extLst>
              <a:ext uri="{FF2B5EF4-FFF2-40B4-BE49-F238E27FC236}">
                <a16:creationId xmlns:a16="http://schemas.microsoft.com/office/drawing/2014/main" id="{9339C232-2AA6-440F-A52A-58F4E7366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0" y="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Nhận biết khối trụ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4FE6FBA7-D28A-448F-8BC3-9D8445AD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6" y="762000"/>
            <a:ext cx="33242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AutoShape 3">
            <a:extLst>
              <a:ext uri="{FF2B5EF4-FFF2-40B4-BE49-F238E27FC236}">
                <a16:creationId xmlns:a16="http://schemas.microsoft.com/office/drawing/2014/main" id="{5C779031-3D45-4B8A-A12B-5152DD2F2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14986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32" name="Oval 4">
            <a:extLst>
              <a:ext uri="{FF2B5EF4-FFF2-40B4-BE49-F238E27FC236}">
                <a16:creationId xmlns:a16="http://schemas.microsoft.com/office/drawing/2014/main" id="{37DF7E13-5AE3-4EB5-A975-6DEAAE0FB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150" y="41656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4933" name="Group 5">
            <a:extLst>
              <a:ext uri="{FF2B5EF4-FFF2-40B4-BE49-F238E27FC236}">
                <a16:creationId xmlns:a16="http://schemas.microsoft.com/office/drawing/2014/main" id="{84AB1F2A-49D6-4C48-B789-338FF236CEA2}"/>
              </a:ext>
            </a:extLst>
          </p:cNvPr>
          <p:cNvGrpSpPr>
            <a:grpSpLocks/>
          </p:cNvGrpSpPr>
          <p:nvPr/>
        </p:nvGrpSpPr>
        <p:grpSpPr bwMode="auto">
          <a:xfrm>
            <a:off x="4479926" y="1498600"/>
            <a:ext cx="3254375" cy="3810000"/>
            <a:chOff x="-384" y="936"/>
            <a:chExt cx="2050" cy="2400"/>
          </a:xfrm>
        </p:grpSpPr>
        <p:sp>
          <p:nvSpPr>
            <p:cNvPr id="124934" name="Oval 6">
              <a:extLst>
                <a:ext uri="{FF2B5EF4-FFF2-40B4-BE49-F238E27FC236}">
                  <a16:creationId xmlns:a16="http://schemas.microsoft.com/office/drawing/2014/main" id="{AB020694-7668-4058-8981-469EE46DD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0392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35" name="AutoShape 7">
              <a:extLst>
                <a:ext uri="{FF2B5EF4-FFF2-40B4-BE49-F238E27FC236}">
                  <a16:creationId xmlns:a16="http://schemas.microsoft.com/office/drawing/2014/main" id="{C86EC4FC-B5F0-48E2-8401-49802D675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G0" fmla="+- 233 0 0"/>
                <a:gd name="G1" fmla="+- 21600 0 233"/>
                <a:gd name="G2" fmla="*/ 233 1 2"/>
                <a:gd name="G3" fmla="+- 21600 0 G2"/>
                <a:gd name="G4" fmla="+/ 233 21600 2"/>
                <a:gd name="G5" fmla="+/ G1 0 2"/>
                <a:gd name="G6" fmla="*/ 21600 21600 233"/>
                <a:gd name="G7" fmla="*/ G6 1 2"/>
                <a:gd name="G8" fmla="+- 21600 0 G7"/>
                <a:gd name="G9" fmla="*/ 21600 1 2"/>
                <a:gd name="G10" fmla="+- 233 0 G9"/>
                <a:gd name="G11" fmla="?: G10 G8 0"/>
                <a:gd name="G12" fmla="?: G10 G7 21600"/>
                <a:gd name="T0" fmla="*/ 21483 w 21600"/>
                <a:gd name="T1" fmla="*/ 10800 h 21600"/>
                <a:gd name="T2" fmla="*/ 10800 w 21600"/>
                <a:gd name="T3" fmla="*/ 21600 h 21600"/>
                <a:gd name="T4" fmla="*/ 117 w 21600"/>
                <a:gd name="T5" fmla="*/ 10800 h 21600"/>
                <a:gd name="T6" fmla="*/ 10800 w 21600"/>
                <a:gd name="T7" fmla="*/ 0 h 21600"/>
                <a:gd name="T8" fmla="*/ 1917 w 21600"/>
                <a:gd name="T9" fmla="*/ 1917 h 21600"/>
                <a:gd name="T10" fmla="*/ 19683 w 21600"/>
                <a:gd name="T11" fmla="*/ 1968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shade val="57255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24936" name="Oval 8">
            <a:extLst>
              <a:ext uri="{FF2B5EF4-FFF2-40B4-BE49-F238E27FC236}">
                <a16:creationId xmlns:a16="http://schemas.microsoft.com/office/drawing/2014/main" id="{7BA8C7B4-C7FF-42ED-81CE-51DD4A21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6" y="790575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4937" name="Group 9">
            <a:extLst>
              <a:ext uri="{FF2B5EF4-FFF2-40B4-BE49-F238E27FC236}">
                <a16:creationId xmlns:a16="http://schemas.microsoft.com/office/drawing/2014/main" id="{2247867D-B8B0-42FE-A764-9E260FA2B392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762000"/>
            <a:ext cx="6629400" cy="8763000"/>
            <a:chOff x="-336" y="480"/>
            <a:chExt cx="4176" cy="5520"/>
          </a:xfrm>
        </p:grpSpPr>
        <p:sp>
          <p:nvSpPr>
            <p:cNvPr id="124938" name="Line 10">
              <a:extLst>
                <a:ext uri="{FF2B5EF4-FFF2-40B4-BE49-F238E27FC236}">
                  <a16:creationId xmlns:a16="http://schemas.microsoft.com/office/drawing/2014/main" id="{95FD4A1E-0CDB-40CD-9471-AF6E801D3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4939" name="Group 11">
              <a:extLst>
                <a:ext uri="{FF2B5EF4-FFF2-40B4-BE49-F238E27FC236}">
                  <a16:creationId xmlns:a16="http://schemas.microsoft.com/office/drawing/2014/main" id="{D2BB4074-57DD-474D-ACDD-59931F1AD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4940" name="Picture 12">
                <a:extLst>
                  <a:ext uri="{FF2B5EF4-FFF2-40B4-BE49-F238E27FC236}">
                    <a16:creationId xmlns:a16="http://schemas.microsoft.com/office/drawing/2014/main" id="{C5AFFE51-28E7-405B-A3AE-BA81AE8A6D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4941" name="Group 13">
                <a:extLst>
                  <a:ext uri="{FF2B5EF4-FFF2-40B4-BE49-F238E27FC236}">
                    <a16:creationId xmlns:a16="http://schemas.microsoft.com/office/drawing/2014/main" id="{9F1282EA-A788-40CC-8AC0-B08B15A811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4942" name="Oval 14">
                  <a:extLst>
                    <a:ext uri="{FF2B5EF4-FFF2-40B4-BE49-F238E27FC236}">
                      <a16:creationId xmlns:a16="http://schemas.microsoft.com/office/drawing/2014/main" id="{2D332175-8D1D-48D7-BD26-3251F63B0F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4943" name="AutoShape 15">
                  <a:extLst>
                    <a:ext uri="{FF2B5EF4-FFF2-40B4-BE49-F238E27FC236}">
                      <a16:creationId xmlns:a16="http://schemas.microsoft.com/office/drawing/2014/main" id="{B0C31CA4-DF1F-467F-A95F-B9D1794605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4944" name="Oval 16">
                <a:extLst>
                  <a:ext uri="{FF2B5EF4-FFF2-40B4-BE49-F238E27FC236}">
                    <a16:creationId xmlns:a16="http://schemas.microsoft.com/office/drawing/2014/main" id="{4291E44D-0931-49FC-96E5-6C3C0D61B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24945" name="AutoShape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85996C9-29FD-4C8E-ACC1-7162F6348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4946" name="AutoShape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58471A3-F1D8-4F9D-96C9-AAF9F0357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9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24947" name="AutoShape 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FE99F1C-8316-42A1-A218-4443B5EFF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8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24948" name="AutoShape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0DEE410-934D-493C-A2A8-37078BA32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4949" name="AutoShape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A5485D0-22AF-4EB6-8A07-A33DEA72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562600"/>
            <a:ext cx="1676400" cy="533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Khối trụ</a:t>
            </a:r>
          </a:p>
        </p:txBody>
      </p:sp>
      <p:sp>
        <p:nvSpPr>
          <p:cNvPr id="124950" name="Text Box 22">
            <a:extLst>
              <a:ext uri="{FF2B5EF4-FFF2-40B4-BE49-F238E27FC236}">
                <a16:creationId xmlns:a16="http://schemas.microsoft.com/office/drawing/2014/main" id="{7D771962-93D7-4A3E-8BE1-E3E01BEC6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80114"/>
            <a:ext cx="2630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Khung của khối trụ.</a:t>
            </a:r>
          </a:p>
        </p:txBody>
      </p:sp>
      <p:sp>
        <p:nvSpPr>
          <p:cNvPr id="124951" name="Text Box 23">
            <a:extLst>
              <a:ext uri="{FF2B5EF4-FFF2-40B4-BE49-F238E27FC236}">
                <a16:creationId xmlns:a16="http://schemas.microsoft.com/office/drawing/2014/main" id="{7D16ED7D-C2CF-42B3-980E-92EA9E3AC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4" y="6022976"/>
            <a:ext cx="2986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1. Mặt trên và mặt đáy</a:t>
            </a:r>
            <a:r>
              <a:rPr lang="en-US" altLang="en-US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4952" name="Text Box 24">
            <a:extLst>
              <a:ext uri="{FF2B5EF4-FFF2-40B4-BE49-F238E27FC236}">
                <a16:creationId xmlns:a16="http://schemas.microsoft.com/office/drawing/2014/main" id="{0BA878AD-518B-49F4-91AA-2124A754F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097589"/>
            <a:ext cx="2986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2. Mặt tròn bao quanh.</a:t>
            </a:r>
          </a:p>
        </p:txBody>
      </p:sp>
      <p:sp>
        <p:nvSpPr>
          <p:cNvPr id="124953" name="Text Box 25">
            <a:extLst>
              <a:ext uri="{FF2B5EF4-FFF2-40B4-BE49-F238E27FC236}">
                <a16:creationId xmlns:a16="http://schemas.microsoft.com/office/drawing/2014/main" id="{56B01200-7792-4719-995C-2B8A74601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64" y="6491289"/>
            <a:ext cx="3335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3. Khối trụ có thể trượt</a:t>
            </a:r>
            <a:r>
              <a:rPr lang="en-US" altLang="en-US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4954" name="Text Box 26">
            <a:extLst>
              <a:ext uri="{FF2B5EF4-FFF2-40B4-BE49-F238E27FC236}">
                <a16:creationId xmlns:a16="http://schemas.microsoft.com/office/drawing/2014/main" id="{16AB43E3-718E-42AD-AF31-2EF2A864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491289"/>
            <a:ext cx="347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4. Khối trụ có thể lật và lăn.</a:t>
            </a:r>
          </a:p>
        </p:txBody>
      </p:sp>
      <p:pic>
        <p:nvPicPr>
          <p:cNvPr id="124955" name="Picture 27">
            <a:extLst>
              <a:ext uri="{FF2B5EF4-FFF2-40B4-BE49-F238E27FC236}">
                <a16:creationId xmlns:a16="http://schemas.microsoft.com/office/drawing/2014/main" id="{F7DAD897-1533-4FD2-B4EB-0E9D39C87E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38275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56" name="Picture 28">
            <a:extLst>
              <a:ext uri="{FF2B5EF4-FFF2-40B4-BE49-F238E27FC236}">
                <a16:creationId xmlns:a16="http://schemas.microsoft.com/office/drawing/2014/main" id="{3667E323-087B-4F52-B1D7-C2F5553272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"/>
            <a:ext cx="110966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4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4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4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4798E-6 L -0.3125 -2.94798E-6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4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" dur="2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-2.94798E-6 L -0.0625 -0.13896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6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3000" fill="hold"/>
                                        <p:tgtEl>
                                          <p:spTgt spid="1249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7"/>
                  </p:tgtEl>
                </p:cond>
              </p:nextCondLst>
            </p:seq>
          </p:childTnLst>
        </p:cTn>
      </p:par>
    </p:tnLst>
    <p:bldLst>
      <p:bldP spid="124950" grpId="0"/>
      <p:bldP spid="124951" grpId="0"/>
      <p:bldP spid="124952" grpId="0"/>
      <p:bldP spid="124953" grpId="0"/>
      <p:bldP spid="1249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>
            <a:extLst>
              <a:ext uri="{FF2B5EF4-FFF2-40B4-BE49-F238E27FC236}">
                <a16:creationId xmlns:a16="http://schemas.microsoft.com/office/drawing/2014/main" id="{CCF8E7A9-7A1A-457D-A607-7ED4EACC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427038"/>
            <a:ext cx="83820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>
            <a:extLst>
              <a:ext uri="{FF2B5EF4-FFF2-40B4-BE49-F238E27FC236}">
                <a16:creationId xmlns:a16="http://schemas.microsoft.com/office/drawing/2014/main" id="{8E8A207B-9D5F-4D2E-A768-D8999EA11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276225"/>
            <a:ext cx="728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 Phân biệt khối cầu, khối trụ</a:t>
            </a:r>
          </a:p>
        </p:txBody>
      </p:sp>
      <p:grpSp>
        <p:nvGrpSpPr>
          <p:cNvPr id="112657" name="Group 17">
            <a:extLst>
              <a:ext uri="{FF2B5EF4-FFF2-40B4-BE49-F238E27FC236}">
                <a16:creationId xmlns:a16="http://schemas.microsoft.com/office/drawing/2014/main" id="{0C5D6770-CFAF-49A3-9C39-5CE8A1604B82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1255713"/>
            <a:ext cx="6629400" cy="8763000"/>
            <a:chOff x="-336" y="480"/>
            <a:chExt cx="4176" cy="5520"/>
          </a:xfrm>
        </p:grpSpPr>
        <p:sp>
          <p:nvSpPr>
            <p:cNvPr id="112658" name="Line 18">
              <a:extLst>
                <a:ext uri="{FF2B5EF4-FFF2-40B4-BE49-F238E27FC236}">
                  <a16:creationId xmlns:a16="http://schemas.microsoft.com/office/drawing/2014/main" id="{ACB93837-6486-4499-8D08-B817E5667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12659" name="Group 19">
              <a:extLst>
                <a:ext uri="{FF2B5EF4-FFF2-40B4-BE49-F238E27FC236}">
                  <a16:creationId xmlns:a16="http://schemas.microsoft.com/office/drawing/2014/main" id="{E1FEA1F1-9AEC-4BB5-A7AD-AE567609D9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12660" name="Picture 20">
                <a:extLst>
                  <a:ext uri="{FF2B5EF4-FFF2-40B4-BE49-F238E27FC236}">
                    <a16:creationId xmlns:a16="http://schemas.microsoft.com/office/drawing/2014/main" id="{3CBCC254-2FAF-47C5-9C2C-B42C9BDBC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2661" name="Group 21">
                <a:extLst>
                  <a:ext uri="{FF2B5EF4-FFF2-40B4-BE49-F238E27FC236}">
                    <a16:creationId xmlns:a16="http://schemas.microsoft.com/office/drawing/2014/main" id="{DBC92C78-336F-4FE9-A02C-027CA21493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12662" name="Oval 22">
                  <a:extLst>
                    <a:ext uri="{FF2B5EF4-FFF2-40B4-BE49-F238E27FC236}">
                      <a16:creationId xmlns:a16="http://schemas.microsoft.com/office/drawing/2014/main" id="{2687109F-410A-4936-A6EA-9DFE92A60A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663" name="AutoShape 23">
                  <a:extLst>
                    <a:ext uri="{FF2B5EF4-FFF2-40B4-BE49-F238E27FC236}">
                      <a16:creationId xmlns:a16="http://schemas.microsoft.com/office/drawing/2014/main" id="{9060B1C3-7AF2-49BE-8E32-0141A4267E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2664" name="Oval 24">
                <a:extLst>
                  <a:ext uri="{FF2B5EF4-FFF2-40B4-BE49-F238E27FC236}">
                    <a16:creationId xmlns:a16="http://schemas.microsoft.com/office/drawing/2014/main" id="{F6D6B841-B277-4A02-BD4F-8DCD8DBC5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12665" name="Oval 25">
            <a:extLst>
              <a:ext uri="{FF2B5EF4-FFF2-40B4-BE49-F238E27FC236}">
                <a16:creationId xmlns:a16="http://schemas.microsoft.com/office/drawing/2014/main" id="{88198F24-9378-4EA5-A5FA-4A60FEEB55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2825" y="1639889"/>
            <a:ext cx="3875088" cy="3875087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2667" name="Group 27">
            <a:extLst>
              <a:ext uri="{FF2B5EF4-FFF2-40B4-BE49-F238E27FC236}">
                <a16:creationId xmlns:a16="http://schemas.microsoft.com/office/drawing/2014/main" id="{95411691-9C50-4045-AB7D-D88BC88DE978}"/>
              </a:ext>
            </a:extLst>
          </p:cNvPr>
          <p:cNvGrpSpPr>
            <a:grpSpLocks/>
          </p:cNvGrpSpPr>
          <p:nvPr/>
        </p:nvGrpSpPr>
        <p:grpSpPr bwMode="auto">
          <a:xfrm>
            <a:off x="2403475" y="1666875"/>
            <a:ext cx="3581400" cy="3879850"/>
            <a:chOff x="1584" y="812"/>
            <a:chExt cx="2256" cy="2444"/>
          </a:xfrm>
        </p:grpSpPr>
        <p:sp>
          <p:nvSpPr>
            <p:cNvPr id="112668" name="AutoShape 28">
              <a:extLst>
                <a:ext uri="{FF2B5EF4-FFF2-40B4-BE49-F238E27FC236}">
                  <a16:creationId xmlns:a16="http://schemas.microsoft.com/office/drawing/2014/main" id="{763AD8B4-52AD-4F04-A8D9-1D9F02B0B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69" name="AutoShape 29">
              <a:extLst>
                <a:ext uri="{FF2B5EF4-FFF2-40B4-BE49-F238E27FC236}">
                  <a16:creationId xmlns:a16="http://schemas.microsoft.com/office/drawing/2014/main" id="{DD6C3780-8444-4C11-AEA1-95AD2CD5D0F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70" name="AutoShape 30">
              <a:extLst>
                <a:ext uri="{FF2B5EF4-FFF2-40B4-BE49-F238E27FC236}">
                  <a16:creationId xmlns:a16="http://schemas.microsoft.com/office/drawing/2014/main" id="{D2B219BA-4E5D-4DA4-9353-CFF8A9E93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71" name="AutoShape 31">
              <a:extLst>
                <a:ext uri="{FF2B5EF4-FFF2-40B4-BE49-F238E27FC236}">
                  <a16:creationId xmlns:a16="http://schemas.microsoft.com/office/drawing/2014/main" id="{6F164131-D4EF-48E0-B8F9-F2F14A7ECD6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72" name="AutoShape 32">
              <a:extLst>
                <a:ext uri="{FF2B5EF4-FFF2-40B4-BE49-F238E27FC236}">
                  <a16:creationId xmlns:a16="http://schemas.microsoft.com/office/drawing/2014/main" id="{08F776EA-267E-4A00-8F96-8F7C1626B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73" name="AutoShape 33">
              <a:extLst>
                <a:ext uri="{FF2B5EF4-FFF2-40B4-BE49-F238E27FC236}">
                  <a16:creationId xmlns:a16="http://schemas.microsoft.com/office/drawing/2014/main" id="{3A51ACF1-8242-40D0-8F0D-E87BF9C3955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74" name="AutoShape 34">
              <a:extLst>
                <a:ext uri="{FF2B5EF4-FFF2-40B4-BE49-F238E27FC236}">
                  <a16:creationId xmlns:a16="http://schemas.microsoft.com/office/drawing/2014/main" id="{F4E51860-A769-4775-803F-79BE83BF2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75" name="AutoShape 35">
              <a:extLst>
                <a:ext uri="{FF2B5EF4-FFF2-40B4-BE49-F238E27FC236}">
                  <a16:creationId xmlns:a16="http://schemas.microsoft.com/office/drawing/2014/main" id="{CF1EB5F9-7DD7-4E66-ABEA-A445A6DC3DF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76" name="AutoShape 36">
              <a:extLst>
                <a:ext uri="{FF2B5EF4-FFF2-40B4-BE49-F238E27FC236}">
                  <a16:creationId xmlns:a16="http://schemas.microsoft.com/office/drawing/2014/main" id="{02017BEB-9B07-432F-8392-06FA24C0C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2677" name="Rectangle 37">
            <a:extLst>
              <a:ext uri="{FF2B5EF4-FFF2-40B4-BE49-F238E27FC236}">
                <a16:creationId xmlns:a16="http://schemas.microsoft.com/office/drawing/2014/main" id="{EDF35BCA-6E34-4A30-940D-CAEA65292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663" y="0"/>
            <a:ext cx="50863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>
                <a:solidFill>
                  <a:srgbClr val="0000FF"/>
                </a:solidFill>
                <a:latin typeface="Times New Roman" panose="02020603050405020304" pitchFamily="18" charset="0"/>
              </a:rPr>
              <a:t>Giống nhau:</a:t>
            </a:r>
          </a:p>
        </p:txBody>
      </p:sp>
      <p:grpSp>
        <p:nvGrpSpPr>
          <p:cNvPr id="112678" name="Group 38">
            <a:extLst>
              <a:ext uri="{FF2B5EF4-FFF2-40B4-BE49-F238E27FC236}">
                <a16:creationId xmlns:a16="http://schemas.microsoft.com/office/drawing/2014/main" id="{88DB99A2-D55C-4766-B4AC-19034C93C751}"/>
              </a:ext>
            </a:extLst>
          </p:cNvPr>
          <p:cNvGrpSpPr>
            <a:grpSpLocks/>
          </p:cNvGrpSpPr>
          <p:nvPr/>
        </p:nvGrpSpPr>
        <p:grpSpPr bwMode="auto">
          <a:xfrm>
            <a:off x="2403475" y="1666875"/>
            <a:ext cx="3581400" cy="3879850"/>
            <a:chOff x="1584" y="812"/>
            <a:chExt cx="2256" cy="2444"/>
          </a:xfrm>
        </p:grpSpPr>
        <p:sp>
          <p:nvSpPr>
            <p:cNvPr id="112679" name="AutoShape 39">
              <a:extLst>
                <a:ext uri="{FF2B5EF4-FFF2-40B4-BE49-F238E27FC236}">
                  <a16:creationId xmlns:a16="http://schemas.microsoft.com/office/drawing/2014/main" id="{1631F75A-CD2D-48FA-B164-510B2BD9D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80" name="AutoShape 40">
              <a:extLst>
                <a:ext uri="{FF2B5EF4-FFF2-40B4-BE49-F238E27FC236}">
                  <a16:creationId xmlns:a16="http://schemas.microsoft.com/office/drawing/2014/main" id="{4BFC59CE-99EB-47BB-A04D-A10797C13B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81" name="AutoShape 41">
              <a:extLst>
                <a:ext uri="{FF2B5EF4-FFF2-40B4-BE49-F238E27FC236}">
                  <a16:creationId xmlns:a16="http://schemas.microsoft.com/office/drawing/2014/main" id="{6C347E6C-7B70-44CB-AED4-A6F22FF97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82" name="AutoShape 42">
              <a:extLst>
                <a:ext uri="{FF2B5EF4-FFF2-40B4-BE49-F238E27FC236}">
                  <a16:creationId xmlns:a16="http://schemas.microsoft.com/office/drawing/2014/main" id="{5BF487BB-8BEE-4CBD-B1AA-D20BB745AE6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83" name="AutoShape 43">
              <a:extLst>
                <a:ext uri="{FF2B5EF4-FFF2-40B4-BE49-F238E27FC236}">
                  <a16:creationId xmlns:a16="http://schemas.microsoft.com/office/drawing/2014/main" id="{3E18D7D2-F956-4F7E-A5AF-1052D71D2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84" name="AutoShape 44">
              <a:extLst>
                <a:ext uri="{FF2B5EF4-FFF2-40B4-BE49-F238E27FC236}">
                  <a16:creationId xmlns:a16="http://schemas.microsoft.com/office/drawing/2014/main" id="{BAFA702D-BE9B-4845-9E8A-700ACC6540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85" name="AutoShape 45">
              <a:extLst>
                <a:ext uri="{FF2B5EF4-FFF2-40B4-BE49-F238E27FC236}">
                  <a16:creationId xmlns:a16="http://schemas.microsoft.com/office/drawing/2014/main" id="{E2003025-FDCC-4C84-A079-9EAA6B15F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86" name="AutoShape 46">
              <a:extLst>
                <a:ext uri="{FF2B5EF4-FFF2-40B4-BE49-F238E27FC236}">
                  <a16:creationId xmlns:a16="http://schemas.microsoft.com/office/drawing/2014/main" id="{A6710731-9EF1-4793-A510-4AFC032D87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687" name="AutoShape 47">
              <a:extLst>
                <a:ext uri="{FF2B5EF4-FFF2-40B4-BE49-F238E27FC236}">
                  <a16:creationId xmlns:a16="http://schemas.microsoft.com/office/drawing/2014/main" id="{23060C86-2398-438F-84A0-9E348C567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69 0.00856 L -0.36319 0.008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61 0.02335 L -0.17361 -0.11561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3000" fill="hold"/>
                                        <p:tgtEl>
                                          <p:spTgt spid="1126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11 -4.85549E-6 L 0.13889 -4.85549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30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2.08092E-6 L 0.15 2.08092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3000" fill="hold"/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2.08092E-6 L 0.15 2.08092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0" dur="3000" fill="hold"/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allAtOnce"/>
      <p:bldP spid="1126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08" name="Picture 32">
            <a:extLst>
              <a:ext uri="{FF2B5EF4-FFF2-40B4-BE49-F238E27FC236}">
                <a16:creationId xmlns:a16="http://schemas.microsoft.com/office/drawing/2014/main" id="{5E74E253-ABDE-4E87-9D7D-629AC17AE6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346200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009" name="Picture 33">
            <a:extLst>
              <a:ext uri="{FF2B5EF4-FFF2-40B4-BE49-F238E27FC236}">
                <a16:creationId xmlns:a16="http://schemas.microsoft.com/office/drawing/2014/main" id="{EF2B0071-1F57-4A94-862A-0C418D3EB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"/>
            <a:ext cx="110966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30" name="Oval 54">
            <a:extLst>
              <a:ext uri="{FF2B5EF4-FFF2-40B4-BE49-F238E27FC236}">
                <a16:creationId xmlns:a16="http://schemas.microsoft.com/office/drawing/2014/main" id="{FC397B2F-6A52-45B0-901F-FA4FA34C4D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95400" y="1712914"/>
            <a:ext cx="3875088" cy="3875087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7033" name="Group 57">
            <a:extLst>
              <a:ext uri="{FF2B5EF4-FFF2-40B4-BE49-F238E27FC236}">
                <a16:creationId xmlns:a16="http://schemas.microsoft.com/office/drawing/2014/main" id="{9A71CB17-7C81-495B-AAC7-B35494921C8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695450"/>
            <a:ext cx="3581400" cy="3879850"/>
            <a:chOff x="1584" y="812"/>
            <a:chExt cx="2256" cy="2444"/>
          </a:xfrm>
        </p:grpSpPr>
        <p:sp>
          <p:nvSpPr>
            <p:cNvPr id="127034" name="AutoShape 58">
              <a:extLst>
                <a:ext uri="{FF2B5EF4-FFF2-40B4-BE49-F238E27FC236}">
                  <a16:creationId xmlns:a16="http://schemas.microsoft.com/office/drawing/2014/main" id="{C197CC22-6C11-4C3E-BD97-4B34F55C5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035" name="AutoShape 59">
              <a:extLst>
                <a:ext uri="{FF2B5EF4-FFF2-40B4-BE49-F238E27FC236}">
                  <a16:creationId xmlns:a16="http://schemas.microsoft.com/office/drawing/2014/main" id="{AE387E59-8C8C-430A-8E3E-0742D4DD1D8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036" name="AutoShape 60">
              <a:extLst>
                <a:ext uri="{FF2B5EF4-FFF2-40B4-BE49-F238E27FC236}">
                  <a16:creationId xmlns:a16="http://schemas.microsoft.com/office/drawing/2014/main" id="{C8D032A4-7103-4BAA-8424-A00689D58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037" name="AutoShape 61">
              <a:extLst>
                <a:ext uri="{FF2B5EF4-FFF2-40B4-BE49-F238E27FC236}">
                  <a16:creationId xmlns:a16="http://schemas.microsoft.com/office/drawing/2014/main" id="{29ABB7B3-36EC-4532-9D8C-C3976A6259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038" name="AutoShape 62">
              <a:extLst>
                <a:ext uri="{FF2B5EF4-FFF2-40B4-BE49-F238E27FC236}">
                  <a16:creationId xmlns:a16="http://schemas.microsoft.com/office/drawing/2014/main" id="{0C0552CB-B8B6-453F-8599-1076BDC9C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039" name="AutoShape 63">
              <a:extLst>
                <a:ext uri="{FF2B5EF4-FFF2-40B4-BE49-F238E27FC236}">
                  <a16:creationId xmlns:a16="http://schemas.microsoft.com/office/drawing/2014/main" id="{D7EBAE5E-9C91-49F4-B6D0-FAEACF65556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040" name="AutoShape 64">
              <a:extLst>
                <a:ext uri="{FF2B5EF4-FFF2-40B4-BE49-F238E27FC236}">
                  <a16:creationId xmlns:a16="http://schemas.microsoft.com/office/drawing/2014/main" id="{3AC75035-683D-47F5-880B-005498774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041" name="AutoShape 65">
              <a:extLst>
                <a:ext uri="{FF2B5EF4-FFF2-40B4-BE49-F238E27FC236}">
                  <a16:creationId xmlns:a16="http://schemas.microsoft.com/office/drawing/2014/main" id="{D50933B5-1C90-4819-BD91-5E8D361C1B5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042" name="AutoShape 66">
              <a:extLst>
                <a:ext uri="{FF2B5EF4-FFF2-40B4-BE49-F238E27FC236}">
                  <a16:creationId xmlns:a16="http://schemas.microsoft.com/office/drawing/2014/main" id="{5C7BD5DB-9077-452F-9071-6AA4DD202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27043" name="Rectangle 67">
            <a:extLst>
              <a:ext uri="{FF2B5EF4-FFF2-40B4-BE49-F238E27FC236}">
                <a16:creationId xmlns:a16="http://schemas.microsoft.com/office/drawing/2014/main" id="{8CE437D8-13DA-4C3D-82F2-F1C89A595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0" y="198438"/>
            <a:ext cx="4629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</a:rPr>
              <a:t>Khác nhau:</a:t>
            </a:r>
          </a:p>
        </p:txBody>
      </p:sp>
      <p:grpSp>
        <p:nvGrpSpPr>
          <p:cNvPr id="127044" name="Group 68">
            <a:extLst>
              <a:ext uri="{FF2B5EF4-FFF2-40B4-BE49-F238E27FC236}">
                <a16:creationId xmlns:a16="http://schemas.microsoft.com/office/drawing/2014/main" id="{8AB254A9-33C4-4961-98A9-8AF8519786A3}"/>
              </a:ext>
            </a:extLst>
          </p:cNvPr>
          <p:cNvGrpSpPr>
            <a:grpSpLocks/>
          </p:cNvGrpSpPr>
          <p:nvPr/>
        </p:nvGrpSpPr>
        <p:grpSpPr bwMode="auto">
          <a:xfrm>
            <a:off x="5913438" y="1141413"/>
            <a:ext cx="6629400" cy="8763000"/>
            <a:chOff x="-336" y="480"/>
            <a:chExt cx="4176" cy="5520"/>
          </a:xfrm>
        </p:grpSpPr>
        <p:sp>
          <p:nvSpPr>
            <p:cNvPr id="127045" name="Line 69">
              <a:extLst>
                <a:ext uri="{FF2B5EF4-FFF2-40B4-BE49-F238E27FC236}">
                  <a16:creationId xmlns:a16="http://schemas.microsoft.com/office/drawing/2014/main" id="{C401081C-E13D-4811-9A21-64DED6AD9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7046" name="Group 70">
              <a:extLst>
                <a:ext uri="{FF2B5EF4-FFF2-40B4-BE49-F238E27FC236}">
                  <a16:creationId xmlns:a16="http://schemas.microsoft.com/office/drawing/2014/main" id="{6A2D6BD0-5B37-447D-A2E8-326AB32D11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7047" name="Picture 71">
                <a:extLst>
                  <a:ext uri="{FF2B5EF4-FFF2-40B4-BE49-F238E27FC236}">
                    <a16:creationId xmlns:a16="http://schemas.microsoft.com/office/drawing/2014/main" id="{456E0FB1-E363-4B90-ADE2-8E893CC755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7048" name="Group 72">
                <a:extLst>
                  <a:ext uri="{FF2B5EF4-FFF2-40B4-BE49-F238E27FC236}">
                    <a16:creationId xmlns:a16="http://schemas.microsoft.com/office/drawing/2014/main" id="{9B719B60-123C-4138-A981-A48BA08987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7049" name="Oval 73">
                  <a:extLst>
                    <a:ext uri="{FF2B5EF4-FFF2-40B4-BE49-F238E27FC236}">
                      <a16:creationId xmlns:a16="http://schemas.microsoft.com/office/drawing/2014/main" id="{4F69BFE5-9DAD-41DF-AF51-E2B2420E6F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7050" name="AutoShape 74">
                  <a:extLst>
                    <a:ext uri="{FF2B5EF4-FFF2-40B4-BE49-F238E27FC236}">
                      <a16:creationId xmlns:a16="http://schemas.microsoft.com/office/drawing/2014/main" id="{2991CC29-476D-49C3-B4B2-8B980CA752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7051" name="Oval 75">
                <a:extLst>
                  <a:ext uri="{FF2B5EF4-FFF2-40B4-BE49-F238E27FC236}">
                    <a16:creationId xmlns:a16="http://schemas.microsoft.com/office/drawing/2014/main" id="{7BBF1E41-18DB-4DEE-B863-1CFE62ACA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77457E-6 L -0.32361 2.77457E-6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5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01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C7776BFF-07C0-4B46-907D-9D881596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588218-53B9-423A-BE51-BAF582924992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83207-6816-44AD-97C4-20879920186F}"/>
              </a:ext>
            </a:extLst>
          </p:cNvPr>
          <p:cNvSpPr txBox="1"/>
          <p:nvPr/>
        </p:nvSpPr>
        <p:spPr>
          <a:xfrm>
            <a:off x="3405258" y="618543"/>
            <a:ext cx="609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Hình nào là khối trụ? Hình nào là khối cầu?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F2233F-7D28-443D-A41D-CAF975A60AA7}"/>
              </a:ext>
            </a:extLst>
          </p:cNvPr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7907E6-7686-414A-9F22-7C1AC8192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FEAB6C-2D0F-443D-8D0D-A4BDE18D332A}"/>
                </a:ext>
              </a:extLst>
            </p:cNvPr>
            <p:cNvSpPr txBox="1"/>
            <p:nvPr/>
          </p:nvSpPr>
          <p:spPr>
            <a:xfrm>
              <a:off x="3153844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DB5D2A-AC4D-4BC6-BCD0-92CCFA0FB62B}"/>
              </a:ext>
            </a:extLst>
          </p:cNvPr>
          <p:cNvGrpSpPr/>
          <p:nvPr/>
        </p:nvGrpSpPr>
        <p:grpSpPr>
          <a:xfrm>
            <a:off x="4237527" y="1080207"/>
            <a:ext cx="1718139" cy="1575581"/>
            <a:chOff x="5164037" y="1080207"/>
            <a:chExt cx="1718139" cy="15755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9E7ECC-637F-4C89-B5B7-9DCE1ED7A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AD9D6E-17AE-43EE-8F3C-F4128D363106}"/>
                </a:ext>
              </a:extLst>
            </p:cNvPr>
            <p:cNvSpPr txBox="1"/>
            <p:nvPr/>
          </p:nvSpPr>
          <p:spPr>
            <a:xfrm>
              <a:off x="5164037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B.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4F4D92-AABF-4EF6-A118-90F1416B625F}"/>
              </a:ext>
            </a:extLst>
          </p:cNvPr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4A5599-74B4-4116-ACCF-3E29A11AE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677470-4E4B-4F78-9E80-9E15C6DD0851}"/>
                </a:ext>
              </a:extLst>
            </p:cNvPr>
            <p:cNvSpPr txBox="1"/>
            <p:nvPr/>
          </p:nvSpPr>
          <p:spPr>
            <a:xfrm>
              <a:off x="6897915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C.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E8B92F-9450-490E-9B2E-9595183FB362}"/>
              </a:ext>
            </a:extLst>
          </p:cNvPr>
          <p:cNvGrpSpPr/>
          <p:nvPr/>
        </p:nvGrpSpPr>
        <p:grpSpPr>
          <a:xfrm>
            <a:off x="8914920" y="1080207"/>
            <a:ext cx="1501214" cy="1575581"/>
            <a:chOff x="8746342" y="1080208"/>
            <a:chExt cx="1501214" cy="1575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29B610-1ACE-4EC7-B78C-22575835C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94A74B-EDC9-44E6-935E-8D5E33C1D3F5}"/>
                </a:ext>
              </a:extLst>
            </p:cNvPr>
            <p:cNvSpPr txBox="1"/>
            <p:nvPr/>
          </p:nvSpPr>
          <p:spPr>
            <a:xfrm>
              <a:off x="8746342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D.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43C322F-5BDD-450A-B164-F4C3CA7AD1CF}"/>
              </a:ext>
            </a:extLst>
          </p:cNvPr>
          <p:cNvSpPr/>
          <p:nvPr/>
        </p:nvSpPr>
        <p:spPr>
          <a:xfrm>
            <a:off x="4154563" y="2046670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ABE5F3-B7A4-44CE-A4FD-10948A2ECA3F}"/>
              </a:ext>
            </a:extLst>
          </p:cNvPr>
          <p:cNvSpPr/>
          <p:nvPr/>
        </p:nvSpPr>
        <p:spPr>
          <a:xfrm rot="20874249">
            <a:off x="3907427" y="123678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Khối cầu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52D525-5E70-44F6-B13B-5D02D7FDA4E1}"/>
              </a:ext>
            </a:extLst>
          </p:cNvPr>
          <p:cNvSpPr/>
          <p:nvPr/>
        </p:nvSpPr>
        <p:spPr>
          <a:xfrm>
            <a:off x="8833901" y="202233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D2FC23-CFB1-4065-B56F-044F6AA1815C}"/>
              </a:ext>
            </a:extLst>
          </p:cNvPr>
          <p:cNvSpPr/>
          <p:nvPr/>
        </p:nvSpPr>
        <p:spPr>
          <a:xfrm rot="20874249">
            <a:off x="8586765" y="121244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Khối trụ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68FEBE-6C3D-4C16-83FD-3F7AB6E1C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EEB34E75-4EB8-461B-8F1F-8A76F8A6ACB4}"/>
              </a:ext>
            </a:extLst>
          </p:cNvPr>
          <p:cNvSpPr/>
          <p:nvPr/>
        </p:nvSpPr>
        <p:spPr>
          <a:xfrm>
            <a:off x="875465" y="292688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4E436C-3A9D-41B3-8209-97DDFC60AAC0}"/>
              </a:ext>
            </a:extLst>
          </p:cNvPr>
          <p:cNvSpPr txBox="1"/>
          <p:nvPr/>
        </p:nvSpPr>
        <p:spPr>
          <a:xfrm>
            <a:off x="1312787" y="2926884"/>
            <a:ext cx="446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Mỗi vật sau có dạng khối gì?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A78537-4FC1-4D78-AE04-3E991D506607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F7BDF1-5B57-48F4-A564-49A0AF0A6237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8B140D-99EA-4877-BC80-5D71200D4C88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AF5A49-697C-40A9-A34A-2CAD99F651E6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EAEE8B9-550E-42BC-AEF4-0546D0339AD8}"/>
              </a:ext>
            </a:extLst>
          </p:cNvPr>
          <p:cNvSpPr txBox="1"/>
          <p:nvPr/>
        </p:nvSpPr>
        <p:spPr>
          <a:xfrm>
            <a:off x="1312787" y="3398753"/>
            <a:ext cx="1016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Hãy nêu tên một số đồ vật có dạng khối trụ hoặc khối cầu mà em biết.</a:t>
            </a:r>
          </a:p>
        </p:txBody>
      </p:sp>
      <p:pic>
        <p:nvPicPr>
          <p:cNvPr id="1026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BD8A289-8EBE-4547-B8D4-73D48584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83B1EEA-8DD0-4417-86EB-3AD08777DC30}"/>
              </a:ext>
            </a:extLst>
          </p:cNvPr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Khối trụ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Hộp Bút Chì Màu 18 Màu, Giá tháng 5/2021">
            <a:extLst>
              <a:ext uri="{FF2B5EF4-FFF2-40B4-BE49-F238E27FC236}">
                <a16:creationId xmlns:a16="http://schemas.microsoft.com/office/drawing/2014/main" id="{E4D95E40-991E-47E2-BA4D-566A3C5B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ép cà rốt cam">
            <a:extLst>
              <a:ext uri="{FF2B5EF4-FFF2-40B4-BE49-F238E27FC236}">
                <a16:creationId xmlns:a16="http://schemas.microsoft.com/office/drawing/2014/main" id="{D4DF645E-EBC4-4E52-8D67-9987A1CA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9F8AFD8-0521-41C9-9D1B-971DE9C40B8E}"/>
              </a:ext>
            </a:extLst>
          </p:cNvPr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Khối cầu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032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DDF52564-A75C-444D-9CA8-D4D1C5F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1CEA6B93-646D-4A70-8FCF-6FE6D4B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EB539CD5-C39C-4657-983C-62495161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5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/>
      <p:bldP spid="34" grpId="0"/>
      <p:bldP spid="36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24A0EC-8AD8-4B9E-BA40-A1C84570FB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479722-9618-473A-A29C-CCD97CF1D72B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Quan sát tranh rồi chỉ ra hình có dạng khối trụ, hình có dạng khối cầu.</a:t>
            </a: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FE9AE70A-E6CD-43EC-AC5E-24E88CEB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0C4553-7257-473C-86C4-41375E4ECED4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69ADD-8583-41FA-9842-86D559CA187B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D8D394-65E5-4BAF-AB94-11B332B3FAEC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920DD5-5C46-46B9-A8BD-AC5D7AE20777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5CD9A9-6A13-40FA-8617-5899376E45DF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116E30-3320-4C75-B0AE-B7FC526D76B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52C9A6-3A84-46A6-B845-44EB3F8EB173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8A00-37F8-468C-8BEE-E55C25811A05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B1CEF7-AE47-494A-8525-9090370A6A0E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EA3527-DFCF-4065-861D-1BBE9E40FFB7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80420E-0029-4374-87FF-F4C585D85142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67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45" y="291261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B39AAA-5BC3-40F2-B748-FD1715734484}"/>
              </a:ext>
            </a:extLst>
          </p:cNvPr>
          <p:cNvSpPr txBox="1"/>
          <p:nvPr/>
        </p:nvSpPr>
        <p:spPr>
          <a:xfrm>
            <a:off x="24680" y="1340768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– AI ĐÚNG?</a:t>
            </a:r>
          </a:p>
        </p:txBody>
      </p:sp>
    </p:spTree>
    <p:extLst>
      <p:ext uri="{BB962C8B-B14F-4D97-AF65-F5344CB8AC3E}">
        <p14:creationId xmlns:p14="http://schemas.microsoft.com/office/powerpoint/2010/main" val="18472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097A8-192F-43C0-8DF3-5EA4E874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D4B0DB1-34F6-4AB7-9542-57D9977EBE0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Trong bức tranh có: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5458A5-2B0F-40C6-9B74-0EF5CDBA8530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AEE228-FB66-458A-96A1-469479B6A845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          đèn lồng dạng khối trụ.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2DEA564-6FF8-4854-99EE-796253B47028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F355CD-AB2A-4947-8DA4-9A23C1937425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E99BF5A-3BDB-4154-A592-C2019A22493D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           đèn lồng dạng khối cầu.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F127B58-CAAD-43B7-A93A-564E1DF16002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28CF52-AB80-444B-BC4C-3BF458C8CE76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2C5327-D7CC-4C24-BA16-8CC0955EDAD9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9376BF-7883-4C35-8A97-9174FAB93BAF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D849363-1B77-4028-A0F2-4CDD302A802A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CC54BF2-2E0D-4349-BF17-4F16FACA95BF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781F48B-CFD6-45A3-A856-A8D2CD0C2829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1D6399-5BBE-4CA9-B4C2-C8A676579B52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66464D2-3F11-40A9-8EB8-F94092BAD661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8415058-C036-46BB-B683-7491C08D4151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0C24FA1-E79B-44EB-AB3E-35E3B1247973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25ADF54-A676-4BF9-8369-9C544A1C34AA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C853DD-35AC-4D64-9E3E-631BA21D25E8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AD1F73E-DED8-43FC-BA59-EB4F2336020A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DF00728-6AF4-4225-8BF1-00005C6F98F1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BDEA7D8-B0BD-442C-953D-6271AAA1F37C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A7D1E7E-D354-4563-AE49-4B6C42ACC3FC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C5504B-8939-4581-8FAB-AF810847B827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1FCBBB-715B-4E1C-BBAE-F86D1B23E852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68D0E3-8022-4277-9AE4-12C68CDEE80B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61F5B7-ABC3-4C96-9AE5-729B78876F85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E1944B63-1A94-4C77-9216-00684CAFF10E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4" grpId="0"/>
      <p:bldP spid="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Chọn hình thích hợp đặt vào dấu “?”.</a:t>
            </a: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1BF50B-9BD2-475D-84C0-ED29E4F5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95FF01-7137-420D-9A29-DF3960A7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7E1DA3-0234-481D-9FF8-7DBED2D13EE7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A3FF90-5444-46E0-AD6A-723340E32AE9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049A78-44A5-4E94-B8BC-13D37AD298AA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9FBE1F-CB49-419B-A1B0-96EFDCD2D818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E6DFF3B-9F20-48D8-AC10-5E76647BE7C8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2E49D4E-5A65-4653-AD92-6AD5627D970D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3" grpId="0" animBg="1"/>
      <p:bldP spid="32" grpId="0" animBg="1"/>
      <p:bldP spid="34" grpId="0" animBg="1"/>
      <p:bldP spid="4" grpId="0" animBg="1"/>
      <p:bldP spid="38" grpId="0" animBg="1"/>
      <p:bldP spid="39" grpId="0" animBg="1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84F3C-2462-43BB-B3BA-86AFF2C6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D2F2558-6979-4F12-AB2A-4806E75DAC02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807C4C6-34D7-43BB-B808-86DF5CA993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B48A0F-3ACD-4F04-8BEF-765BA836704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46E286-EA23-46F0-86B2-5F567BB94690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242EE6-1327-4CE3-86AB-F6DF8FD1304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D0E6EE-314C-4BF9-8E0D-66D12821ED1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3107F1-AB3E-4926-99ED-C899A9EB6CE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8830ABB-AF1D-413B-87EC-16D75E7D0A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A6D842-E1D0-4460-91D1-8157DE83032B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A46B023-8F28-4892-B4D7-B2A58E68B08A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0092F05-289C-47B7-B0DA-1A09E6C4186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442385-D1C4-470D-86ED-63A0653D396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F39BDA-4E1D-4910-841D-A4D34C9BF46E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A3C34E-316C-434C-A416-46780009D440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Khoang đó có dạng khối trụ.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8" grpId="0" animBg="1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BE8C2-B457-4A5C-8458-AB56C969DF68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/>
              <a:t>Nếu xếp các hộp có dạng khối trụ theo cách dưới đây thì hình </a:t>
            </a:r>
            <a:r>
              <a:rPr lang="vi-VN" sz="2400" dirty="0">
                <a:solidFill>
                  <a:srgbClr val="ED008C"/>
                </a:solidFill>
              </a:rPr>
              <a:t>D</a:t>
            </a:r>
            <a:r>
              <a:rPr lang="vi-VN" sz="2400" dirty="0"/>
              <a:t> sẽ cần bao nhiêu hộp?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78416E-57E5-4EA3-B3C7-DA23AC63C494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32D8098-7C6E-4921-8EAC-23715FCAB4C3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6A9B8AB1-6741-4DD1-AE08-FAFBDF1DA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E568A27-27B9-425C-9CF9-0E7E18BE5A9E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597B8-093A-41C0-A2AC-8ECD7FFD13A7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3445976-9E01-49FE-91A8-8141EE79C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161EBA-660D-414C-A039-507BC43C3647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413594-C599-471F-916A-19D1D7726069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9B7910-AB4A-483E-9409-E7D440FF7E66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4004BB9-E085-414D-B4D1-19A5FF0BC619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3A700C8-F505-48FA-BB26-346741AF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C2A76CD-F4F5-4E56-8C6C-F4FEAA12C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25B134A-E782-4CEB-85DD-CB1623A7A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72DCD38-2B97-4F43-B521-0ADE26070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2828E40-6A97-4D64-8557-1AA345693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36421852-96A1-4B98-90F9-678CCDA90C79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737437C-1CF7-4DFA-9A56-64EA1A090E49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631DCAB-A0F3-4347-9F53-62969DEFF08E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EF9C169-B00F-4C97-A979-54775CEBACFC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A05AAF4-1A63-490E-A1A2-050AE3DFEFD4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8E9D588-B5E2-4283-AF45-92FCD59187E2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97EA5F-3415-4A01-81C6-A245B2B3D1CF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BE28BD2-A43B-41AE-AAFC-C921AD18AE35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EECDC3-E48E-4E3E-A8ED-CBB774CCF0DE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4BC1AE8-0159-4FF4-A0CB-99478B84D256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FF7A312-F029-4BB7-9DAD-A577F28ABCD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5465B40-F375-4E01-AF6B-B8A29FD54CB7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24BEFBE-D526-4CD0-8B7B-55FB00AC48BF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042DD-C489-4FA3-BB7C-C2F3021924E2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B6D23AC-FE7B-4735-B5A6-95BBDEBC4E30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34441A7-D70C-45EC-B3FB-1F135F694165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2D2071A-739F-4F48-91CA-1015C262841E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44E34BC-D153-4E2E-9394-4DA82E1ECE48}"/>
              </a:ext>
            </a:extLst>
          </p:cNvPr>
          <p:cNvSpPr txBox="1"/>
          <p:nvPr/>
        </p:nvSpPr>
        <p:spPr>
          <a:xfrm>
            <a:off x="833297" y="4796736"/>
            <a:ext cx="102244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CC83A8-3174-4613-96FF-CEC070636CBD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F16937-3DD4-4972-A4CF-DD5B1B53D810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8773AAD-55E3-42A0-903D-2C7928AC2A2F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81" grpId="0" animBg="1"/>
      <p:bldP spid="81" grpId="2" animBg="1"/>
      <p:bldP spid="70" grpId="0" animBg="1"/>
      <p:bldP spid="70" grpId="1" animBg="1"/>
      <p:bldP spid="71" grpId="0" animBg="1"/>
      <p:bldP spid="71" grpId="1" animBg="1"/>
      <p:bldP spid="75" grpId="0" animBg="1"/>
      <p:bldP spid="75" grpId="1" animBg="1"/>
      <p:bldP spid="16" grpId="0" animBg="1"/>
      <p:bldP spid="76" grpId="0" animBg="1"/>
      <p:bldP spid="78" grpId="0" animBg="1"/>
      <p:bldP spid="79" grpId="0" animBg="1"/>
      <p:bldP spid="80" grpId="0"/>
      <p:bldP spid="82" grpId="0" animBg="1"/>
      <p:bldP spid="82" grpId="2" animBg="1"/>
      <p:bldP spid="84" grpId="0" animBg="1"/>
      <p:bldP spid="84" grpId="2" animBg="1"/>
      <p:bldP spid="85" grpId="0" animBg="1"/>
      <p:bldP spid="85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0EFAF8C-AA1D-4479-B1C8-65B285983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-1034311" y="3152942"/>
            <a:ext cx="4031649" cy="465369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5A162F-AEA1-44C9-BF52-611AAE93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-711471" y="-585581"/>
            <a:ext cx="3496435" cy="464219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7571271-5DD0-4F58-915A-E386353E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3616228" y="3152942"/>
            <a:ext cx="4031649" cy="465369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8863561-748A-42D9-874E-B5CCA812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3939067" y="-585581"/>
            <a:ext cx="3496435" cy="4642197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6E35381-2D60-4063-AAF8-08138F536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8254682" y="3152942"/>
            <a:ext cx="4031649" cy="4653691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9EE968F-8E74-41AC-8091-88A6336C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8577522" y="-585581"/>
            <a:ext cx="3496435" cy="4642197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317DE096-49ED-4F2F-BBB9-1B0812EE9EF8}"/>
              </a:ext>
            </a:extLst>
          </p:cNvPr>
          <p:cNvSpPr txBox="1"/>
          <p:nvPr/>
        </p:nvSpPr>
        <p:spPr>
          <a:xfrm>
            <a:off x="2813050" y="330200"/>
            <a:ext cx="65659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4568D-5E9D-4FA9-8439-85BEB8088BF0}"/>
              </a:ext>
            </a:extLst>
          </p:cNvPr>
          <p:cNvSpPr txBox="1"/>
          <p:nvPr/>
        </p:nvSpPr>
        <p:spPr>
          <a:xfrm>
            <a:off x="1303469" y="1510206"/>
            <a:ext cx="9585062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nl-NL" sz="2667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kể tên các đồ vật có dạng khối cầu hoặc khối trụ trong thực tế và chia sẻ trước lớp. (kể ít nhất 5 đồ vật)</a:t>
            </a:r>
            <a:endParaRPr lang="vi-VN" sz="2667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362F5-5268-474B-AD62-ABEE508BFD52}"/>
              </a:ext>
            </a:extLst>
          </p:cNvPr>
          <p:cNvSpPr txBox="1"/>
          <p:nvPr/>
        </p:nvSpPr>
        <p:spPr>
          <a:xfrm>
            <a:off x="3142774" y="2855476"/>
            <a:ext cx="6054726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</a:t>
            </a:r>
            <a:r>
              <a:rPr lang="en-US" sz="2667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67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67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67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2667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EFD169-CD3D-4AFA-93BF-CFEB3EB5596A}"/>
              </a:ext>
            </a:extLst>
          </p:cNvPr>
          <p:cNvGrpSpPr/>
          <p:nvPr/>
        </p:nvGrpSpPr>
        <p:grpSpPr>
          <a:xfrm>
            <a:off x="86837" y="3633354"/>
            <a:ext cx="3174919" cy="2885331"/>
            <a:chOff x="381000" y="4355794"/>
            <a:chExt cx="4762378" cy="4327996"/>
          </a:xfrm>
        </p:grpSpPr>
        <p:pic>
          <p:nvPicPr>
            <p:cNvPr id="18" name="Picture 17" descr="A can of food&#10;&#10;Description automatically generated with medium confidence">
              <a:extLst>
                <a:ext uri="{FF2B5EF4-FFF2-40B4-BE49-F238E27FC236}">
                  <a16:creationId xmlns:a16="http://schemas.microsoft.com/office/drawing/2014/main" id="{AC2055CA-B2C9-4F04-A3F2-8967534B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355794"/>
              <a:ext cx="4762378" cy="35738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0D8E6E-FDEC-4225-A105-8056DEB56E38}"/>
                </a:ext>
              </a:extLst>
            </p:cNvPr>
            <p:cNvSpPr txBox="1"/>
            <p:nvPr/>
          </p:nvSpPr>
          <p:spPr>
            <a:xfrm>
              <a:off x="1318138" y="7929641"/>
              <a:ext cx="2550813" cy="754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FBFD1C-AC65-4448-8039-D6A7384DCDF1}"/>
              </a:ext>
            </a:extLst>
          </p:cNvPr>
          <p:cNvGrpSpPr/>
          <p:nvPr/>
        </p:nvGrpSpPr>
        <p:grpSpPr>
          <a:xfrm>
            <a:off x="2979540" y="3556718"/>
            <a:ext cx="1700542" cy="3420825"/>
            <a:chOff x="4720053" y="4240841"/>
            <a:chExt cx="2550813" cy="5131237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92022755-DD2E-4679-AFCA-C10ADDD1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83437" y="4240841"/>
              <a:ext cx="1862189" cy="36513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D0D6D8-E0F2-467F-BAA8-13C916D2836B}"/>
                </a:ext>
              </a:extLst>
            </p:cNvPr>
            <p:cNvSpPr txBox="1"/>
            <p:nvPr/>
          </p:nvSpPr>
          <p:spPr>
            <a:xfrm>
              <a:off x="4720053" y="8002279"/>
              <a:ext cx="2550813" cy="1369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Lon </a:t>
              </a:r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C0AEA-B674-473C-B514-C85F644C897E}"/>
              </a:ext>
            </a:extLst>
          </p:cNvPr>
          <p:cNvGrpSpPr/>
          <p:nvPr/>
        </p:nvGrpSpPr>
        <p:grpSpPr>
          <a:xfrm>
            <a:off x="4542621" y="3154166"/>
            <a:ext cx="3175000" cy="3364519"/>
            <a:chOff x="7064676" y="3637012"/>
            <a:chExt cx="4762500" cy="504677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3BCAAD-4559-4681-988C-3BB0FF03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76" y="3637012"/>
              <a:ext cx="4762500" cy="47625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5FDFA9-61E2-49C2-9D31-C8E55C3B1E46}"/>
                </a:ext>
              </a:extLst>
            </p:cNvPr>
            <p:cNvSpPr txBox="1"/>
            <p:nvPr/>
          </p:nvSpPr>
          <p:spPr>
            <a:xfrm>
              <a:off x="8015819" y="7929642"/>
              <a:ext cx="2760356" cy="754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444C19-5B40-47C7-AF84-34628AE68297}"/>
              </a:ext>
            </a:extLst>
          </p:cNvPr>
          <p:cNvGrpSpPr/>
          <p:nvPr/>
        </p:nvGrpSpPr>
        <p:grpSpPr>
          <a:xfrm>
            <a:off x="6948026" y="3122481"/>
            <a:ext cx="3206685" cy="3396704"/>
            <a:chOff x="10672783" y="3589485"/>
            <a:chExt cx="4810027" cy="509505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D3BBC7-1C5D-48F3-8ECC-41940F98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2783" y="3589485"/>
              <a:ext cx="4810027" cy="48100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3E1B66-ADA1-4A80-BEBB-F82650A6C9DE}"/>
                </a:ext>
              </a:extLst>
            </p:cNvPr>
            <p:cNvSpPr txBox="1"/>
            <p:nvPr/>
          </p:nvSpPr>
          <p:spPr>
            <a:xfrm>
              <a:off x="11759350" y="7930392"/>
              <a:ext cx="2550813" cy="754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chè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9160D-D283-48E0-B291-716135502969}"/>
              </a:ext>
            </a:extLst>
          </p:cNvPr>
          <p:cNvGrpSpPr/>
          <p:nvPr/>
        </p:nvGrpSpPr>
        <p:grpSpPr>
          <a:xfrm>
            <a:off x="9734434" y="3748906"/>
            <a:ext cx="1700542" cy="2765603"/>
            <a:chOff x="14852394" y="4529122"/>
            <a:chExt cx="2550813" cy="4148404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783CFB4C-F286-48CA-AA75-639D3EDFB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22901" y="4529122"/>
              <a:ext cx="2209800" cy="31625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990EE9-6272-4EB5-8A4E-6D4D1E8A571B}"/>
                </a:ext>
              </a:extLst>
            </p:cNvPr>
            <p:cNvSpPr txBox="1"/>
            <p:nvPr/>
          </p:nvSpPr>
          <p:spPr>
            <a:xfrm>
              <a:off x="14852394" y="7923377"/>
              <a:ext cx="2550813" cy="754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Ống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DE4C6648-7C45-46B4-A746-B6F8C791E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5927" cy="15102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DC37800-0D95-4EE2-BF0D-D4F5A3CE2B70}"/>
              </a:ext>
            </a:extLst>
          </p:cNvPr>
          <p:cNvSpPr txBox="1"/>
          <p:nvPr/>
        </p:nvSpPr>
        <p:spPr>
          <a:xfrm>
            <a:off x="3068637" y="743272"/>
            <a:ext cx="6054726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 </a:t>
            </a:r>
            <a:r>
              <a:rPr lang="en-US" sz="2667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67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67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67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667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26F7E-89C6-4F2E-BDF4-2D44432E9F6D}"/>
              </a:ext>
            </a:extLst>
          </p:cNvPr>
          <p:cNvGrpSpPr/>
          <p:nvPr/>
        </p:nvGrpSpPr>
        <p:grpSpPr>
          <a:xfrm>
            <a:off x="1618429" y="1756496"/>
            <a:ext cx="2258030" cy="3291261"/>
            <a:chOff x="971058" y="4306073"/>
            <a:chExt cx="3387045" cy="493689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607831-F9E5-4D99-A879-11F597248CAA}"/>
                </a:ext>
              </a:extLst>
            </p:cNvPr>
            <p:cNvSpPr txBox="1"/>
            <p:nvPr/>
          </p:nvSpPr>
          <p:spPr>
            <a:xfrm>
              <a:off x="971058" y="7873166"/>
              <a:ext cx="3067542" cy="1369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A view of the earth from space&#10;&#10;Description automatically generated with medium confidence">
              <a:extLst>
                <a:ext uri="{FF2B5EF4-FFF2-40B4-BE49-F238E27FC236}">
                  <a16:creationId xmlns:a16="http://schemas.microsoft.com/office/drawing/2014/main" id="{79F23007-F237-4534-A774-26043E9C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34" y="4306073"/>
              <a:ext cx="3354569" cy="33545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4FC9B7-0EF8-4C5C-80E0-C032F504F36F}"/>
              </a:ext>
            </a:extLst>
          </p:cNvPr>
          <p:cNvGrpSpPr/>
          <p:nvPr/>
        </p:nvGrpSpPr>
        <p:grpSpPr>
          <a:xfrm>
            <a:off x="1196015" y="4700388"/>
            <a:ext cx="2889856" cy="1819973"/>
            <a:chOff x="4123416" y="4999326"/>
            <a:chExt cx="4334784" cy="272996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5C71A3-2CD1-47FA-9AC0-8221DF0BF3CC}"/>
                </a:ext>
              </a:extLst>
            </p:cNvPr>
            <p:cNvSpPr txBox="1"/>
            <p:nvPr/>
          </p:nvSpPr>
          <p:spPr>
            <a:xfrm>
              <a:off x="5015402" y="6975137"/>
              <a:ext cx="2550813" cy="754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bi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8FB39CA-E783-4557-B8BB-0D754ADF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16" y="4999326"/>
              <a:ext cx="4334784" cy="24178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2066A4-0C0D-48AB-9F9C-CA76E33EDFD5}"/>
              </a:ext>
            </a:extLst>
          </p:cNvPr>
          <p:cNvGrpSpPr/>
          <p:nvPr/>
        </p:nvGrpSpPr>
        <p:grpSpPr>
          <a:xfrm>
            <a:off x="4946281" y="2424593"/>
            <a:ext cx="2291551" cy="2929573"/>
            <a:chOff x="8113623" y="4287041"/>
            <a:chExt cx="3437326" cy="439436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81188C-A60A-434E-9ED9-D838A758F781}"/>
                </a:ext>
              </a:extLst>
            </p:cNvPr>
            <p:cNvSpPr txBox="1"/>
            <p:nvPr/>
          </p:nvSpPr>
          <p:spPr>
            <a:xfrm>
              <a:off x="8113623" y="7927252"/>
              <a:ext cx="3437325" cy="754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D246426-40F5-425A-B700-E950069BE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113624" y="4287041"/>
              <a:ext cx="3437325" cy="34136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22CAB9-2644-4857-B364-C8FF319CFED6}"/>
              </a:ext>
            </a:extLst>
          </p:cNvPr>
          <p:cNvGrpSpPr/>
          <p:nvPr/>
        </p:nvGrpSpPr>
        <p:grpSpPr>
          <a:xfrm>
            <a:off x="8483600" y="1239953"/>
            <a:ext cx="2851128" cy="2264602"/>
            <a:chOff x="10829892" y="4670524"/>
            <a:chExt cx="4276692" cy="339690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7ACE4D-EAC4-4914-8162-83A99FC91858}"/>
                </a:ext>
              </a:extLst>
            </p:cNvPr>
            <p:cNvSpPr txBox="1"/>
            <p:nvPr/>
          </p:nvSpPr>
          <p:spPr>
            <a:xfrm>
              <a:off x="10829892" y="7313278"/>
              <a:ext cx="4276692" cy="754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tennis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E7E7FA4-48B2-4EAD-91A2-DF1BF5F9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592810" y="4670524"/>
              <a:ext cx="2750857" cy="293034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00C6C6-C99E-429D-B37E-7BF809D94177}"/>
              </a:ext>
            </a:extLst>
          </p:cNvPr>
          <p:cNvGrpSpPr/>
          <p:nvPr/>
        </p:nvGrpSpPr>
        <p:grpSpPr>
          <a:xfrm>
            <a:off x="8839200" y="3928680"/>
            <a:ext cx="2297641" cy="2824883"/>
            <a:chOff x="14490444" y="4531081"/>
            <a:chExt cx="3446461" cy="423732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5DCC1C-BB30-465B-A572-505B009B61A0}"/>
                </a:ext>
              </a:extLst>
            </p:cNvPr>
            <p:cNvSpPr txBox="1"/>
            <p:nvPr/>
          </p:nvSpPr>
          <p:spPr>
            <a:xfrm>
              <a:off x="14490444" y="7398606"/>
              <a:ext cx="3446461" cy="1369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67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chuyền</a:t>
              </a:r>
              <a:endParaRPr lang="en-US" sz="2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0EA682CF-1C50-4377-9AC3-4402FCA0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790426" y="4531081"/>
              <a:ext cx="3146479" cy="3069784"/>
            </a:xfrm>
            <a:prstGeom prst="rect">
              <a:avLst/>
            </a:prstGeom>
          </p:spPr>
        </p:pic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8070AA69-B82C-4B5F-82BB-0A0FCDDD2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5927" cy="15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0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10899" r="14862" b="68871"/>
          <a:stretch/>
        </p:blipFill>
        <p:spPr>
          <a:xfrm>
            <a:off x="335360" y="932723"/>
            <a:ext cx="11478611" cy="42244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75520" y="4389107"/>
            <a:ext cx="960107" cy="768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Oval 3"/>
          <p:cNvSpPr/>
          <p:nvPr/>
        </p:nvSpPr>
        <p:spPr>
          <a:xfrm>
            <a:off x="7632171" y="4403236"/>
            <a:ext cx="960107" cy="768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778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4" t="32694" r="13013" b="46667"/>
          <a:stretch/>
        </p:blipFill>
        <p:spPr>
          <a:xfrm>
            <a:off x="239350" y="740702"/>
            <a:ext cx="11460431" cy="42244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59563" y="4005064"/>
            <a:ext cx="960107" cy="768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Oval 3"/>
          <p:cNvSpPr/>
          <p:nvPr/>
        </p:nvSpPr>
        <p:spPr>
          <a:xfrm>
            <a:off x="4847861" y="4005064"/>
            <a:ext cx="960107" cy="768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797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32" t="41073" r="19527" b="36040"/>
          <a:stretch/>
        </p:blipFill>
        <p:spPr>
          <a:xfrm>
            <a:off x="1487488" y="164637"/>
            <a:ext cx="9217024" cy="5641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7649" y="5733257"/>
            <a:ext cx="5999399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Khối</a:t>
            </a:r>
            <a:r>
              <a:rPr lang="en-US" sz="5867" b="1" dirty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5867" b="1" dirty="0" err="1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lập</a:t>
            </a:r>
            <a:r>
              <a:rPr lang="en-US" sz="5867" b="1" dirty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5867" b="1" dirty="0" err="1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phương</a:t>
            </a:r>
            <a:endParaRPr lang="en-US" sz="5867" b="1" dirty="0">
              <a:solidFill>
                <a:srgbClr val="0000CC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06" t="70703" r="17752" b="6411"/>
          <a:stretch/>
        </p:blipFill>
        <p:spPr>
          <a:xfrm>
            <a:off x="1060229" y="260648"/>
            <a:ext cx="10177131" cy="5506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415" y="5571432"/>
            <a:ext cx="6542176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Khối</a:t>
            </a:r>
            <a:r>
              <a:rPr lang="en-US" sz="5867" b="1" dirty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5867" b="1" dirty="0" err="1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hộp</a:t>
            </a:r>
            <a:r>
              <a:rPr lang="en-US" sz="5867" b="1" dirty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5867" b="1" dirty="0" err="1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chữ</a:t>
            </a:r>
            <a:r>
              <a:rPr lang="en-US" sz="5867" b="1" dirty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5867" b="1" dirty="0" err="1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nhật</a:t>
            </a:r>
            <a:endParaRPr lang="en-US" sz="5867" b="1" dirty="0">
              <a:solidFill>
                <a:srgbClr val="0000CC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3" y="196770"/>
            <a:ext cx="11377913" cy="6389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1" y="1122745"/>
            <a:ext cx="1041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 </a:t>
            </a:r>
            <a:r>
              <a:rPr lang="en-US" sz="3200" b="1" kern="0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8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năm 2022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2" y="1738298"/>
            <a:ext cx="10413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TǨn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050" y="2380070"/>
            <a:ext cx="10413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KhĒ</a:t>
            </a:r>
            <a:r>
              <a:rPr lang="en-US" sz="3200" b="1" kern="0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Ǉrụ</a:t>
            </a:r>
            <a:r>
              <a:rPr lang="en-US" sz="3200" b="1" kern="0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, </a:t>
            </a:r>
            <a:r>
              <a:rPr lang="el-GR" sz="3200" b="1" kern="0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δ</a:t>
            </a:r>
            <a:r>
              <a:rPr lang="en-US" sz="3200" b="1" kern="0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Ē </a:t>
            </a:r>
            <a:r>
              <a:rPr lang="en-US" sz="3200" b="1" kern="0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cầu</a:t>
            </a:r>
            <a:endParaRPr lang="en-US" sz="3200" b="1" kern="0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91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82B7BEA-E71C-405F-BDC2-67D2081024C1}"/>
              </a:ext>
            </a:extLst>
          </p:cNvPr>
          <p:cNvSpPr txBox="1"/>
          <p:nvPr/>
        </p:nvSpPr>
        <p:spPr>
          <a:xfrm>
            <a:off x="478302" y="381333"/>
            <a:ext cx="10697698" cy="2136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AB48A8E-A621-43F9-A2C6-6B0ED3B94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49600" y="3499337"/>
            <a:ext cx="1868709" cy="1854694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95A012FB-A4E3-4F2A-8F8E-795C439F8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6000" y="2935168"/>
            <a:ext cx="1912869" cy="2983032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FCCB4F74-D300-4D97-84A8-D02A5671F0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42400" y="3280251"/>
            <a:ext cx="2133600" cy="2118931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76D2E733-6340-475C-BB6D-B97B534367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835856" y="3280251"/>
            <a:ext cx="2675673" cy="2393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06B78D-7530-40E3-94ED-A7F8893A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010400" y="1397000"/>
            <a:ext cx="3558841" cy="3590256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40974FD-552A-4021-BE94-6DF9BE84E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99" y="939800"/>
            <a:ext cx="3048000" cy="42554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47FC9C-9EE0-4AC9-8D7A-168D15C514E7}"/>
              </a:ext>
            </a:extLst>
          </p:cNvPr>
          <p:cNvSpPr txBox="1"/>
          <p:nvPr/>
        </p:nvSpPr>
        <p:spPr>
          <a:xfrm>
            <a:off x="2606675" y="5024579"/>
            <a:ext cx="1898650" cy="924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23BBC-8079-4EEC-8BE0-11C4D8BC2556}"/>
              </a:ext>
            </a:extLst>
          </p:cNvPr>
          <p:cNvSpPr txBox="1"/>
          <p:nvPr/>
        </p:nvSpPr>
        <p:spPr>
          <a:xfrm>
            <a:off x="7840496" y="4987256"/>
            <a:ext cx="1898650" cy="924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625</Words>
  <Application>Microsoft Office PowerPoint</Application>
  <PresentationFormat>Widescreen</PresentationFormat>
  <Paragraphs>132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宋体</vt:lpstr>
      <vt:lpstr>Arial</vt:lpstr>
      <vt:lpstr>Arial-Rounded</vt:lpstr>
      <vt:lpstr>Calibri</vt:lpstr>
      <vt:lpstr>Cambria</vt:lpstr>
      <vt:lpstr>等线</vt:lpstr>
      <vt:lpstr>Franklin Gothic Book</vt:lpstr>
      <vt:lpstr>HP001 4 hàng</vt:lpstr>
      <vt:lpstr>Perpetua</vt:lpstr>
      <vt:lpstr>Times New Roman</vt:lpstr>
      <vt:lpstr>UTM Cookies</vt:lpstr>
      <vt:lpstr>Wingdings</vt:lpstr>
      <vt:lpstr>Wingdings 2</vt:lpstr>
      <vt:lpstr>Office Theme</vt:lpstr>
      <vt:lpstr>1_Office Theme</vt:lpstr>
      <vt:lpstr>Equity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226</cp:revision>
  <dcterms:created xsi:type="dcterms:W3CDTF">2021-06-02T01:34:28Z</dcterms:created>
  <dcterms:modified xsi:type="dcterms:W3CDTF">2023-05-16T04:20:01Z</dcterms:modified>
</cp:coreProperties>
</file>