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notesMasterIdLst>
    <p:notesMasterId r:id="rId21"/>
  </p:notesMasterIdLst>
  <p:sldIdLst>
    <p:sldId id="260" r:id="rId3"/>
    <p:sldId id="291" r:id="rId4"/>
    <p:sldId id="3851" r:id="rId5"/>
    <p:sldId id="3852" r:id="rId6"/>
    <p:sldId id="293" r:id="rId7"/>
    <p:sldId id="294" r:id="rId8"/>
    <p:sldId id="295" r:id="rId9"/>
    <p:sldId id="296" r:id="rId10"/>
    <p:sldId id="297" r:id="rId11"/>
    <p:sldId id="298" r:id="rId12"/>
    <p:sldId id="261" r:id="rId13"/>
    <p:sldId id="265" r:id="rId14"/>
    <p:sldId id="3850" r:id="rId15"/>
    <p:sldId id="3853" r:id="rId16"/>
    <p:sldId id="280" r:id="rId17"/>
    <p:sldId id="3854" r:id="rId18"/>
    <p:sldId id="3855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0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16430-5727-4347-A34D-3E25F03D8FE0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63021-FE93-477D-9CA5-DED2F802F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3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5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45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1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90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30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68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45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25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07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6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67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62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19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9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5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8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299E-A876-4C88-B779-2C94A8DBE4D6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5C50FED-8772-414A-A4FB-A1A7EBC064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2762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3AC8C29A-69C7-4DE9-AC0F-DCD794D5DE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47C07769-2DC8-4584-ACE6-4B3A3BE806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2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openxmlformats.org/officeDocument/2006/relationships/slide" Target="slide5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image" Target="../media/image20.png"/><Relationship Id="rId10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620E16-36EF-0FF2-8E34-A28691E72490}"/>
              </a:ext>
            </a:extLst>
          </p:cNvPr>
          <p:cNvSpPr/>
          <p:nvPr/>
        </p:nvSpPr>
        <p:spPr>
          <a:xfrm>
            <a:off x="1679863" y="145473"/>
            <a:ext cx="9178636" cy="426679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3C8D44-7975-C991-F39F-E13A475E2E97}"/>
              </a:ext>
            </a:extLst>
          </p:cNvPr>
          <p:cNvGrpSpPr/>
          <p:nvPr/>
        </p:nvGrpSpPr>
        <p:grpSpPr>
          <a:xfrm>
            <a:off x="-292627" y="3202182"/>
            <a:ext cx="3512127" cy="3512127"/>
            <a:chOff x="-148936" y="3345873"/>
            <a:chExt cx="3512127" cy="351212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607127" y="538381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26731D1-CB99-5333-7508-3636F8DF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8936" y="3345873"/>
              <a:ext cx="3512127" cy="351212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491B42-0CAF-49D9-8E20-CFCEF8D4E5B6}"/>
              </a:ext>
            </a:extLst>
          </p:cNvPr>
          <p:cNvSpPr txBox="1"/>
          <p:nvPr/>
        </p:nvSpPr>
        <p:spPr>
          <a:xfrm>
            <a:off x="3857625" y="257175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AF62E2-CE40-41C1-BD9F-D53B7B9D6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244" y="835118"/>
            <a:ext cx="2261812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CBAEA3-4D7C-0567-20CC-FDF294088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596" y="1381026"/>
            <a:ext cx="6395258" cy="2286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997624-8AC4-D84B-F901-3BDC60A565A1}"/>
              </a:ext>
            </a:extLst>
          </p:cNvPr>
          <p:cNvSpPr txBox="1"/>
          <p:nvPr/>
        </p:nvSpPr>
        <p:spPr>
          <a:xfrm>
            <a:off x="5619750" y="337185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8535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613" y="1423388"/>
            <a:ext cx="3902255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81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22" y="4892843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94" y="4587292"/>
            <a:ext cx="898359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80955" y="750703"/>
            <a:ext cx="4265910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30 000 x 2 = 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3953127" y="314659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60 000</a:t>
            </a: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0243D7-C407-4B02-A414-55EEA0A8E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697" y="334783"/>
            <a:ext cx="780355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3" y="0"/>
            <a:ext cx="12109807" cy="698642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203384" y="-165564"/>
            <a:ext cx="3135718" cy="1329047"/>
            <a:chOff x="886615" y="57363"/>
            <a:chExt cx="3135718" cy="1329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3135718" cy="1329047"/>
              <a:chOff x="886615" y="57363"/>
              <a:chExt cx="3135718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1426717" y="562363"/>
                <a:ext cx="2595616" cy="760418"/>
              </a:xfrm>
              <a:custGeom>
                <a:avLst/>
                <a:gdLst>
                  <a:gd name="connsiteX0" fmla="*/ 0 w 2595616"/>
                  <a:gd name="connsiteY0" fmla="*/ 126739 h 760418"/>
                  <a:gd name="connsiteX1" fmla="*/ 126739 w 2595616"/>
                  <a:gd name="connsiteY1" fmla="*/ 0 h 760418"/>
                  <a:gd name="connsiteX2" fmla="*/ 712274 w 2595616"/>
                  <a:gd name="connsiteY2" fmla="*/ 0 h 760418"/>
                  <a:gd name="connsiteX3" fmla="*/ 1274387 w 2595616"/>
                  <a:gd name="connsiteY3" fmla="*/ 0 h 760418"/>
                  <a:gd name="connsiteX4" fmla="*/ 1789657 w 2595616"/>
                  <a:gd name="connsiteY4" fmla="*/ 0 h 760418"/>
                  <a:gd name="connsiteX5" fmla="*/ 2468877 w 2595616"/>
                  <a:gd name="connsiteY5" fmla="*/ 0 h 760418"/>
                  <a:gd name="connsiteX6" fmla="*/ 2595616 w 2595616"/>
                  <a:gd name="connsiteY6" fmla="*/ 126739 h 760418"/>
                  <a:gd name="connsiteX7" fmla="*/ 2595616 w 2595616"/>
                  <a:gd name="connsiteY7" fmla="*/ 633679 h 760418"/>
                  <a:gd name="connsiteX8" fmla="*/ 2468877 w 2595616"/>
                  <a:gd name="connsiteY8" fmla="*/ 760418 h 760418"/>
                  <a:gd name="connsiteX9" fmla="*/ 1836500 w 2595616"/>
                  <a:gd name="connsiteY9" fmla="*/ 760418 h 760418"/>
                  <a:gd name="connsiteX10" fmla="*/ 1250965 w 2595616"/>
                  <a:gd name="connsiteY10" fmla="*/ 760418 h 760418"/>
                  <a:gd name="connsiteX11" fmla="*/ 642009 w 2595616"/>
                  <a:gd name="connsiteY11" fmla="*/ 760418 h 760418"/>
                  <a:gd name="connsiteX12" fmla="*/ 126739 w 2595616"/>
                  <a:gd name="connsiteY12" fmla="*/ 760418 h 760418"/>
                  <a:gd name="connsiteX13" fmla="*/ 0 w 2595616"/>
                  <a:gd name="connsiteY13" fmla="*/ 633679 h 760418"/>
                  <a:gd name="connsiteX14" fmla="*/ 0 w 2595616"/>
                  <a:gd name="connsiteY14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5616" h="760418" fill="none" extrusionOk="0">
                    <a:moveTo>
                      <a:pt x="0" y="126739"/>
                    </a:moveTo>
                    <a:cubicBezTo>
                      <a:pt x="-605" y="64652"/>
                      <a:pt x="66621" y="13338"/>
                      <a:pt x="126739" y="0"/>
                    </a:cubicBezTo>
                    <a:cubicBezTo>
                      <a:pt x="345205" y="-26278"/>
                      <a:pt x="424055" y="-27006"/>
                      <a:pt x="712274" y="0"/>
                    </a:cubicBezTo>
                    <a:cubicBezTo>
                      <a:pt x="1000494" y="27006"/>
                      <a:pt x="1088370" y="27668"/>
                      <a:pt x="1274387" y="0"/>
                    </a:cubicBezTo>
                    <a:cubicBezTo>
                      <a:pt x="1460404" y="-27668"/>
                      <a:pt x="1546282" y="-448"/>
                      <a:pt x="1789657" y="0"/>
                    </a:cubicBezTo>
                    <a:cubicBezTo>
                      <a:pt x="2033032" y="448"/>
                      <a:pt x="2154943" y="-8480"/>
                      <a:pt x="2468877" y="0"/>
                    </a:cubicBezTo>
                    <a:cubicBezTo>
                      <a:pt x="2536223" y="10393"/>
                      <a:pt x="2589366" y="50806"/>
                      <a:pt x="2595616" y="126739"/>
                    </a:cubicBezTo>
                    <a:cubicBezTo>
                      <a:pt x="2576617" y="248804"/>
                      <a:pt x="2578050" y="397047"/>
                      <a:pt x="2595616" y="633679"/>
                    </a:cubicBezTo>
                    <a:cubicBezTo>
                      <a:pt x="2585471" y="697839"/>
                      <a:pt x="2534936" y="763065"/>
                      <a:pt x="2468877" y="760418"/>
                    </a:cubicBezTo>
                    <a:cubicBezTo>
                      <a:pt x="2309422" y="756027"/>
                      <a:pt x="1990424" y="765970"/>
                      <a:pt x="1836500" y="760418"/>
                    </a:cubicBezTo>
                    <a:cubicBezTo>
                      <a:pt x="1682576" y="754866"/>
                      <a:pt x="1435220" y="768504"/>
                      <a:pt x="1250965" y="760418"/>
                    </a:cubicBezTo>
                    <a:cubicBezTo>
                      <a:pt x="1066710" y="752332"/>
                      <a:pt x="798199" y="771270"/>
                      <a:pt x="642009" y="760418"/>
                    </a:cubicBezTo>
                    <a:cubicBezTo>
                      <a:pt x="485819" y="749566"/>
                      <a:pt x="250486" y="768880"/>
                      <a:pt x="126739" y="760418"/>
                    </a:cubicBezTo>
                    <a:cubicBezTo>
                      <a:pt x="65537" y="757286"/>
                      <a:pt x="14077" y="701901"/>
                      <a:pt x="0" y="633679"/>
                    </a:cubicBezTo>
                    <a:cubicBezTo>
                      <a:pt x="24604" y="422569"/>
                      <a:pt x="-14155" y="266599"/>
                      <a:pt x="0" y="126739"/>
                    </a:cubicBezTo>
                    <a:close/>
                  </a:path>
                  <a:path w="2595616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318219" y="-13937"/>
                      <a:pt x="475797" y="2350"/>
                      <a:pt x="712274" y="0"/>
                    </a:cubicBezTo>
                    <a:cubicBezTo>
                      <a:pt x="948752" y="-2350"/>
                      <a:pt x="1023468" y="28062"/>
                      <a:pt x="1297808" y="0"/>
                    </a:cubicBezTo>
                    <a:cubicBezTo>
                      <a:pt x="1572148" y="-28062"/>
                      <a:pt x="1739674" y="24983"/>
                      <a:pt x="1883343" y="0"/>
                    </a:cubicBezTo>
                    <a:cubicBezTo>
                      <a:pt x="2027012" y="-24983"/>
                      <a:pt x="2325434" y="-12539"/>
                      <a:pt x="2468877" y="0"/>
                    </a:cubicBezTo>
                    <a:cubicBezTo>
                      <a:pt x="2542847" y="16410"/>
                      <a:pt x="2595215" y="45043"/>
                      <a:pt x="2595616" y="126739"/>
                    </a:cubicBezTo>
                    <a:cubicBezTo>
                      <a:pt x="2599299" y="377583"/>
                      <a:pt x="2583692" y="509519"/>
                      <a:pt x="2595616" y="633679"/>
                    </a:cubicBezTo>
                    <a:cubicBezTo>
                      <a:pt x="2593563" y="695526"/>
                      <a:pt x="2535517" y="772978"/>
                      <a:pt x="2468877" y="760418"/>
                    </a:cubicBezTo>
                    <a:cubicBezTo>
                      <a:pt x="2300070" y="754335"/>
                      <a:pt x="2035221" y="748626"/>
                      <a:pt x="1859921" y="760418"/>
                    </a:cubicBezTo>
                    <a:cubicBezTo>
                      <a:pt x="1684621" y="772210"/>
                      <a:pt x="1538092" y="769058"/>
                      <a:pt x="1250965" y="760418"/>
                    </a:cubicBezTo>
                    <a:cubicBezTo>
                      <a:pt x="963838" y="751778"/>
                      <a:pt x="888957" y="766953"/>
                      <a:pt x="712274" y="760418"/>
                    </a:cubicBezTo>
                    <a:cubicBezTo>
                      <a:pt x="535591" y="753883"/>
                      <a:pt x="322408" y="738654"/>
                      <a:pt x="126739" y="760418"/>
                    </a:cubicBezTo>
                    <a:cubicBezTo>
                      <a:pt x="47950" y="758089"/>
                      <a:pt x="-642" y="710224"/>
                      <a:pt x="0" y="633679"/>
                    </a:cubicBezTo>
                    <a:cubicBezTo>
                      <a:pt x="-17034" y="425694"/>
                      <a:pt x="-20069" y="363546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xmlns="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6B0DE5-7F70-DA99-5AA1-CD38AB66C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4781" y="827404"/>
            <a:ext cx="10379220" cy="516828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780633-9A63-16C0-BD09-7801923006C5}"/>
              </a:ext>
            </a:extLst>
          </p:cNvPr>
          <p:cNvSpPr/>
          <p:nvPr/>
        </p:nvSpPr>
        <p:spPr>
          <a:xfrm>
            <a:off x="6532962" y="2694544"/>
            <a:ext cx="1542786" cy="113549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45 000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011E68-0C31-763E-0F79-39362D5C9476}"/>
              </a:ext>
            </a:extLst>
          </p:cNvPr>
          <p:cNvSpPr/>
          <p:nvPr/>
        </p:nvSpPr>
        <p:spPr>
          <a:xfrm>
            <a:off x="9273905" y="2225062"/>
            <a:ext cx="1475220" cy="4694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611EB1-31E0-4910-58F8-8DAF6A30B802}"/>
              </a:ext>
            </a:extLst>
          </p:cNvPr>
          <p:cNvSpPr/>
          <p:nvPr/>
        </p:nvSpPr>
        <p:spPr>
          <a:xfrm>
            <a:off x="6350988" y="4740184"/>
            <a:ext cx="1475220" cy="46948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96E5558-3D87-8494-3A2E-9ED12A70BD89}"/>
              </a:ext>
            </a:extLst>
          </p:cNvPr>
          <p:cNvSpPr/>
          <p:nvPr/>
        </p:nvSpPr>
        <p:spPr>
          <a:xfrm>
            <a:off x="9419536" y="5209666"/>
            <a:ext cx="1475220" cy="4694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C4422D2-E1B0-93FB-4468-37198C22F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032" y="1277996"/>
            <a:ext cx="3630993" cy="44039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2749BE7-49B5-3053-22A4-CA18A97003D3}"/>
              </a:ext>
            </a:extLst>
          </p:cNvPr>
          <p:cNvGrpSpPr/>
          <p:nvPr/>
        </p:nvGrpSpPr>
        <p:grpSpPr>
          <a:xfrm>
            <a:off x="2751931" y="1985593"/>
            <a:ext cx="3091770" cy="1743204"/>
            <a:chOff x="8979918" y="2365795"/>
            <a:chExt cx="2634434" cy="174320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6946321-AC69-3F2F-C5C2-5DB2A454DEC8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DBCCF0-11B3-B81B-BED6-9ADB1EB3C00B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31 624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146355-2383-C7AD-DEC1-9F265626AD95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3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4EFC00-2052-15C7-83F8-C070E20B03CE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F5F7C48-5D65-E470-B6A9-46128D6D4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0ED7C57-FD48-A35F-6BC9-143EB58F3157}"/>
              </a:ext>
            </a:extLst>
          </p:cNvPr>
          <p:cNvSpPr txBox="1"/>
          <p:nvPr/>
        </p:nvSpPr>
        <p:spPr>
          <a:xfrm>
            <a:off x="4969053" y="36542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DAC44E-84EA-3DE8-53EB-1B7E265B0907}"/>
              </a:ext>
            </a:extLst>
          </p:cNvPr>
          <p:cNvSpPr txBox="1"/>
          <p:nvPr/>
        </p:nvSpPr>
        <p:spPr>
          <a:xfrm>
            <a:off x="464189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886DBF-145B-F4D9-86FF-3102864B758E}"/>
              </a:ext>
            </a:extLst>
          </p:cNvPr>
          <p:cNvSpPr txBox="1"/>
          <p:nvPr/>
        </p:nvSpPr>
        <p:spPr>
          <a:xfrm>
            <a:off x="431307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EFCCBB-27D2-5C0C-AB39-5AFCDB1DD0E5}"/>
              </a:ext>
            </a:extLst>
          </p:cNvPr>
          <p:cNvSpPr txBox="1"/>
          <p:nvPr/>
        </p:nvSpPr>
        <p:spPr>
          <a:xfrm>
            <a:off x="3809487" y="36443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EAE056-F88A-A4AF-2942-C905733EB26F}"/>
              </a:ext>
            </a:extLst>
          </p:cNvPr>
          <p:cNvSpPr/>
          <p:nvPr/>
        </p:nvSpPr>
        <p:spPr>
          <a:xfrm>
            <a:off x="4683303" y="272661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33CBA48-C9CF-C092-A0A3-A1EC30166FCB}"/>
              </a:ext>
            </a:extLst>
          </p:cNvPr>
          <p:cNvSpPr/>
          <p:nvPr/>
        </p:nvSpPr>
        <p:spPr>
          <a:xfrm>
            <a:off x="3816528" y="27075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65B183-90BC-9F65-7C72-BF1C0B854659}"/>
              </a:ext>
            </a:extLst>
          </p:cNvPr>
          <p:cNvSpPr txBox="1"/>
          <p:nvPr/>
        </p:nvSpPr>
        <p:spPr>
          <a:xfrm>
            <a:off x="3408688" y="364582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5AF6F9A-C492-DBE7-68FA-B1940AD63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107" y="1316096"/>
            <a:ext cx="3630993" cy="44039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DA820F-AF2E-D978-1317-4F2C621DC382}"/>
              </a:ext>
            </a:extLst>
          </p:cNvPr>
          <p:cNvGrpSpPr/>
          <p:nvPr/>
        </p:nvGrpSpPr>
        <p:grpSpPr>
          <a:xfrm>
            <a:off x="6400006" y="2023693"/>
            <a:ext cx="3091770" cy="1743204"/>
            <a:chOff x="8979918" y="2365795"/>
            <a:chExt cx="2634434" cy="174320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CD68017-D4FE-2F51-1672-4A0C81DC76C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BB0750-8CB8-208C-CA64-C657751361A1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120AE27-BEB7-7F16-0F76-854D77F169FD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B97FD4D-1381-41B0-DD9C-3967B7EB41EF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FD26880-2648-B8DE-A6F8-B0E2C97466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FC4D5CB-CD59-D75D-AF9B-53E6E5C2592B}"/>
              </a:ext>
            </a:extLst>
          </p:cNvPr>
          <p:cNvSpPr txBox="1"/>
          <p:nvPr/>
        </p:nvSpPr>
        <p:spPr>
          <a:xfrm>
            <a:off x="8617128" y="36923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4DB89A-D094-4423-A8B6-DAE2AC38651F}"/>
              </a:ext>
            </a:extLst>
          </p:cNvPr>
          <p:cNvSpPr txBox="1"/>
          <p:nvPr/>
        </p:nvSpPr>
        <p:spPr>
          <a:xfrm>
            <a:off x="8289965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B6D294-80AB-DBFD-FF90-0CBF22E638EE}"/>
              </a:ext>
            </a:extLst>
          </p:cNvPr>
          <p:cNvSpPr txBox="1"/>
          <p:nvPr/>
        </p:nvSpPr>
        <p:spPr>
          <a:xfrm>
            <a:off x="7932570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21D9DC-8A98-E0B1-AB50-AC5C242D48EE}"/>
              </a:ext>
            </a:extLst>
          </p:cNvPr>
          <p:cNvSpPr txBox="1"/>
          <p:nvPr/>
        </p:nvSpPr>
        <p:spPr>
          <a:xfrm>
            <a:off x="7457562" y="36824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F011EC-4CD3-4306-2BA7-DFCDEC22F8F5}"/>
              </a:ext>
            </a:extLst>
          </p:cNvPr>
          <p:cNvSpPr/>
          <p:nvPr/>
        </p:nvSpPr>
        <p:spPr>
          <a:xfrm>
            <a:off x="7988478" y="2774236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2531877-5A2A-8955-10B6-2970A96AD5C5}"/>
              </a:ext>
            </a:extLst>
          </p:cNvPr>
          <p:cNvSpPr/>
          <p:nvPr/>
        </p:nvSpPr>
        <p:spPr>
          <a:xfrm>
            <a:off x="7112178" y="27456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24C15A-1BDB-2C75-EC2E-890B34B9441C}"/>
              </a:ext>
            </a:extLst>
          </p:cNvPr>
          <p:cNvSpPr txBox="1"/>
          <p:nvPr/>
        </p:nvSpPr>
        <p:spPr>
          <a:xfrm>
            <a:off x="7066288" y="3673648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74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7801046" cy="1052418"/>
            <a:chOff x="1203156" y="685799"/>
            <a:chExt cx="5850783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496514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b)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giá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trị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thức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936D0D-E543-11F3-BAD5-739F643980AA}"/>
              </a:ext>
            </a:extLst>
          </p:cNvPr>
          <p:cNvSpPr txBox="1"/>
          <p:nvPr/>
        </p:nvSpPr>
        <p:spPr>
          <a:xfrm>
            <a:off x="1541122" y="1910994"/>
            <a:ext cx="879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rgbClr val="FF0000"/>
                </a:solidFill>
                <a:effectLst/>
              </a:rPr>
              <a:t>26 745 + 12 071 x 6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85049-A1F8-B71A-27B8-5D8CE744EF3C}"/>
              </a:ext>
            </a:extLst>
          </p:cNvPr>
          <p:cNvSpPr txBox="1"/>
          <p:nvPr/>
        </p:nvSpPr>
        <p:spPr>
          <a:xfrm>
            <a:off x="2508608" y="2769154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FF0000"/>
                </a:solidFill>
                <a:effectLst/>
              </a:rPr>
              <a:t>= 26 745 + 72 426 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49F7BA-3F11-0683-A107-9EEB537A7E7A}"/>
              </a:ext>
            </a:extLst>
          </p:cNvPr>
          <p:cNvSpPr txBox="1"/>
          <p:nvPr/>
        </p:nvSpPr>
        <p:spPr>
          <a:xfrm>
            <a:off x="2508608" y="3621910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= 99 171</a:t>
            </a:r>
          </a:p>
        </p:txBody>
      </p:sp>
    </p:spTree>
    <p:extLst>
      <p:ext uri="{BB962C8B-B14F-4D97-AF65-F5344CB8AC3E}">
        <p14:creationId xmlns:p14="http://schemas.microsoft.com/office/powerpoint/2010/main" val="33741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271595"/>
            <a:ext cx="11675938" cy="1279803"/>
            <a:chOff x="996496" y="398448"/>
            <a:chExt cx="6064433" cy="12798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5654777" cy="1206273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Việt mua 6 quyển vở, mỗi quyển giá 6 000 đồng. Việt đưa cô bán hàng tờ 100 000 đồng. Hỏi cô bán hàng trả lại cho Việt bao nhiêu tiền?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DE31C-105C-B5C5-6B86-F0A2A8D95FFC}"/>
              </a:ext>
            </a:extLst>
          </p:cNvPr>
          <p:cNvSpPr txBox="1"/>
          <p:nvPr/>
        </p:nvSpPr>
        <p:spPr>
          <a:xfrm>
            <a:off x="714375" y="1908293"/>
            <a:ext cx="105618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</a:rPr>
              <a:t>giải</a:t>
            </a:r>
            <a:endParaRPr lang="en-US" sz="4800" b="1" u="sng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Số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tiền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mua</a:t>
            </a:r>
            <a:r>
              <a:rPr lang="en-US" sz="4800" dirty="0" smtClean="0">
                <a:solidFill>
                  <a:srgbClr val="FF0000"/>
                </a:solidFill>
              </a:rPr>
              <a:t> 6 </a:t>
            </a:r>
            <a:r>
              <a:rPr lang="en-US" sz="4800" dirty="0" err="1">
                <a:solidFill>
                  <a:srgbClr val="FF0000"/>
                </a:solidFill>
              </a:rPr>
              <a:t>quyển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vở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có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là</a:t>
            </a:r>
            <a:r>
              <a:rPr lang="en-US" sz="4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</a:rPr>
              <a:t>6 000 x 6 = 36 000 (</a:t>
            </a:r>
            <a:r>
              <a:rPr lang="en-US" sz="4800" dirty="0" err="1">
                <a:solidFill>
                  <a:srgbClr val="FF0000"/>
                </a:solidFill>
              </a:rPr>
              <a:t>đồng</a:t>
            </a:r>
            <a:r>
              <a:rPr lang="en-US" sz="4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Cô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bán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hàng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trả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lại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cho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Việt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số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tiền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là</a:t>
            </a:r>
            <a:r>
              <a:rPr lang="en-US" sz="4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</a:rPr>
              <a:t>100 000 – 36 000 = 64 000 (</a:t>
            </a:r>
            <a:r>
              <a:rPr lang="en-US" sz="4800" dirty="0" err="1">
                <a:solidFill>
                  <a:srgbClr val="FF0000"/>
                </a:solidFill>
              </a:rPr>
              <a:t>đồng</a:t>
            </a:r>
            <a:r>
              <a:rPr lang="en-US" sz="4800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4800" dirty="0" err="1">
                <a:solidFill>
                  <a:srgbClr val="FF0000"/>
                </a:solidFill>
              </a:rPr>
              <a:t>Đáp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số</a:t>
            </a:r>
            <a:r>
              <a:rPr lang="en-US" sz="4800" dirty="0">
                <a:solidFill>
                  <a:srgbClr val="FF0000"/>
                </a:solidFill>
              </a:rPr>
              <a:t>: 64 000 </a:t>
            </a:r>
            <a:r>
              <a:rPr lang="en-US" sz="4800" dirty="0" err="1">
                <a:solidFill>
                  <a:srgbClr val="FF0000"/>
                </a:solidFill>
              </a:rPr>
              <a:t>đồng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2D3EF-9DB0-15E3-B3B7-F2792883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21" y="1963113"/>
            <a:ext cx="9161309" cy="41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1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425019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B352FF-F574-0CF8-6767-C2EAFD2C613B}"/>
              </a:ext>
            </a:extLst>
          </p:cNvPr>
          <p:cNvSpPr txBox="1"/>
          <p:nvPr/>
        </p:nvSpPr>
        <p:spPr>
          <a:xfrm>
            <a:off x="298347" y="2092959"/>
            <a:ext cx="114736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vườn ươm của trại cây giống có số cây là: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x 2 = 28 000 (cây)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trại cây giống có số cây giống là: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= 43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(cây)</a:t>
            </a:r>
          </a:p>
          <a:p>
            <a:pPr algn="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43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cây giống</a:t>
            </a:r>
          </a:p>
        </p:txBody>
      </p:sp>
    </p:spTree>
    <p:extLst>
      <p:ext uri="{BB962C8B-B14F-4D97-AF65-F5344CB8AC3E}">
        <p14:creationId xmlns:p14="http://schemas.microsoft.com/office/powerpoint/2010/main" val="1172884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FF85C4-66C6-4426-8141-2086DAA9B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607" y="296683"/>
            <a:ext cx="845588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2" y="-78292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2" y="20725"/>
            <a:ext cx="2236763" cy="6837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1" y="3086294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3" y="3086293"/>
            <a:ext cx="7950467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8" y="5950633"/>
            <a:ext cx="11783091" cy="834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9" y="2094996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7" y="4655261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41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1" y="4224386"/>
            <a:ext cx="1305323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66" y="4388461"/>
            <a:ext cx="1222671" cy="2131463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94" y="4936355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14" y="5113635"/>
            <a:ext cx="1915911" cy="1938992"/>
          </a:xfrm>
          <a:prstGeom prst="rect">
            <a:avLst/>
          </a:prstGeom>
          <a:noFill/>
        </p:spPr>
        <p:txBody>
          <a:bodyPr spcFirstLastPara="1" wrap="none" lIns="91439" tIns="45719" rIns="91439" bIns="45719" numCol="1">
            <a:prstTxWarp prst="textArchUp">
              <a:avLst/>
            </a:prstTxWarp>
            <a:spAutoFit/>
          </a:bodyPr>
          <a:lstStyle/>
          <a:p>
            <a:pPr algn="ctr" defTabSz="914354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54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Cám</a:t>
            </a:r>
            <a:endParaRPr lang="en-US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22" y="134657"/>
            <a:ext cx="8964516" cy="3749779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đời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tất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nàng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Tấm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khăn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882" indent="-342882" algn="just" defTabSz="914354"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4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endParaRPr lang="en-US" sz="2400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6"/>
            <a:ext cx="184729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endParaRPr lang="en-US" sz="5467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01682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5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8" y="5950633"/>
            <a:ext cx="11783091" cy="83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5" y="569693"/>
            <a:ext cx="2236763" cy="6316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96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600" y="478100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7" y="450536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53" y="4355215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35" y="4407249"/>
            <a:ext cx="1222671" cy="2131463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8159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4" y="1044797"/>
            <a:ext cx="1138991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3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8" y="397265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5" cy="1906555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514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30" y="1690189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7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6" y="1908969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50" y="1282797"/>
            <a:ext cx="478852" cy="7152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2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58" y="1975220"/>
            <a:ext cx="845063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81" y="360557"/>
            <a:ext cx="1593704" cy="954105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14" y="2296917"/>
            <a:ext cx="2281392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xoan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đào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36" y="329529"/>
            <a:ext cx="1806903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cửi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95" y="2663341"/>
            <a:ext cx="1353254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83" y="875467"/>
            <a:ext cx="2182006" cy="523218"/>
          </a:xfrm>
          <a:prstGeom prst="rect">
            <a:avLst/>
          </a:prstGeom>
          <a:solidFill>
            <a:srgbClr val="00B050"/>
          </a:solidFill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+mj-lt"/>
              <a:sym typeface="Arial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+mj-lt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4750" y="750703"/>
            <a:ext cx="5686425" cy="933652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  <a:sym typeface="Arial"/>
              </a:rPr>
              <a:t>12 345 x 2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417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3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994803" y="3146596"/>
            <a:ext cx="4445447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/>
                <a:sym typeface="Arial"/>
              </a:rPr>
              <a:t>: 24 690</a:t>
            </a:r>
          </a:p>
        </p:txBody>
      </p:sp>
    </p:spTree>
    <p:extLst>
      <p:ext uri="{BB962C8B-B14F-4D97-AF65-F5344CB8AC3E}">
        <p14:creationId xmlns:p14="http://schemas.microsoft.com/office/powerpoint/2010/main" val="17606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5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44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8329" y="750703"/>
            <a:ext cx="4091183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21315 x 3 = ?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953127" y="314659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63 945</a:t>
            </a: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1"/>
            <a:ext cx="2236763" cy="6316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417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62" y="4923695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413" y="-2143577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46" y="-4019892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80966" y="750703"/>
            <a:ext cx="4265910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22 132 x 3 = ?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46" y="20691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209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4515102" y="3013246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66 396</a:t>
            </a: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7" y="98486"/>
            <a:ext cx="1941343" cy="6759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11" y="-360978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48" y="3086293"/>
            <a:ext cx="9144793" cy="145707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7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54" y="98479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87" y="4543364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51026" y="-2143573"/>
            <a:ext cx="4074631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63" y="-4060028"/>
            <a:ext cx="288759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05710" y="710567"/>
            <a:ext cx="4440637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10 000 x 5 = ? 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67" y="166772"/>
            <a:ext cx="32847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30" y="166773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26" y="166773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3117668" y="3087410"/>
            <a:ext cx="4528802" cy="933652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algn="ctr" defTabSz="914354"/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Đáp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 </a:t>
            </a:r>
            <a:r>
              <a:rPr lang="en-US" sz="5467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án</a:t>
            </a:r>
            <a:r>
              <a:rPr lang="en-US" sz="5467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  <a:sym typeface="Arial"/>
              </a:rPr>
              <a:t>: 50 000</a:t>
            </a: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463</Words>
  <Application>Microsoft Office PowerPoint</Application>
  <PresentationFormat>Widescreen</PresentationFormat>
  <Paragraphs>77</Paragraphs>
  <Slides>18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#9Slide05 Phobia</vt:lpstr>
      <vt:lpstr>Arial</vt:lpstr>
      <vt:lpstr>Calibri</vt:lpstr>
      <vt:lpstr>Calibri Light</vt:lpstr>
      <vt:lpstr>Times New Roman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2023-02-05T22:30:11Z</dcterms:created>
  <dcterms:modified xsi:type="dcterms:W3CDTF">2023-05-12T10:26:02Z</dcterms:modified>
</cp:coreProperties>
</file>