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58" r:id="rId3"/>
    <p:sldId id="260" r:id="rId4"/>
    <p:sldId id="286" r:id="rId5"/>
    <p:sldId id="290" r:id="rId6"/>
    <p:sldId id="287" r:id="rId7"/>
    <p:sldId id="289" r:id="rId8"/>
    <p:sldId id="266" r:id="rId9"/>
    <p:sldId id="264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79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99"/>
    <a:srgbClr val="000000"/>
    <a:srgbClr val="FFFF00"/>
    <a:srgbClr val="CCFF66"/>
    <a:srgbClr val="66FF33"/>
    <a:srgbClr val="66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95968" autoAdjust="0"/>
  </p:normalViewPr>
  <p:slideViewPr>
    <p:cSldViewPr>
      <p:cViewPr varScale="1">
        <p:scale>
          <a:sx n="69" d="100"/>
          <a:sy n="69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48FB0C0E-F963-4BFE-AB89-11079F005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4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8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4098F-DDA2-4EA7-8C96-987F03D047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3AE839-94E4-43B6-A9F2-FB16B5542A2B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6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AA32-ECB6-4C48-9E3E-6FEC37E07D0C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9D49D-4DAF-4810-BAF7-089B30A23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2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A404-658A-46A8-A6B4-F87C89FB5C44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BB27B-5589-4247-A88E-322AB641C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28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F63D-F53B-4E96-B04C-40C978A2B5D5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1EA6-4B3C-46D0-B28C-4ECABE6F3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1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C227-A5AE-486A-98EE-F378FFAD40C0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E3F62-41EB-450F-B509-52C463CB8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0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3F1F-2E0B-48F4-8C30-2082A5A00E32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97EF9-E02A-4D9D-9883-EBA4116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7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498E-AE87-4DE6-B538-7E36B752180E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B564F-A441-4181-A1B4-6CB8D52C2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13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B8C1-94E2-4960-A31D-F2600C0A9D95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733A6-599E-4FDF-9F31-AC9712602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3E32A-DD38-4D04-9E54-05CB79430AE6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D7949-5501-4F21-9E4E-158A07CAA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24D51-37A9-4CE4-B551-51137EDFFEC4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29896-7F72-4D55-B2E2-91E8E968E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8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B795-3AEA-4EAC-970A-A1BCF89BB476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4866F-6ACA-43B8-8A6F-4D716E30E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56F7-54C6-4E03-AB3C-A31B3F943C25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E2FFA-7244-48C3-9738-530430920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08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6E68-1D80-4E30-ACAA-AACDF47AA03A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8220-C8E9-4077-9D0D-002CAFCD6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96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8A5AF3-D37D-4D9D-8A9B-5506EA44B5D5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01A35F21-820F-4025-8478-B85AFAC33A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AutoShape 10">
            <a:hlinkClick r:id="rId16" action="ppaction://hlinksldjump" highlightClick="1">
              <a:snd r:embed="rId17" name="bomb.wav"/>
            </a:hlinkClick>
          </p:cNvPr>
          <p:cNvSpPr>
            <a:spLocks noChangeArrowheads="1"/>
          </p:cNvSpPr>
          <p:nvPr userDrawn="1"/>
        </p:nvSpPr>
        <p:spPr bwMode="auto">
          <a:xfrm>
            <a:off x="8382000" y="6324600"/>
            <a:ext cx="7620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NGUYENKHOI\Desktop\BEYEUBIENLAM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GUYENKHOI\Desktop\sea%20and%20ocean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slide" Target="slide18.xml"/><Relationship Id="rId5" Type="http://schemas.openxmlformats.org/officeDocument/2006/relationships/slide" Target="slide15.xml"/><Relationship Id="rId10" Type="http://schemas.openxmlformats.org/officeDocument/2006/relationships/slide" Target="slide16.xml"/><Relationship Id="rId4" Type="http://schemas.openxmlformats.org/officeDocument/2006/relationships/slide" Target="slide11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370" y="31377"/>
            <a:ext cx="8915400" cy="959224"/>
          </a:xfrm>
        </p:spPr>
        <p:txBody>
          <a:bodyPr/>
          <a:lstStyle/>
          <a:p>
            <a:pPr eaLnBrk="1" hangingPunct="1">
              <a:defRPr/>
            </a:pPr>
            <a:endParaRPr lang="en-US" altLang="en-US" sz="2000" b="1" dirty="0">
              <a:solidFill>
                <a:srgbClr val="FF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7848600" cy="449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4058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 MỪNG CÁC THẦY CÔ GIÁO VỀ DỰ GIỜ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3452" y="3432601"/>
            <a:ext cx="62122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MÔN ĐỊA LÍ 5</a:t>
            </a:r>
            <a:endParaRPr lang="en-US" sz="7200" b="1" cap="none" spc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5457264"/>
            <a:ext cx="4648200" cy="86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Thu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Đại dương nào lớn nhất thế giới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THÁI BÌNH DƯƠNG</a:t>
            </a: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latin typeface="Times New Roman" panose="02020603050405020304" pitchFamily="18" charset="0"/>
              </a:rPr>
              <a:t>2. </a:t>
            </a:r>
            <a:r>
              <a:rPr lang="en-US" altLang="en-US" b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Châu lục nào nằm giữa Đại Tây Dương và Ấn Độ Dương?</a:t>
            </a:r>
            <a:endParaRPr lang="en-US" altLang="en-US" b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smtClean="0">
                <a:solidFill>
                  <a:srgbClr val="CCCC00"/>
                </a:solidFill>
                <a:latin typeface="Times New Roman" panose="02020603050405020304" pitchFamily="18" charset="0"/>
              </a:rPr>
              <a:t>CHÂU PHI</a:t>
            </a:r>
            <a:endParaRPr lang="en-US" altLang="en-US" sz="4800" b="1">
              <a:solidFill>
                <a:srgbClr val="CC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FFCC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Đại dương nào lạnh nhất thế giới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3600" b="1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BẮC BĂNG DƯƠNG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FFFF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0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4. Đại </a:t>
            </a:r>
            <a:r>
              <a:rPr lang="en-US" altLang="en-US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dương nào nằm </a:t>
            </a:r>
            <a:r>
              <a:rPr lang="en-US" altLang="en-US" sz="40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hoàn toàn ở bán cầu Đông?</a:t>
            </a:r>
            <a:endParaRPr lang="en-US" altLang="en-US" sz="40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54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400" b="1">
                <a:solidFill>
                  <a:srgbClr val="FF00FF"/>
                </a:solidFill>
                <a:latin typeface="Times New Roman" panose="02020603050405020304" pitchFamily="18" charset="0"/>
              </a:rPr>
              <a:t>ẤN ĐỘ DƯƠNG</a:t>
            </a:r>
            <a:r>
              <a:rPr lang="en-US" altLang="en-US" sz="44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Loài chim nào được gọi là bạn của người của người đi biển ?</a:t>
            </a:r>
          </a:p>
          <a:p>
            <a:pPr algn="ctr" eaLnBrk="1" hangingPunct="1">
              <a:buFontTx/>
              <a:buNone/>
              <a:defRPr/>
            </a:pP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6000" b="1">
                <a:solidFill>
                  <a:srgbClr val="FF00FF"/>
                </a:solidFill>
                <a:latin typeface="Times New Roman" panose="02020603050405020304" pitchFamily="18" charset="0"/>
              </a:rPr>
              <a:t>HẢI ÂU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40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Đại dương nào </a:t>
            </a:r>
            <a:r>
              <a:rPr lang="en-US" altLang="en-US" sz="40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nằm giữa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Thái Bình Dương và Ấn Độ Dương?</a:t>
            </a:r>
            <a:endParaRPr lang="en-US" altLang="en-US" sz="40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40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>
                <a:solidFill>
                  <a:srgbClr val="FF6699"/>
                </a:solidFill>
                <a:latin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7. Nhà thám hiểm đặt tên cho Thái Bình Dương là người nước nào?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endParaRPr lang="en-US" altLang="en-US" sz="40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Tây Ban Nha</a:t>
            </a:r>
            <a:endParaRPr lang="en-US" altLang="en-US" sz="4000" b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8. Trên trái đất có mấy châu lục và mấy đại dương?</a:t>
            </a:r>
          </a:p>
          <a:p>
            <a:pPr marL="0" indent="0" eaLnBrk="1" hangingPunct="1">
              <a:buNone/>
              <a:defRPr/>
            </a:pPr>
            <a:endParaRPr lang="en-US" altLang="en-US" sz="4400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400" b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5 châu lục và 4 đại dương.</a:t>
            </a:r>
            <a:endParaRPr lang="en-US" altLang="en-US" sz="4400" b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4400" smtClean="0">
                <a:solidFill>
                  <a:srgbClr val="FF00FF"/>
                </a:solidFill>
                <a:latin typeface="Times New Roman" panose="02020603050405020304" pitchFamily="18" charset="0"/>
              </a:rPr>
              <a:t>9. Loài </a:t>
            </a:r>
            <a:r>
              <a:rPr lang="en-US" altLang="en-US" sz="4400">
                <a:solidFill>
                  <a:srgbClr val="FF00FF"/>
                </a:solidFill>
                <a:latin typeface="Times New Roman" panose="02020603050405020304" pitchFamily="18" charset="0"/>
              </a:rPr>
              <a:t>sinh vật nào dưới biển có bộ xương là những cánh hoa, </a:t>
            </a:r>
            <a:endParaRPr lang="en-US" altLang="en-US" sz="440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400" smtClean="0">
                <a:solidFill>
                  <a:srgbClr val="FF00FF"/>
                </a:solidFill>
                <a:latin typeface="Times New Roman" panose="02020603050405020304" pitchFamily="18" charset="0"/>
              </a:rPr>
              <a:t>có </a:t>
            </a:r>
            <a:r>
              <a:rPr lang="en-US" altLang="en-US" sz="4400">
                <a:solidFill>
                  <a:srgbClr val="FF00FF"/>
                </a:solidFill>
                <a:latin typeface="Times New Roman" panose="02020603050405020304" pitchFamily="18" charset="0"/>
              </a:rPr>
              <a:t>màu sắc rực rỡ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40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6600" b="1">
                <a:solidFill>
                  <a:srgbClr val="FFFF00"/>
                </a:solidFill>
                <a:latin typeface="Times New Roman" panose="02020603050405020304" pitchFamily="18" charset="0"/>
              </a:rPr>
              <a:t>SAN HÔ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FF6699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 bwMode="auto">
          <a:xfrm flipH="1">
            <a:off x="8534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0" y="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28: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2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BEYEUBIENL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9000" y="1228165"/>
            <a:ext cx="7416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Luoc do cac chau luc va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04" y="786641"/>
            <a:ext cx="8979296" cy="5309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28: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2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34036"/>
            <a:ext cx="44577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altLang="en-US" sz="2800" b="1" i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Vị trí của các đại dương: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0" y="2402540"/>
            <a:ext cx="6876489" cy="4343400"/>
            <a:chOff x="-1298188" y="-106467"/>
            <a:chExt cx="11611306" cy="6964467"/>
          </a:xfrm>
        </p:grpSpPr>
        <p:pic>
          <p:nvPicPr>
            <p:cNvPr id="8199" name="Picture 7" descr="Kết quả hình ảnh cho lược đồ các châu lục và đại dươ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3" b="100000" l="100" r="99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8188" y="-106467"/>
              <a:ext cx="11611306" cy="696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778" y="4966446"/>
              <a:ext cx="2858622" cy="101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52400" y="1676400"/>
            <a:ext cx="4724400" cy="42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Tìm các đại dương trên lược đồ:</a:t>
            </a:r>
            <a:endParaRPr lang="en-US" altLang="en-US" sz="2400" b="1" i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724245" y="2456328"/>
            <a:ext cx="0" cy="419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6541" y="61804"/>
            <a:ext cx="4607859" cy="3431708"/>
            <a:chOff x="1438280" y="-58261"/>
            <a:chExt cx="6029320" cy="3563461"/>
          </a:xfrm>
        </p:grpSpPr>
        <p:grpSp>
          <p:nvGrpSpPr>
            <p:cNvPr id="4" name="Group 3"/>
            <p:cNvGrpSpPr/>
            <p:nvPr/>
          </p:nvGrpSpPr>
          <p:grpSpPr>
            <a:xfrm>
              <a:off x="1438280" y="-58261"/>
              <a:ext cx="6029320" cy="3563461"/>
              <a:chOff x="-1298188" y="-106467"/>
              <a:chExt cx="11611306" cy="6964467"/>
            </a:xfrm>
          </p:grpSpPr>
          <p:pic>
            <p:nvPicPr>
              <p:cNvPr id="8199" name="Picture 7" descr="Kết quả hình ảnh cho lược đồ các châu lục và đại dươ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33" b="100000" l="100" r="99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8188" y="-106467"/>
                <a:ext cx="11611306" cy="6964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778" y="4966446"/>
                <a:ext cx="2858622" cy="1010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" name="Straight Connector 11"/>
            <p:cNvCxnSpPr/>
            <p:nvPr/>
          </p:nvCxnSpPr>
          <p:spPr bwMode="auto">
            <a:xfrm>
              <a:off x="4448742" y="-4473"/>
              <a:ext cx="0" cy="34334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1" name="Group 4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31391773"/>
              </p:ext>
            </p:extLst>
          </p:nvPr>
        </p:nvGraphicFramePr>
        <p:xfrm>
          <a:off x="71718" y="3536732"/>
          <a:ext cx="8991600" cy="3295595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604621296"/>
                    </a:ext>
                  </a:extLst>
                </a:gridCol>
                <a:gridCol w="3120603">
                  <a:extLst>
                    <a:ext uri="{9D8B030D-6E8A-4147-A177-3AD203B41FA5}">
                      <a16:colId xmlns:a16="http://schemas.microsoft.com/office/drawing/2014/main" val="2011344012"/>
                    </a:ext>
                  </a:extLst>
                </a:gridCol>
                <a:gridCol w="3356397">
                  <a:extLst>
                    <a:ext uri="{9D8B030D-6E8A-4147-A177-3AD203B41FA5}">
                      <a16:colId xmlns:a16="http://schemas.microsoft.com/office/drawing/2014/main" val="558509543"/>
                    </a:ext>
                  </a:extLst>
                </a:gridCol>
              </a:tblGrid>
              <a:tr h="5457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đại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Giáp với các châu lục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Giáp với các đại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153829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1482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Đại Tây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46210"/>
                  </a:ext>
                </a:extLst>
              </a:tr>
              <a:tr h="60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398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7000" y="411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châu Mĩ, châu Nam Cực, châu Đại Dương, châu Á.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2235" y="412911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Đại Tây Dương, Ấn Độ Dương, Bắc Băng Dương.</a:t>
            </a:r>
            <a:endParaRPr lang="en-US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7694" y="557492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châu Á, châu Đại Dương, châu Nam Cực, châu Phi.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556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Đại Tây Dương, </a:t>
            </a:r>
          </a:p>
          <a:p>
            <a:pPr algn="ctr"/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Thái Bình Dương.</a:t>
            </a:r>
            <a:endParaRPr lang="en-US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8297" y="48727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châu Âu, châu Phi, </a:t>
            </a:r>
          </a:p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châu Nam Cực, châu Mĩ.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8727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Bắc Băng Dương, Ấn Độ Dương, Thái Bình Dương.</a:t>
            </a:r>
            <a:endParaRPr lang="en-US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9258" y="623470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châu Á, </a:t>
            </a:r>
          </a:p>
          <a:p>
            <a:pPr algn="ctr"/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châu Âu, châu Mĩ.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62212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Đại Tây Dương, </a:t>
            </a:r>
          </a:p>
          <a:p>
            <a:pPr algn="ctr"/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Thái Bình Dương.</a:t>
            </a:r>
            <a:endParaRPr lang="en-US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0" b="15146"/>
          <a:stretch/>
        </p:blipFill>
        <p:spPr bwMode="auto">
          <a:xfrm>
            <a:off x="4876800" y="1"/>
            <a:ext cx="4025152" cy="35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4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00200" y="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28: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2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sea and oce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1400" y="1371600"/>
            <a:ext cx="70358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28: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2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34036"/>
            <a:ext cx="44577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altLang="en-US" sz="2800" b="1" i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Vị trí của các đại dương: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446" y="1532965"/>
            <a:ext cx="60063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2. Một số đặc điểm của các đại dương:</a:t>
            </a:r>
            <a:endParaRPr lang="en-US" altLang="en-US" sz="2800" b="1" i="1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1" name="Group 2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926354"/>
              </p:ext>
            </p:extLst>
          </p:nvPr>
        </p:nvGraphicFramePr>
        <p:xfrm>
          <a:off x="165847" y="2173376"/>
          <a:ext cx="8809291" cy="4245864"/>
        </p:xfrm>
        <a:graphic>
          <a:graphicData uri="http://schemas.openxmlformats.org/drawingml/2006/table">
            <a:tbl>
              <a:tblPr/>
              <a:tblGrid>
                <a:gridCol w="1203579">
                  <a:extLst>
                    <a:ext uri="{9D8B030D-6E8A-4147-A177-3AD203B41FA5}">
                      <a16:colId xmlns:a16="http://schemas.microsoft.com/office/drawing/2014/main" val="4122309156"/>
                    </a:ext>
                  </a:extLst>
                </a:gridCol>
                <a:gridCol w="2957512">
                  <a:extLst>
                    <a:ext uri="{9D8B030D-6E8A-4147-A177-3AD203B41FA5}">
                      <a16:colId xmlns:a16="http://schemas.microsoft.com/office/drawing/2014/main" val="1325807550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3223877073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864568599"/>
                    </a:ext>
                  </a:extLst>
                </a:gridCol>
                <a:gridCol w="1608137">
                  <a:extLst>
                    <a:ext uri="{9D8B030D-6E8A-4147-A177-3AD203B41FA5}">
                      <a16:colId xmlns:a16="http://schemas.microsoft.com/office/drawing/2014/main" val="511139549"/>
                    </a:ext>
                  </a:extLst>
                </a:gridCol>
              </a:tblGrid>
              <a:tr h="1294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Số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Đại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 (triệu km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Độ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sâu TB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Độ sâu lớn nhất(m)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15923"/>
                  </a:ext>
                </a:extLst>
              </a:tr>
              <a:tr h="283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Đại Tây Dương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3963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4279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5449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17645"/>
                  </a:ext>
                </a:extLst>
              </a:tr>
            </a:tbl>
          </a:graphicData>
        </a:graphic>
      </p:graphicFrame>
      <p:graphicFrame>
        <p:nvGraphicFramePr>
          <p:cNvPr id="13" name="Group 2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746469"/>
              </p:ext>
            </p:extLst>
          </p:nvPr>
        </p:nvGraphicFramePr>
        <p:xfrm>
          <a:off x="165847" y="2173376"/>
          <a:ext cx="8809291" cy="4245864"/>
        </p:xfrm>
        <a:graphic>
          <a:graphicData uri="http://schemas.openxmlformats.org/drawingml/2006/table">
            <a:tbl>
              <a:tblPr/>
              <a:tblGrid>
                <a:gridCol w="1203579">
                  <a:extLst>
                    <a:ext uri="{9D8B030D-6E8A-4147-A177-3AD203B41FA5}">
                      <a16:colId xmlns:a16="http://schemas.microsoft.com/office/drawing/2014/main" val="4122309156"/>
                    </a:ext>
                  </a:extLst>
                </a:gridCol>
                <a:gridCol w="2957512">
                  <a:extLst>
                    <a:ext uri="{9D8B030D-6E8A-4147-A177-3AD203B41FA5}">
                      <a16:colId xmlns:a16="http://schemas.microsoft.com/office/drawing/2014/main" val="1325807550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3223877073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864568599"/>
                    </a:ext>
                  </a:extLst>
                </a:gridCol>
                <a:gridCol w="1608137">
                  <a:extLst>
                    <a:ext uri="{9D8B030D-6E8A-4147-A177-3AD203B41FA5}">
                      <a16:colId xmlns:a16="http://schemas.microsoft.com/office/drawing/2014/main" val="511139549"/>
                    </a:ext>
                  </a:extLst>
                </a:gridCol>
              </a:tblGrid>
              <a:tr h="1294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Số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Đại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 (triệu km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Độ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sâu TB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Độ sâu lớn nhất(m)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15923"/>
                  </a:ext>
                </a:extLst>
              </a:tr>
              <a:tr h="283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Đại Tây Dương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4279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3963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1134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11034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1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76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0200" y="0"/>
            <a:ext cx="571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5760" eaLnBrk="1" hangingPunct="1">
              <a:spcBef>
                <a:spcPts val="0"/>
              </a:spcBef>
              <a:defRPr/>
            </a:pPr>
            <a:r>
              <a:rPr lang="en-US" altLang="en-US" sz="20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28: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20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defTabSz="365760" eaLnBrk="1" hangingPunct="1">
              <a:spcBef>
                <a:spcPts val="0"/>
              </a:spcBef>
              <a:defRPr/>
            </a:pPr>
            <a:endParaRPr lang="en-US" alt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8416" y="1066800"/>
            <a:ext cx="7451184" cy="5638800"/>
            <a:chOff x="1007016" y="1066800"/>
            <a:chExt cx="7086600" cy="5314950"/>
          </a:xfrm>
        </p:grpSpPr>
        <p:pic>
          <p:nvPicPr>
            <p:cNvPr id="46082" name="Picture 2" descr="http://khoahocphattrien.vn/Images/Uploaded/Share/2016/04/24/12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016" y="1066800"/>
              <a:ext cx="7086600" cy="531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43000" y="1066800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/>
                <a:t>Thái Bình Dương</a:t>
              </a:r>
              <a:endParaRPr lang="en-US" b="1" i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8416" y="1066800"/>
            <a:ext cx="7489284" cy="5638800"/>
            <a:chOff x="778416" y="1066800"/>
            <a:chExt cx="7489284" cy="5638800"/>
          </a:xfrm>
        </p:grpSpPr>
        <p:pic>
          <p:nvPicPr>
            <p:cNvPr id="46084" name="Picture 4" descr="http://khoahocphattrien.vn/Images/Uploaded/Share/2016/04/24/21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16" y="1066800"/>
              <a:ext cx="7489284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79192" y="6296464"/>
              <a:ext cx="2660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/>
                <a:t>Đại Tây Dương</a:t>
              </a:r>
              <a:endParaRPr lang="en-US" sz="2000" b="1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8416" y="1066800"/>
            <a:ext cx="7620000" cy="5629774"/>
            <a:chOff x="778416" y="1066800"/>
            <a:chExt cx="7620000" cy="5629774"/>
          </a:xfrm>
        </p:grpSpPr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16" y="1066800"/>
              <a:ext cx="7620000" cy="562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21396" y="1143000"/>
              <a:ext cx="197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/>
                <a:t>Ấn Độ Dương</a:t>
              </a:r>
              <a:endParaRPr lang="en-US" sz="2000" b="1" i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8416" y="1066800"/>
            <a:ext cx="7620000" cy="5638800"/>
            <a:chOff x="778416" y="1066800"/>
            <a:chExt cx="7620000" cy="5638800"/>
          </a:xfrm>
        </p:grpSpPr>
        <p:pic>
          <p:nvPicPr>
            <p:cNvPr id="46087" name="Picture 7" descr="http://khoahocphattrien.vn/Images/Uploaded/Share/2016/04/24/51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16" y="1066800"/>
              <a:ext cx="7620000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21396" y="1143000"/>
              <a:ext cx="2323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/>
                <a:t>Bắc Băng Dương</a:t>
              </a:r>
              <a:endParaRPr lang="en-US" sz="2000" b="1" i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9329" y="1066800"/>
            <a:ext cx="7620000" cy="5629774"/>
            <a:chOff x="769329" y="1066800"/>
            <a:chExt cx="7620000" cy="5629774"/>
          </a:xfrm>
        </p:grpSpPr>
        <p:pic>
          <p:nvPicPr>
            <p:cNvPr id="4608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29" y="1066800"/>
              <a:ext cx="7620000" cy="562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65124" y="1156363"/>
              <a:ext cx="1517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rgbClr val="FFFF00"/>
                  </a:solidFill>
                </a:rPr>
                <a:t>Nam Cực</a:t>
              </a:r>
              <a:endParaRPr lang="en-US" b="1" i="1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9329" y="1066800"/>
            <a:ext cx="7620000" cy="5629774"/>
            <a:chOff x="769329" y="1066800"/>
            <a:chExt cx="7620000" cy="5629774"/>
          </a:xfrm>
        </p:grpSpPr>
        <p:pic>
          <p:nvPicPr>
            <p:cNvPr id="4608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29" y="1066800"/>
              <a:ext cx="7620000" cy="562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21396" y="1143000"/>
              <a:ext cx="2202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>
                  <a:solidFill>
                    <a:srgbClr val="FFFF00"/>
                  </a:solidFill>
                </a:rPr>
                <a:t>Biển Phi-lip-pin</a:t>
              </a:r>
              <a:endParaRPr lang="en-US" sz="2000" b="1" i="1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0242" y="1066800"/>
            <a:ext cx="7620000" cy="5629774"/>
            <a:chOff x="760242" y="1066800"/>
            <a:chExt cx="7620000" cy="5629774"/>
          </a:xfrm>
        </p:grpSpPr>
        <p:pic>
          <p:nvPicPr>
            <p:cNvPr id="46090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2" y="1066800"/>
              <a:ext cx="7620000" cy="562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21396" y="1143000"/>
              <a:ext cx="2202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>
                  <a:solidFill>
                    <a:srgbClr val="FFFF00"/>
                  </a:solidFill>
                </a:rPr>
                <a:t>Biển San Hô</a:t>
              </a:r>
              <a:endParaRPr lang="en-US" sz="2000" b="1" i="1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4310" y="1080868"/>
            <a:ext cx="7620000" cy="5629774"/>
            <a:chOff x="760242" y="1066800"/>
            <a:chExt cx="7620000" cy="5629774"/>
          </a:xfrm>
        </p:grpSpPr>
        <p:pic>
          <p:nvPicPr>
            <p:cNvPr id="46091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2" y="1066800"/>
              <a:ext cx="7620000" cy="562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143000" y="1268907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>
                  <a:solidFill>
                    <a:srgbClr val="FFFF00"/>
                  </a:solidFill>
                </a:rPr>
                <a:t>Biển Ca-ri-bê</a:t>
              </a:r>
              <a:endParaRPr lang="en-US" sz="2000" b="1" i="1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4310" y="1066800"/>
            <a:ext cx="7620000" cy="5629773"/>
            <a:chOff x="774310" y="1066800"/>
            <a:chExt cx="7620000" cy="5629773"/>
          </a:xfrm>
        </p:grpSpPr>
        <p:pic>
          <p:nvPicPr>
            <p:cNvPr id="46092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10" y="1066800"/>
              <a:ext cx="7620000" cy="5629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921396" y="1143000"/>
              <a:ext cx="1821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smtClean="0">
                  <a:solidFill>
                    <a:srgbClr val="FFFF00"/>
                  </a:solidFill>
                </a:rPr>
                <a:t>Biển Đông</a:t>
              </a:r>
              <a:endParaRPr lang="en-US" sz="2000" b="1" i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4600"/>
            <a:ext cx="29718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>
                <a:solidFill>
                  <a:srgbClr val="996633"/>
                </a:solidFill>
                <a:latin typeface="Times New Roman" panose="02020603050405020304" pitchFamily="18" charset="0"/>
              </a:rPr>
              <a:t>GHI NHỚ: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835" y="3581400"/>
            <a:ext cx="8458200" cy="2590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en-US" b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Trên trái đất có 4 đại dương đó là: Thái Bình Dương, Đại Tây Dương, Ấn Độ Dương và Bắc Băng Dương. Thái Bình Dương là đại dương có diện tích và độ sâu trung bình lớn nhất.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0200" y="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28: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2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371600"/>
            <a:ext cx="4457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1. Vị trí của các đại dương.</a:t>
            </a:r>
            <a:endParaRPr lang="en-US" altLang="en-US" sz="2800" b="1" i="1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46" y="1981200"/>
            <a:ext cx="60063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2. Một số đặc điểm của các đại dương.</a:t>
            </a:r>
            <a:endParaRPr lang="en-US" altLang="en-US" sz="2800" b="1" i="1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D7CF90-E1A5-4D0A-969E-FA29FCBEE3CA}" type="datetime1">
              <a:rPr lang="en-US" altLang="en-US"/>
              <a:pPr>
                <a:defRPr/>
              </a:pPr>
              <a:t>5/16/2023</a:t>
            </a:fld>
            <a:endParaRPr lang="en-US" altLang="en-US"/>
          </a:p>
        </p:txBody>
      </p:sp>
      <p:sp>
        <p:nvSpPr>
          <p:cNvPr id="16415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8800" y="4114800"/>
            <a:ext cx="8382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7467600" y="3048000"/>
            <a:ext cx="8382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1905000" y="5562600"/>
            <a:ext cx="6858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 b="1"/>
          </a:p>
        </p:txBody>
      </p:sp>
      <p:sp>
        <p:nvSpPr>
          <p:cNvPr id="16412" name="Oval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2514600"/>
            <a:ext cx="914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 b="1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4191000" y="1828800"/>
            <a:ext cx="685800" cy="6096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663300"/>
              </a:solidFill>
            </a:endParaRP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5410200" y="4419600"/>
            <a:ext cx="762000" cy="7620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20489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8800" y="4114800"/>
            <a:ext cx="8382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20490" name="Oval 24"/>
          <p:cNvSpPr>
            <a:spLocks noChangeArrowheads="1"/>
          </p:cNvSpPr>
          <p:nvPr/>
        </p:nvSpPr>
        <p:spPr bwMode="auto">
          <a:xfrm>
            <a:off x="7543800" y="3200400"/>
            <a:ext cx="8382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16407" name="Oval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57600" y="5257800"/>
            <a:ext cx="762000" cy="7620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1066800" y="2743200"/>
            <a:ext cx="685800" cy="685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 u="sng">
              <a:solidFill>
                <a:srgbClr val="FF0000"/>
              </a:solidFill>
            </a:endParaRPr>
          </a:p>
        </p:txBody>
      </p:sp>
      <p:sp>
        <p:nvSpPr>
          <p:cNvPr id="16404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86200" y="4114800"/>
            <a:ext cx="8382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16403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57600" y="5257800"/>
            <a:ext cx="762000" cy="7620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/>
          </a:p>
        </p:txBody>
      </p:sp>
      <p:sp>
        <p:nvSpPr>
          <p:cNvPr id="20495" name="Oval 18"/>
          <p:cNvSpPr>
            <a:spLocks noChangeArrowheads="1"/>
          </p:cNvSpPr>
          <p:nvPr/>
        </p:nvSpPr>
        <p:spPr bwMode="auto">
          <a:xfrm>
            <a:off x="1066800" y="2652713"/>
            <a:ext cx="685800" cy="685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 u="sng">
              <a:solidFill>
                <a:srgbClr val="FF0000"/>
              </a:solidFill>
            </a:endParaRPr>
          </a:p>
        </p:txBody>
      </p:sp>
      <p:sp>
        <p:nvSpPr>
          <p:cNvPr id="204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smtClean="0">
                <a:effectLst/>
                <a:latin typeface="Times New Roman" pitchFamily="18" charset="0"/>
              </a:rPr>
              <a:t>TRÒ CHƠI:</a:t>
            </a:r>
            <a:br>
              <a:rPr lang="en-US" altLang="en-US" sz="4000" smtClean="0">
                <a:effectLst/>
                <a:latin typeface="Times New Roman" pitchFamily="18" charset="0"/>
              </a:rPr>
            </a:br>
            <a:r>
              <a:rPr lang="en-US" altLang="en-US" sz="4000" smtClean="0">
                <a:effectLst/>
                <a:latin typeface="Times New Roman" pitchFamily="18" charset="0"/>
              </a:rPr>
              <a:t>“</a:t>
            </a:r>
            <a:r>
              <a:rPr lang="en-US" altLang="en-US" sz="4000" i="1" smtClean="0">
                <a:effectLst/>
                <a:latin typeface="Times New Roman" pitchFamily="18" charset="0"/>
              </a:rPr>
              <a:t>Khám phá đại dương”</a:t>
            </a:r>
          </a:p>
        </p:txBody>
      </p:sp>
      <p:pic>
        <p:nvPicPr>
          <p:cNvPr id="20497" name="Picture 5" descr="BẢN ĐỒ TỰ NHIÊN THẾ GIÓI THẾ GIỚI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8534400" cy="5181600"/>
          </a:xfrm>
          <a:solidFill>
            <a:schemeClr val="tx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066800" y="2743200"/>
            <a:ext cx="609600" cy="685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u="sng">
                <a:solidFill>
                  <a:srgbClr val="FF0000"/>
                </a:solidFill>
                <a:hlinkClick r:id="rId7" action="ppaction://hlinksldjump"/>
              </a:rPr>
              <a:t>1</a:t>
            </a:r>
            <a:endParaRPr lang="en-US" altLang="en-US" sz="3200" b="1" u="sng">
              <a:solidFill>
                <a:srgbClr val="FF0000"/>
              </a:solidFill>
            </a:endParaRPr>
          </a:p>
        </p:txBody>
      </p:sp>
      <p:sp>
        <p:nvSpPr>
          <p:cNvPr id="16391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95700" y="5334000"/>
            <a:ext cx="723900" cy="6858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4" action="ppaction://hlinksldjump"/>
              </a:rPr>
              <a:t>2</a:t>
            </a:r>
            <a:endParaRPr lang="en-US" altLang="en-US" sz="3200" b="1"/>
          </a:p>
        </p:txBody>
      </p:sp>
      <p:sp>
        <p:nvSpPr>
          <p:cNvPr id="16392" name="Oval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14700" y="31242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33CC"/>
                </a:solidFill>
                <a:hlinkClick r:id="rId3" action="ppaction://hlinksldjump"/>
              </a:rPr>
              <a:t>8</a:t>
            </a:r>
            <a:endParaRPr lang="en-US" altLang="en-US" sz="3600" b="1">
              <a:solidFill>
                <a:srgbClr val="FF33CC"/>
              </a:solidFill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229101" y="1999129"/>
            <a:ext cx="533400" cy="5334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0000"/>
                </a:solidFill>
                <a:hlinkClick r:id="rId8" action="ppaction://hlinksldjump"/>
              </a:rPr>
              <a:t>3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16394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81200" y="4110318"/>
            <a:ext cx="6858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2" action="ppaction://hlinksldjump"/>
              </a:rPr>
              <a:t>4</a:t>
            </a:r>
            <a:endParaRPr lang="en-US" altLang="en-US" sz="3200" b="1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239000" y="32004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9" action="ppaction://hlinksldjump"/>
              </a:rPr>
              <a:t>5</a:t>
            </a:r>
            <a:endParaRPr lang="en-US" altLang="en-US" sz="3200" b="1"/>
          </a:p>
        </p:txBody>
      </p:sp>
      <p:sp>
        <p:nvSpPr>
          <p:cNvPr id="16396" name="Oval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86200" y="4191000"/>
            <a:ext cx="6477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5" action="ppaction://hlinksldjump"/>
              </a:rPr>
              <a:t>6</a:t>
            </a:r>
            <a:endParaRPr lang="en-US" altLang="en-US" sz="3200" b="1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5419165" y="4533900"/>
            <a:ext cx="609600" cy="609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10" action="ppaction://hlinksldjump"/>
              </a:rPr>
              <a:t>7</a:t>
            </a:r>
            <a:endParaRPr lang="en-US" altLang="en-US" sz="3200" b="1"/>
          </a:p>
        </p:txBody>
      </p:sp>
      <p:sp>
        <p:nvSpPr>
          <p:cNvPr id="20506" name="Oval 16"/>
          <p:cNvSpPr>
            <a:spLocks noChangeArrowheads="1"/>
          </p:cNvSpPr>
          <p:nvPr/>
        </p:nvSpPr>
        <p:spPr bwMode="auto">
          <a:xfrm>
            <a:off x="2209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1905000" y="5562600"/>
            <a:ext cx="6858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hlinkClick r:id="rId11" action="ppaction://hlinksldjump"/>
              </a:rPr>
              <a:t>9</a:t>
            </a:r>
            <a:endParaRPr lang="en-US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</p:childTnLst>
        </p:cTn>
      </p:par>
    </p:tnLst>
    <p:bldLst>
      <p:bldP spid="16415" grpId="0" animBg="1"/>
      <p:bldP spid="16414" grpId="0" animBg="1"/>
      <p:bldP spid="16413" grpId="0" animBg="1"/>
      <p:bldP spid="16412" grpId="0" animBg="1"/>
      <p:bldP spid="16411" grpId="0" animBg="1"/>
      <p:bldP spid="16410" grpId="0" animBg="1"/>
      <p:bldP spid="16407" grpId="0" animBg="1"/>
      <p:bldP spid="16406" grpId="0" animBg="1"/>
      <p:bldP spid="16404" grpId="0" animBg="1"/>
      <p:bldP spid="16403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4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ad7285c11db74e968dfe1f471e9d86151d3db58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6156</TotalTime>
  <Words>626</Words>
  <Application>Microsoft Office PowerPoint</Application>
  <PresentationFormat>On-screen Show (4:3)</PresentationFormat>
  <Paragraphs>154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Ocean</vt:lpstr>
      <vt:lpstr>PowerPoint Presentation</vt:lpstr>
      <vt:lpstr>PowerPoint Presentation</vt:lpstr>
      <vt:lpstr>1. Vị trí của các đại dương:</vt:lpstr>
      <vt:lpstr>PowerPoint Presentation</vt:lpstr>
      <vt:lpstr>PowerPoint Presentation</vt:lpstr>
      <vt:lpstr>1. Vị trí của các đại dương:</vt:lpstr>
      <vt:lpstr>PowerPoint Presentation</vt:lpstr>
      <vt:lpstr>GHI NHỚ:  </vt:lpstr>
      <vt:lpstr>TRÒ CHƠI: “Khám phá đại dương”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PowerPoint Presentation</vt:lpstr>
    </vt:vector>
  </TitlesOfParts>
  <Company>DUYTANCHOCHET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SIEUNHANGAUS</dc:creator>
  <cp:lastModifiedBy>Administrator</cp:lastModifiedBy>
  <cp:revision>133</cp:revision>
  <dcterms:created xsi:type="dcterms:W3CDTF">2008-04-05T07:53:13Z</dcterms:created>
  <dcterms:modified xsi:type="dcterms:W3CDTF">2023-05-16T04:48:27Z</dcterms:modified>
</cp:coreProperties>
</file>