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82" r:id="rId2"/>
    <p:sldId id="381" r:id="rId3"/>
    <p:sldId id="326" r:id="rId4"/>
    <p:sldId id="383" r:id="rId5"/>
    <p:sldId id="384" r:id="rId6"/>
    <p:sldId id="355" r:id="rId7"/>
    <p:sldId id="357" r:id="rId8"/>
    <p:sldId id="320" r:id="rId9"/>
    <p:sldId id="321" r:id="rId10"/>
    <p:sldId id="322" r:id="rId11"/>
    <p:sldId id="276" r:id="rId12"/>
    <p:sldId id="352" r:id="rId13"/>
    <p:sldId id="374" r:id="rId14"/>
    <p:sldId id="331" r:id="rId15"/>
    <p:sldId id="263" r:id="rId16"/>
    <p:sldId id="332" r:id="rId17"/>
    <p:sldId id="333" r:id="rId18"/>
    <p:sldId id="334" r:id="rId19"/>
    <p:sldId id="369" r:id="rId20"/>
    <p:sldId id="335" r:id="rId21"/>
    <p:sldId id="358" r:id="rId22"/>
    <p:sldId id="337" r:id="rId23"/>
    <p:sldId id="342" r:id="rId24"/>
    <p:sldId id="343" r:id="rId25"/>
    <p:sldId id="338" r:id="rId26"/>
    <p:sldId id="344" r:id="rId27"/>
    <p:sldId id="375" r:id="rId28"/>
    <p:sldId id="377" r:id="rId29"/>
    <p:sldId id="379" r:id="rId30"/>
    <p:sldId id="38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 Mai" initials="VM" lastIdx="1" clrIdx="0">
    <p:extLst>
      <p:ext uri="{19B8F6BF-5375-455C-9EA6-DF929625EA0E}">
        <p15:presenceInfo xmlns:p15="http://schemas.microsoft.com/office/powerpoint/2012/main" userId="bb34af7cd87481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BE1"/>
    <a:srgbClr val="FFCCCC"/>
    <a:srgbClr val="E1CCF0"/>
    <a:srgbClr val="FD6B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0541" autoAdjust="0"/>
  </p:normalViewPr>
  <p:slideViewPr>
    <p:cSldViewPr snapToGrid="0">
      <p:cViewPr varScale="1">
        <p:scale>
          <a:sx n="75" d="100"/>
          <a:sy n="75" d="100"/>
        </p:scale>
        <p:origin x="164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1193-B7BC-4F19-B8BA-040BDD6AA6FC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D7809-DC70-48FE-B706-602638D86A9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5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7809-DC70-48FE-B706-602638D86A9B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997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270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71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4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8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412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48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046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9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92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61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9C3A-FBA4-4684-B69A-6375F40D084F}" type="datetimeFigureOut">
              <a:rPr lang="vi-VN" smtClean="0"/>
              <a:pPr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61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36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6.wdp"/><Relationship Id="rId17" Type="http://schemas.microsoft.com/office/2007/relationships/hdphoto" Target="../media/hdphoto18.wdp"/><Relationship Id="rId2" Type="http://schemas.openxmlformats.org/officeDocument/2006/relationships/audio" Target="../media/media2.wma"/><Relationship Id="rId16" Type="http://schemas.openxmlformats.org/officeDocument/2006/relationships/image" Target="../media/image48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5" Type="http://schemas.microsoft.com/office/2007/relationships/hdphoto" Target="../media/hdphoto17.wdp"/><Relationship Id="rId10" Type="http://schemas.microsoft.com/office/2007/relationships/hdphoto" Target="../media/hdphoto13.wdp"/><Relationship Id="rId19" Type="http://schemas.openxmlformats.org/officeDocument/2006/relationships/image" Target="../media/image49.png"/><Relationship Id="rId4" Type="http://schemas.openxmlformats.org/officeDocument/2006/relationships/audio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36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6.wdp"/><Relationship Id="rId17" Type="http://schemas.microsoft.com/office/2007/relationships/hdphoto" Target="../media/hdphoto18.wdp"/><Relationship Id="rId2" Type="http://schemas.openxmlformats.org/officeDocument/2006/relationships/audio" Target="../media/media2.wma"/><Relationship Id="rId16" Type="http://schemas.openxmlformats.org/officeDocument/2006/relationships/image" Target="../media/image48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5" Type="http://schemas.microsoft.com/office/2007/relationships/hdphoto" Target="../media/hdphoto17.wdp"/><Relationship Id="rId10" Type="http://schemas.microsoft.com/office/2007/relationships/hdphoto" Target="../media/hdphoto13.wdp"/><Relationship Id="rId19" Type="http://schemas.openxmlformats.org/officeDocument/2006/relationships/image" Target="../media/image49.png"/><Relationship Id="rId4" Type="http://schemas.openxmlformats.org/officeDocument/2006/relationships/audio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36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6.wdp"/><Relationship Id="rId17" Type="http://schemas.microsoft.com/office/2007/relationships/hdphoto" Target="../media/hdphoto18.wdp"/><Relationship Id="rId2" Type="http://schemas.openxmlformats.org/officeDocument/2006/relationships/audio" Target="../media/media2.wma"/><Relationship Id="rId16" Type="http://schemas.openxmlformats.org/officeDocument/2006/relationships/image" Target="../media/image48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5" Type="http://schemas.microsoft.com/office/2007/relationships/hdphoto" Target="../media/hdphoto17.wdp"/><Relationship Id="rId10" Type="http://schemas.microsoft.com/office/2007/relationships/hdphoto" Target="../media/hdphoto13.wdp"/><Relationship Id="rId19" Type="http://schemas.openxmlformats.org/officeDocument/2006/relationships/image" Target="../media/image49.png"/><Relationship Id="rId4" Type="http://schemas.openxmlformats.org/officeDocument/2006/relationships/audio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36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6.wdp"/><Relationship Id="rId17" Type="http://schemas.microsoft.com/office/2007/relationships/hdphoto" Target="../media/hdphoto18.wdp"/><Relationship Id="rId2" Type="http://schemas.openxmlformats.org/officeDocument/2006/relationships/audio" Target="../media/media2.wma"/><Relationship Id="rId16" Type="http://schemas.openxmlformats.org/officeDocument/2006/relationships/image" Target="../media/image48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5" Type="http://schemas.microsoft.com/office/2007/relationships/hdphoto" Target="../media/hdphoto17.wdp"/><Relationship Id="rId10" Type="http://schemas.microsoft.com/office/2007/relationships/hdphoto" Target="../media/hdphoto13.wdp"/><Relationship Id="rId19" Type="http://schemas.openxmlformats.org/officeDocument/2006/relationships/image" Target="../media/image49.png"/><Relationship Id="rId4" Type="http://schemas.openxmlformats.org/officeDocument/2006/relationships/audio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7.wdp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0"/>
            <a:ext cx="9003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9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 descr="White marble">
            <a:extLst>
              <a:ext uri="{FF2B5EF4-FFF2-40B4-BE49-F238E27FC236}">
                <a16:creationId xmlns:a16="http://schemas.microsoft.com/office/drawing/2014/main" id="{F507456C-56D8-49DC-9731-065428C3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319" y="1984126"/>
            <a:ext cx="70571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1.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chậm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trễ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 descr="White marble">
            <a:extLst>
              <a:ext uri="{FF2B5EF4-FFF2-40B4-BE49-F238E27FC236}">
                <a16:creationId xmlns:a16="http://schemas.microsoft.com/office/drawing/2014/main" id="{258D0A3D-0C42-417E-9FC2-C23B0701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318" y="3050926"/>
            <a:ext cx="67628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2.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4" descr="White marble">
            <a:extLst>
              <a:ext uri="{FF2B5EF4-FFF2-40B4-BE49-F238E27FC236}">
                <a16:creationId xmlns:a16="http://schemas.microsoft.com/office/drawing/2014/main" id="{F6286B19-57E3-47B1-939A-3234DC8F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504" y="4128144"/>
            <a:ext cx="67628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3516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2713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09FB3-B585-48A8-9C82-D38A81A97192}"/>
              </a:ext>
            </a:extLst>
          </p:cNvPr>
          <p:cNvSpPr txBox="1"/>
          <p:nvPr/>
        </p:nvSpPr>
        <p:spPr>
          <a:xfrm>
            <a:off x="3638442" y="4524676"/>
            <a:ext cx="397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giờ</a:t>
            </a:r>
            <a:r>
              <a:rPr lang="en-US" sz="24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ngọc</a:t>
            </a:r>
            <a:endParaRPr lang="en-US" sz="2400" b="1" i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r>
              <a:rPr lang="en-US" sz="24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           </a:t>
            </a:r>
            <a:r>
              <a:rPr lang="en-US" sz="2400" b="1" i="1" dirty="0" err="1" smtClean="0">
                <a:ln>
                  <a:solidFill>
                    <a:srgbClr val="FF0000"/>
                  </a:solidFill>
                </a:ln>
                <a:latin typeface="HP001 4 hàng" panose="020B0603050302020204" pitchFamily="34" charset="0"/>
              </a:rPr>
              <a:t>Tục</a:t>
            </a:r>
            <a:r>
              <a:rPr lang="en-US" sz="2400" b="1" i="1" dirty="0" smtClean="0">
                <a:ln>
                  <a:solidFill>
                    <a:srgbClr val="FF0000"/>
                  </a:solidFill>
                </a:ln>
                <a:latin typeface="HP001 4 hàng" panose="020B0603050302020204" pitchFamily="34" charset="0"/>
              </a:rPr>
              <a:t> </a:t>
            </a:r>
            <a:r>
              <a:rPr lang="en-US" sz="2400" b="1" i="1" dirty="0" err="1" smtClean="0">
                <a:ln>
                  <a:solidFill>
                    <a:srgbClr val="FF0000"/>
                  </a:solidFill>
                </a:ln>
                <a:latin typeface="HP001 4 hàng" panose="020B0603050302020204" pitchFamily="34" charset="0"/>
              </a:rPr>
              <a:t>ngữ</a:t>
            </a:r>
            <a:endParaRPr lang="vi-VN" sz="2400" b="1" i="1" dirty="0">
              <a:ln>
                <a:solidFill>
                  <a:srgbClr val="FF0000"/>
                </a:solidFill>
              </a:ln>
              <a:latin typeface="HP001 4 hàng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54" y="1606062"/>
            <a:ext cx="5638799" cy="255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4E61E4A8-BD87-45EA-A2C0-5E6B93F9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8" y="1444483"/>
            <a:ext cx="8786191" cy="45397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7345852-7FB1-41A3-A2F6-3F19F9CD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46" y="364504"/>
            <a:ext cx="87861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tập1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:Em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13986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D2C47F-B90B-4CDC-B331-2CD2CC3F7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2657"/>
              </p:ext>
            </p:extLst>
          </p:nvPr>
        </p:nvGraphicFramePr>
        <p:xfrm>
          <a:off x="100361" y="81280"/>
          <a:ext cx="8943278" cy="6502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610">
                  <a:extLst>
                    <a:ext uri="{9D8B030D-6E8A-4147-A177-3AD203B41FA5}">
                      <a16:colId xmlns:a16="http://schemas.microsoft.com/office/drawing/2014/main" val="3220560339"/>
                    </a:ext>
                  </a:extLst>
                </a:gridCol>
                <a:gridCol w="1301744">
                  <a:extLst>
                    <a:ext uri="{9D8B030D-6E8A-4147-A177-3AD203B41FA5}">
                      <a16:colId xmlns:a16="http://schemas.microsoft.com/office/drawing/2014/main" val="2225799125"/>
                    </a:ext>
                  </a:extLst>
                </a:gridCol>
                <a:gridCol w="1430924">
                  <a:extLst>
                    <a:ext uri="{9D8B030D-6E8A-4147-A177-3AD203B41FA5}">
                      <a16:colId xmlns:a16="http://schemas.microsoft.com/office/drawing/2014/main" val="597440274"/>
                    </a:ext>
                  </a:extLst>
                </a:gridCol>
              </a:tblGrid>
              <a:tr h="7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365987185"/>
                  </a:ext>
                </a:extLst>
              </a:tr>
              <a:tr h="12284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733891"/>
                  </a:ext>
                </a:extLst>
              </a:tr>
              <a:tr h="111208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910376"/>
                  </a:ext>
                </a:extLst>
              </a:tr>
              <a:tr h="8697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863952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543400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37266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1137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74FA7E-B22E-4DB6-BF5E-3AF4466B0634}"/>
              </a:ext>
            </a:extLst>
          </p:cNvPr>
          <p:cNvSpPr txBox="1"/>
          <p:nvPr/>
        </p:nvSpPr>
        <p:spPr>
          <a:xfrm>
            <a:off x="100362" y="840838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7" descr="hinh1">
            <a:extLst>
              <a:ext uri="{FF2B5EF4-FFF2-40B4-BE49-F238E27FC236}">
                <a16:creationId xmlns:a16="http://schemas.microsoft.com/office/drawing/2014/main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4" y="947575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99663-C572-47EA-86C2-A91D85ADE449}"/>
              </a:ext>
            </a:extLst>
          </p:cNvPr>
          <p:cNvSpPr txBox="1"/>
          <p:nvPr/>
        </p:nvSpPr>
        <p:spPr>
          <a:xfrm>
            <a:off x="100362" y="2041167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6" descr="hinh3">
            <a:extLst>
              <a:ext uri="{FF2B5EF4-FFF2-40B4-BE49-F238E27FC236}">
                <a16:creationId xmlns:a16="http://schemas.microsoft.com/office/drawing/2014/main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2088988"/>
            <a:ext cx="533400" cy="10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3DE8AB-BDA6-4F64-A950-743E19E72408}"/>
              </a:ext>
            </a:extLst>
          </p:cNvPr>
          <p:cNvSpPr txBox="1"/>
          <p:nvPr/>
        </p:nvSpPr>
        <p:spPr>
          <a:xfrm>
            <a:off x="122662" y="3249027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7" descr="hinh1">
            <a:extLst>
              <a:ext uri="{FF2B5EF4-FFF2-40B4-BE49-F238E27FC236}">
                <a16:creationId xmlns:a16="http://schemas.microsoft.com/office/drawing/2014/main" id="{8922DB0D-A07F-415A-BCA5-89336599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3149163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6ED3B2-AC4B-4591-8131-789223A394B6}"/>
              </a:ext>
            </a:extLst>
          </p:cNvPr>
          <p:cNvSpPr txBox="1"/>
          <p:nvPr/>
        </p:nvSpPr>
        <p:spPr>
          <a:xfrm>
            <a:off x="100362" y="4036562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7" descr="hinh1">
            <a:extLst>
              <a:ext uri="{FF2B5EF4-FFF2-40B4-BE49-F238E27FC236}">
                <a16:creationId xmlns:a16="http://schemas.microsoft.com/office/drawing/2014/main" id="{6D936E67-5199-4D45-A40A-6605E5B3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4005885"/>
            <a:ext cx="485471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280018-F317-45BF-8FBE-8A79100B00D6}"/>
              </a:ext>
            </a:extLst>
          </p:cNvPr>
          <p:cNvSpPr txBox="1"/>
          <p:nvPr/>
        </p:nvSpPr>
        <p:spPr>
          <a:xfrm>
            <a:off x="100360" y="4934940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pic>
        <p:nvPicPr>
          <p:cNvPr id="14" name="Picture 26" descr="hinh3">
            <a:extLst>
              <a:ext uri="{FF2B5EF4-FFF2-40B4-BE49-F238E27FC236}">
                <a16:creationId xmlns:a16="http://schemas.microsoft.com/office/drawing/2014/main" id="{A1C3CB94-4DD7-4443-A760-94E42267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4934940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3A7151-0E40-4195-921D-C6935B333D3F}"/>
              </a:ext>
            </a:extLst>
          </p:cNvPr>
          <p:cNvSpPr txBox="1"/>
          <p:nvPr/>
        </p:nvSpPr>
        <p:spPr>
          <a:xfrm>
            <a:off x="100360" y="5771905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6" descr="hinh3">
            <a:extLst>
              <a:ext uri="{FF2B5EF4-FFF2-40B4-BE49-F238E27FC236}">
                <a16:creationId xmlns:a16="http://schemas.microsoft.com/office/drawing/2014/main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5752433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i="1" u="sng" dirty="0">
                <a:solidFill>
                  <a:srgbClr val="0033CC"/>
                </a:solidFill>
                <a:latin typeface="+mj-lt"/>
              </a:rPr>
              <a:t>Bài tập </a:t>
            </a:r>
            <a:r>
              <a:rPr lang="vi-VN" sz="2800" b="1" i="1" dirty="0">
                <a:solidFill>
                  <a:srgbClr val="0033CC"/>
                </a:solidFill>
                <a:latin typeface="+mj-lt"/>
              </a:rPr>
              <a:t>2</a:t>
            </a:r>
            <a:r>
              <a:rPr lang="vi-VN" sz="2800" i="1" dirty="0">
                <a:latin typeface="+mj-lt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Theo em, điều gì sẽ xảy ra trong mỗi tình huống dưới đây: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719468"/>
            <a:ext cx="8534400" cy="394583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a,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Điều gì sẽ xảy ra nếu</a:t>
            </a:r>
            <a:r>
              <a:rPr lang="nl-NL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</a:t>
            </a:r>
            <a:r>
              <a:rPr lang="nl-NL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 sinh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 phòng thi bị muộn. 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</a:t>
            </a:r>
            <a:r>
              <a:rPr lang="nl-NL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 chạy,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 </a:t>
            </a:r>
            <a:r>
              <a:rPr lang="nl-NL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bay cất cánh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 điều gì sẽ xảy ra?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lang="nl-NL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0018" y="2156178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44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889" y="2009422"/>
            <a:ext cx="659271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Bài 2: Theo em điều gì sẽ xảy ra trong mỗi tình huống sau:</a:t>
            </a:r>
          </a:p>
          <a:p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a,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</a:p>
          <a:p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b, </a:t>
            </a:r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 chạy, máy bay cất cánh thì điều gì sẽ xảy ra?</a:t>
            </a:r>
            <a:endParaRPr lang="vi-VN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nl-NL" sz="2800" b="1" dirty="0" smtClean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nl-NL" sz="2800" b="1" dirty="0" smtClean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vi-VN" sz="2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4044" y="5386190"/>
            <a:ext cx="6479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c,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7FA63C-EBBC-4E6A-9D90-8D0EA092A8D4}"/>
              </a:ext>
            </a:extLst>
          </p:cNvPr>
          <p:cNvSpPr txBox="1"/>
          <p:nvPr/>
        </p:nvSpPr>
        <p:spPr>
          <a:xfrm>
            <a:off x="1781047" y="1377521"/>
            <a:ext cx="497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a, </a:t>
            </a:r>
            <a:r>
              <a:rPr lang="nl-NL" sz="28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 sẽ xảy ra nếu HS đến phòng thi bị muộn. 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C87D7-F107-467D-A1AC-8353712BFEBE}"/>
              </a:ext>
            </a:extLst>
          </p:cNvPr>
          <p:cNvSpPr txBox="1">
            <a:spLocks noChangeArrowheads="1"/>
          </p:cNvSpPr>
          <p:nvPr/>
        </p:nvSpPr>
        <p:spPr>
          <a:xfrm>
            <a:off x="1631503" y="2698531"/>
            <a:ext cx="5880994" cy="146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lvl="2" indent="0" algn="just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5ABE5AC-EAA2-4CE0-84D6-DAC418128284}"/>
              </a:ext>
            </a:extLst>
          </p:cNvPr>
          <p:cNvSpPr txBox="1">
            <a:spLocks noChangeArrowheads="1"/>
          </p:cNvSpPr>
          <p:nvPr/>
        </p:nvSpPr>
        <p:spPr>
          <a:xfrm>
            <a:off x="630622" y="2112578"/>
            <a:ext cx="7914290" cy="819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bay.</a:t>
            </a:r>
            <a:endParaRPr lang="en-US" altLang="vi-VN" dirty="0"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latin typeface="Times New Roman" panose="02020603050405020304" pitchFamily="18" charset="0"/>
            </a:endParaRPr>
          </a:p>
        </p:txBody>
      </p:sp>
      <p:pic>
        <p:nvPicPr>
          <p:cNvPr id="3" name="Picture 4" descr="Kết quả hình ảnh cho ảnh trể máy bay, tàu lửa">
            <a:extLst>
              <a:ext uri="{FF2B5EF4-FFF2-40B4-BE49-F238E27FC236}">
                <a16:creationId xmlns:a16="http://schemas.microsoft.com/office/drawing/2014/main" id="{F79EEDA0-D2D0-45CD-AAAC-E8E0CFFE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ết quả hình ảnh cho ảnh trể máy bay, tàu lửa">
            <a:extLst>
              <a:ext uri="{FF2B5EF4-FFF2-40B4-BE49-F238E27FC236}">
                <a16:creationId xmlns:a16="http://schemas.microsoft.com/office/drawing/2014/main" id="{B80C6811-FAFE-4439-B0EA-C4E40A25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4038600"/>
            <a:ext cx="389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B9859D-D4AF-4D0F-853D-AFAC0E10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21" y="543910"/>
            <a:ext cx="791429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b,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</a:t>
            </a:r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 chạy,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 </a:t>
            </a:r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bay cất cánh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 điều gì sẽ xảy ra?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5C38C99-460E-4766-A908-C11A45E87362}"/>
              </a:ext>
            </a:extLst>
          </p:cNvPr>
          <p:cNvSpPr txBox="1">
            <a:spLocks noChangeArrowheads="1"/>
          </p:cNvSpPr>
          <p:nvPr/>
        </p:nvSpPr>
        <p:spPr>
          <a:xfrm>
            <a:off x="993912" y="2686879"/>
            <a:ext cx="7156175" cy="1000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algn="just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CAD05-6E9A-45B7-B954-FD26C18025BD}"/>
              </a:ext>
            </a:extLst>
          </p:cNvPr>
          <p:cNvSpPr txBox="1"/>
          <p:nvPr/>
        </p:nvSpPr>
        <p:spPr>
          <a:xfrm>
            <a:off x="993912" y="1389967"/>
            <a:ext cx="7156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c,</a:t>
            </a:r>
            <a:r>
              <a:rPr lang="nl-NL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Emergencia gif 9 » GIF Images Download">
            <a:extLst>
              <a:ext uri="{FF2B5EF4-FFF2-40B4-BE49-F238E27FC236}">
                <a16:creationId xmlns:a16="http://schemas.microsoft.com/office/drawing/2014/main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4671599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Flat Medical Ambulance And Hospital Vector Emergeny Clinic Illustration  Cliparts, Vector, Và Stock Hình ảnh Minh Họa Miễn Phí Bản Quyền. Image  73611776.">
            <a:extLst>
              <a:ext uri="{FF2B5EF4-FFF2-40B4-BE49-F238E27FC236}">
                <a16:creationId xmlns:a16="http://schemas.microsoft.com/office/drawing/2014/main" id="{EE30A1F2-AEA2-48DE-A6BA-2A7BC8EF1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100000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1"/>
          <a:stretch/>
        </p:blipFill>
        <p:spPr bwMode="auto">
          <a:xfrm>
            <a:off x="5025886" y="4131151"/>
            <a:ext cx="4118114" cy="26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3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latin typeface="+mj-lt"/>
              </a:rPr>
              <a:t>Em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tán thành </a:t>
            </a:r>
            <a:r>
              <a:rPr lang="vi-VN" sz="2800" b="1" i="1" dirty="0">
                <a:latin typeface="+mj-lt"/>
              </a:rPr>
              <a:t>hoặc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không tán thành </a:t>
            </a:r>
            <a:r>
              <a:rPr lang="vi-VN" sz="2800" b="1" i="1" dirty="0">
                <a:latin typeface="+mj-lt"/>
              </a:rPr>
              <a:t>về các ý kiến dưới đây:</a:t>
            </a:r>
            <a:endParaRPr lang="en-US" sz="28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282390"/>
            <a:ext cx="8534400" cy="44716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73050" lvl="2" indent="-273050" algn="just" eaLnBrk="1" hangingPunct="1"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Tiết kiệm thời giờ là tranh thủ làm nhiều việc một lúc.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Tiết kiệm thời giờ là sử dụng thời giờ một cách hợp lí, có hiệu quả.</a:t>
            </a: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2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15" y="1230922"/>
            <a:ext cx="1760462" cy="691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AEF07C-FE75-46F3-A1B8-AC6B55014C8F}"/>
              </a:ext>
            </a:extLst>
          </p:cNvPr>
          <p:cNvSpPr/>
          <p:nvPr/>
        </p:nvSpPr>
        <p:spPr>
          <a:xfrm>
            <a:off x="2276277" y="219670"/>
            <a:ext cx="38490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ĐẠO ĐỨC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766" y="926058"/>
            <a:ext cx="5638800" cy="1262133"/>
          </a:xfrm>
          <a:prstGeom prst="rect">
            <a:avLst/>
          </a:prstGeom>
        </p:spPr>
      </p:pic>
      <p:pic>
        <p:nvPicPr>
          <p:cNvPr id="8" name="Picture 2" descr="Giờ – Wikipedia tiếng Việt">
            <a:extLst>
              <a:ext uri="{FF2B5EF4-FFF2-40B4-BE49-F238E27FC236}">
                <a16:creationId xmlns:a16="http://schemas.microsoft.com/office/drawing/2014/main" id="{38C840B8-33D9-4B2A-A5C9-070D6B966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50" y="2099350"/>
            <a:ext cx="181394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esentación de PowerPoint">
            <a:extLst>
              <a:ext uri="{FF2B5EF4-FFF2-40B4-BE49-F238E27FC236}">
                <a16:creationId xmlns:a16="http://schemas.microsoft.com/office/drawing/2014/main" id="{7B7ED3D7-DAEE-4902-B4B3-D495F759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0" r="97925">
                        <a14:foregroundMark x1="17012" y1="7619" x2="34855" y2="21905"/>
                        <a14:foregroundMark x1="29876" y1="25714" x2="29876" y2="30000"/>
                        <a14:foregroundMark x1="14523" y1="7619" x2="14523" y2="20476"/>
                        <a14:foregroundMark x1="21162" y1="36190" x2="22822" y2="55238"/>
                        <a14:foregroundMark x1="15353" y1="36667" x2="15353" y2="70952"/>
                        <a14:foregroundMark x1="37759" y1="41905" x2="59336" y2="46190"/>
                        <a14:foregroundMark x1="48133" y1="13810" x2="61826" y2="20000"/>
                        <a14:foregroundMark x1="50207" y1="11905" x2="62656" y2="6190"/>
                        <a14:foregroundMark x1="60996" y1="12857" x2="61826" y2="20476"/>
                        <a14:foregroundMark x1="73444" y1="13810" x2="86722" y2="38095"/>
                        <a14:foregroundMark x1="75934" y1="25714" x2="76349" y2="39524"/>
                        <a14:foregroundMark x1="73029" y1="55238" x2="89212" y2="66667"/>
                        <a14:foregroundMark x1="75104" y1="80952" x2="82573" y2="90952"/>
                        <a14:foregroundMark x1="86722" y1="81429" x2="92116" y2="80952"/>
                        <a14:foregroundMark x1="87137" y1="81905" x2="80498" y2="85714"/>
                        <a14:foregroundMark x1="65975" y1="75238" x2="69295" y2="77143"/>
                        <a14:foregroundMark x1="59336" y1="85238" x2="55602" y2="92381"/>
                        <a14:foregroundMark x1="52282" y1="83333" x2="58506" y2="88095"/>
                        <a14:foregroundMark x1="59751" y1="87619" x2="63485" y2="84762"/>
                        <a14:foregroundMark x1="63900" y1="84286" x2="68880" y2="90476"/>
                        <a14:foregroundMark x1="38174" y1="87619" x2="45643" y2="91429"/>
                        <a14:foregroundMark x1="23651" y1="79048" x2="15768" y2="90952"/>
                        <a14:foregroundMark x1="43568" y1="89048" x2="456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07" y="3287229"/>
            <a:ext cx="4263769" cy="362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obin Run Cycle | Running illustration, Run cycle, Character design">
            <a:extLst>
              <a:ext uri="{FF2B5EF4-FFF2-40B4-BE49-F238E27FC236}">
                <a16:creationId xmlns:a16="http://schemas.microsoft.com/office/drawing/2014/main" id="{2A1F7A70-6439-4414-9582-1488D56A7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85" y="3528646"/>
            <a:ext cx="3530938" cy="31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1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8" y="1547729"/>
            <a:ext cx="3167743" cy="34339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509873" y="420210"/>
            <a:ext cx="24289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394371" y="1869620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3" y="3264694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756859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998208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705314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326820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817018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652712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42830" y="3307217"/>
            <a:ext cx="2742277" cy="3690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089053" y="4237398"/>
            <a:ext cx="4054947" cy="2620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13986" y="3403073"/>
            <a:ext cx="660636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4678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0B1386-5B22-4414-A5AD-1E3DC8B1635F}"/>
              </a:ext>
            </a:extLst>
          </p:cNvPr>
          <p:cNvSpPr/>
          <p:nvPr/>
        </p:nvSpPr>
        <p:spPr>
          <a:xfrm>
            <a:off x="3140040" y="274908"/>
            <a:ext cx="3042821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Luật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chơi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81739-D637-4104-8EA3-9D061AF89B65}"/>
              </a:ext>
            </a:extLst>
          </p:cNvPr>
          <p:cNvSpPr txBox="1"/>
          <p:nvPr/>
        </p:nvSpPr>
        <p:spPr>
          <a:xfrm>
            <a:off x="1221299" y="2765499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:a16="http://schemas.microsoft.com/office/drawing/2014/main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29356" y="418159"/>
            <a:ext cx="1826087" cy="25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xercise Four - Học toán với OnlineMath">
            <a:extLst>
              <a:ext uri="{FF2B5EF4-FFF2-40B4-BE49-F238E27FC236}">
                <a16:creationId xmlns:a16="http://schemas.microsoft.com/office/drawing/2014/main" id="{A9AD634D-7D27-48BD-B339-88ACB29A5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52" y="4292111"/>
            <a:ext cx="2793621" cy="28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giờ là thứ ai cũng có, chẳng mất tiền mua nên không cần tiết kiệm.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học suốt ngày, không làm việc gì khác.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tranh thủ làm nhiều việc </a:t>
            </a:r>
            <a:r>
              <a:rPr lang="nl-N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lúc.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-42863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79969" y="4469347"/>
            <a:ext cx="7021658" cy="1298447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sử dụng thời giờ một cách hợp lí, có hiệu quả. </a:t>
            </a:r>
            <a:endParaRPr lang="vi-VN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662820" y="5829818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5201201" y="5829818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739162-ACE9-472D-9FD4-8663A92AC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7147"/>
              </p:ext>
            </p:extLst>
          </p:nvPr>
        </p:nvGraphicFramePr>
        <p:xfrm>
          <a:off x="0" y="1"/>
          <a:ext cx="9143998" cy="68579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313259">
                  <a:extLst>
                    <a:ext uri="{9D8B030D-6E8A-4147-A177-3AD203B41FA5}">
                      <a16:colId xmlns:a16="http://schemas.microsoft.com/office/drawing/2014/main" val="3302080959"/>
                    </a:ext>
                  </a:extLst>
                </a:gridCol>
                <a:gridCol w="1634015">
                  <a:extLst>
                    <a:ext uri="{9D8B030D-6E8A-4147-A177-3AD203B41FA5}">
                      <a16:colId xmlns:a16="http://schemas.microsoft.com/office/drawing/2014/main" val="2043632641"/>
                    </a:ext>
                  </a:extLst>
                </a:gridCol>
                <a:gridCol w="2196724">
                  <a:extLst>
                    <a:ext uri="{9D8B030D-6E8A-4147-A177-3AD203B41FA5}">
                      <a16:colId xmlns:a16="http://schemas.microsoft.com/office/drawing/2014/main" val="2470258182"/>
                    </a:ext>
                  </a:extLst>
                </a:gridCol>
              </a:tblGrid>
              <a:tr h="1192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503832093"/>
                  </a:ext>
                </a:extLst>
              </a:tr>
              <a:tr h="1500856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giờ là thứ ai cũng có, chẳng mất tiền mua nên không cần tiết kiệm.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2695284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học suốt ngày, không làm việc gì khác.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10969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tranh thủ làm nhiều việc </a:t>
                      </a:r>
                      <a:r>
                        <a:rPr lang="nl-NL" sz="2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lúc.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055490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sử dụng thời giờ một cách hợp lí, có hiệu quả.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631574"/>
                  </a:ext>
                </a:extLst>
              </a:tr>
            </a:tbl>
          </a:graphicData>
        </a:graphic>
      </p:graphicFrame>
      <p:sp>
        <p:nvSpPr>
          <p:cNvPr id="6" name="AutoShape 98">
            <a:extLst>
              <a:ext uri="{FF2B5EF4-FFF2-40B4-BE49-F238E27FC236}">
                <a16:creationId xmlns:a16="http://schemas.microsoft.com/office/drawing/2014/main" id="{05465A89-7D52-4D2C-BF3C-DE3D223E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2986858"/>
            <a:ext cx="773151" cy="725114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AutoShape 99">
            <a:extLst>
              <a:ext uri="{FF2B5EF4-FFF2-40B4-BE49-F238E27FC236}">
                <a16:creationId xmlns:a16="http://schemas.microsoft.com/office/drawing/2014/main" id="{0B890011-6FDB-4D7C-ACF9-B5DF9380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1542574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AutoShape 130">
            <a:extLst>
              <a:ext uri="{FF2B5EF4-FFF2-40B4-BE49-F238E27FC236}">
                <a16:creationId xmlns:a16="http://schemas.microsoft.com/office/drawing/2014/main" id="{88703400-13D3-44BF-B0FB-2737AABA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253" y="4395618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AutoShape 131">
            <a:extLst>
              <a:ext uri="{FF2B5EF4-FFF2-40B4-BE49-F238E27FC236}">
                <a16:creationId xmlns:a16="http://schemas.microsoft.com/office/drawing/2014/main" id="{6D95B5B0-6ED2-4271-ADC8-5D6BE3E0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4028" y="5720573"/>
            <a:ext cx="758283" cy="747132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221" y="1264355"/>
            <a:ext cx="7778045" cy="2381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221" y="1264355"/>
            <a:ext cx="7778045" cy="2381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221" y="1264355"/>
            <a:ext cx="7778045" cy="2381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4089" y="4526844"/>
            <a:ext cx="7597423" cy="16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DDC248-8CF4-48CA-BEF2-CCA74FC9D282}"/>
              </a:ext>
            </a:extLst>
          </p:cNvPr>
          <p:cNvSpPr txBox="1"/>
          <p:nvPr/>
        </p:nvSpPr>
        <p:spPr>
          <a:xfrm>
            <a:off x="3130062" y="2778104"/>
            <a:ext cx="4075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Truyện kể: </a:t>
            </a:r>
            <a:r>
              <a:rPr lang="vi-VN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D6B6B"/>
                </a:solidFill>
                <a:latin typeface="+mj-lt"/>
                <a:cs typeface="Times New Roman" panose="02020603050405020304" pitchFamily="18" charset="0"/>
              </a:rPr>
              <a:t>“Một phút”</a:t>
            </a:r>
          </a:p>
        </p:txBody>
      </p:sp>
      <p:pic>
        <p:nvPicPr>
          <p:cNvPr id="27650" name="Picture 2" descr="Hình ảnh Chồng Sách, Giáo Viên, Giáo Dục, Người Làm Vườn Vector và PNG với  nền trong suốt để tải xuống miễn phí">
            <a:extLst>
              <a:ext uri="{FF2B5EF4-FFF2-40B4-BE49-F238E27FC236}">
                <a16:creationId xmlns:a16="http://schemas.microsoft.com/office/drawing/2014/main" id="{C09A3BB2-EDC4-41E6-AE7D-2F9808D53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6100" r="14655" b="26940"/>
          <a:stretch/>
        </p:blipFill>
        <p:spPr bwMode="auto">
          <a:xfrm>
            <a:off x="227801" y="4925675"/>
            <a:ext cx="2575034" cy="18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lock Alarm Sticker by Light for iOS &amp; Android | GIPHY">
            <a:extLst>
              <a:ext uri="{FF2B5EF4-FFF2-40B4-BE49-F238E27FC236}">
                <a16:creationId xmlns:a16="http://schemas.microsoft.com/office/drawing/2014/main" id="{71EFF9CD-F9FF-4FC7-9CB1-E9D524350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4" y="3655267"/>
            <a:ext cx="1792014" cy="17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0489" y="1682044"/>
            <a:ext cx="715715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6 (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17)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614"/>
            <a:ext cx="9144000" cy="63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62" y="562708"/>
            <a:ext cx="8053753" cy="1770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69" y="2332891"/>
            <a:ext cx="8124093" cy="43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Một Bữa ăn Của Gia đình , Một Gia đình., Ăn Tối, Nghe Hay đấy.  miễn phí tải tập tin PNG PSDComment và Vector">
            <a:extLst>
              <a:ext uri="{FF2B5EF4-FFF2-40B4-BE49-F238E27FC236}">
                <a16:creationId xmlns:a16="http://schemas.microsoft.com/office/drawing/2014/main" id="{7F773B59-8028-4C28-9A7B-347209BE4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0000" l="3125" r="93125">
                        <a14:backgroundMark x1="24219" y1="30625" x2="24219" y2="32344"/>
                        <a14:backgroundMark x1="74844" y1="43594" x2="75469" y2="44688"/>
                        <a14:backgroundMark x1="86875" y1="45469" x2="86875" y2="45469"/>
                        <a14:backgroundMark x1="86875" y1="45469" x2="86875" y2="4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4714" r="6626" b="15708"/>
          <a:stretch/>
        </p:blipFill>
        <p:spPr bwMode="auto">
          <a:xfrm>
            <a:off x="-77119" y="2743200"/>
            <a:ext cx="5376231" cy="42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6653408-EA68-4DF0-9A76-154615AA54FE}"/>
              </a:ext>
            </a:extLst>
          </p:cNvPr>
          <p:cNvGrpSpPr/>
          <p:nvPr/>
        </p:nvGrpSpPr>
        <p:grpSpPr>
          <a:xfrm>
            <a:off x="2440868" y="458118"/>
            <a:ext cx="2858244" cy="1447800"/>
            <a:chOff x="6462396" y="1508818"/>
            <a:chExt cx="2675876" cy="1447800"/>
          </a:xfrm>
          <a:noFill/>
        </p:grpSpPr>
        <p:sp>
          <p:nvSpPr>
            <p:cNvPr id="4" name="AutoShape 28" descr="White marble">
              <a:extLst>
                <a:ext uri="{FF2B5EF4-FFF2-40B4-BE49-F238E27FC236}">
                  <a16:creationId xmlns:a16="http://schemas.microsoft.com/office/drawing/2014/main" id="{52BB6D1D-3276-49C7-B144-7DD270DC6A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-12919"/>
                <a:gd name="adj2" fmla="val 119652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4C1E24-822D-46D9-B98B-E4CA0B2A9856}"/>
                </a:ext>
              </a:extLst>
            </p:cNvPr>
            <p:cNvSpPr txBox="1"/>
            <p:nvPr/>
          </p:nvSpPr>
          <p:spPr>
            <a:xfrm rot="342239">
              <a:off x="6746509" y="1622752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Mi-chi-a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744F-20AB-460A-8E87-04A6AA35C661}"/>
              </a:ext>
            </a:extLst>
          </p:cNvPr>
          <p:cNvGrpSpPr/>
          <p:nvPr/>
        </p:nvGrpSpPr>
        <p:grpSpPr>
          <a:xfrm>
            <a:off x="6468124" y="388984"/>
            <a:ext cx="2675876" cy="1447800"/>
            <a:chOff x="6462396" y="1508818"/>
            <a:chExt cx="2675876" cy="1447800"/>
          </a:xfrm>
        </p:grpSpPr>
        <p:sp>
          <p:nvSpPr>
            <p:cNvPr id="7" name="AutoShape 28" descr="White marble">
              <a:extLst>
                <a:ext uri="{FF2B5EF4-FFF2-40B4-BE49-F238E27FC236}">
                  <a16:creationId xmlns:a16="http://schemas.microsoft.com/office/drawing/2014/main" id="{9BDEFBF1-5030-4911-A7B5-EA9B12EA0B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54121"/>
                <a:gd name="adj2" fmla="val 62869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BD00CA-554F-475B-9B39-1D58FD6BA3DD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9F2A26-8E49-4367-9CDA-5D48E1D74D4B}"/>
              </a:ext>
            </a:extLst>
          </p:cNvPr>
          <p:cNvGrpSpPr/>
          <p:nvPr/>
        </p:nvGrpSpPr>
        <p:grpSpPr>
          <a:xfrm>
            <a:off x="367860" y="357861"/>
            <a:ext cx="2858244" cy="1447800"/>
            <a:chOff x="6462396" y="1508818"/>
            <a:chExt cx="2675876" cy="1447800"/>
          </a:xfrm>
          <a:noFill/>
        </p:grpSpPr>
        <p:sp>
          <p:nvSpPr>
            <p:cNvPr id="10" name="AutoShape 28" descr="White marble">
              <a:extLst>
                <a:ext uri="{FF2B5EF4-FFF2-40B4-BE49-F238E27FC236}">
                  <a16:creationId xmlns:a16="http://schemas.microsoft.com/office/drawing/2014/main" id="{165B18AF-6458-437F-93AC-234DD2A008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35028"/>
                <a:gd name="adj2" fmla="val 130417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CA878-192E-4BA1-A3A0-9267B79FB4E9}"/>
                </a:ext>
              </a:extLst>
            </p:cNvPr>
            <p:cNvSpPr txBox="1"/>
            <p:nvPr/>
          </p:nvSpPr>
          <p:spPr>
            <a:xfrm rot="342239">
              <a:off x="6746509" y="1622753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74" name="Picture 2" descr="44.146 mẫu vector trẻ em cực kỳ ngộ nghĩnh và dễ thương - Mua bán hình ảnh  shutterstock giá rẻ chỉ từ 3.000 đ trong 2 phút">
            <a:extLst>
              <a:ext uri="{FF2B5EF4-FFF2-40B4-BE49-F238E27FC236}">
                <a16:creationId xmlns:a16="http://schemas.microsoft.com/office/drawing/2014/main" id="{1994027E-EB17-4A40-8E21-E9F4CF27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90222" l="52392" r="88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40" r="6835" b="8940"/>
          <a:stretch/>
        </p:blipFill>
        <p:spPr bwMode="auto">
          <a:xfrm>
            <a:off x="7397144" y="3034119"/>
            <a:ext cx="1667855" cy="32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8DE9E4A-2360-40DD-8F75-E9E5F69826BD}"/>
              </a:ext>
            </a:extLst>
          </p:cNvPr>
          <p:cNvGrpSpPr/>
          <p:nvPr/>
        </p:nvGrpSpPr>
        <p:grpSpPr>
          <a:xfrm>
            <a:off x="5900596" y="875310"/>
            <a:ext cx="2675876" cy="1447800"/>
            <a:chOff x="6462396" y="1508818"/>
            <a:chExt cx="2675876" cy="1447800"/>
          </a:xfrm>
        </p:grpSpPr>
        <p:sp>
          <p:nvSpPr>
            <p:cNvPr id="14" name="AutoShape 28" descr="White marble">
              <a:extLst>
                <a:ext uri="{FF2B5EF4-FFF2-40B4-BE49-F238E27FC236}">
                  <a16:creationId xmlns:a16="http://schemas.microsoft.com/office/drawing/2014/main" id="{E7455C95-3B3C-4948-A929-2042975CB6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28775"/>
                <a:gd name="adj2" fmla="val 10514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1065D7-CA90-4E86-82AB-B73F807AA3CC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bao, 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à!</a:t>
              </a:r>
            </a:p>
          </p:txBody>
        </p:sp>
      </p:grpSp>
      <p:pic>
        <p:nvPicPr>
          <p:cNvPr id="2" name="Picture 2" descr="Snow skiing clipart 6 » Clipart Station">
            <a:extLst>
              <a:ext uri="{FF2B5EF4-FFF2-40B4-BE49-F238E27FC236}">
                <a16:creationId xmlns:a16="http://schemas.microsoft.com/office/drawing/2014/main" id="{EDC8B415-A83B-4BAD-B72D-58454E3B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32"/>
            <a:ext cx="9158446" cy="68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ộc thi trượt tuyết olympic Hình ảnh | Định dạng hình ảnh PSD 401445839|  vn.lovepik.com">
            <a:extLst>
              <a:ext uri="{FF2B5EF4-FFF2-40B4-BE49-F238E27FC236}">
                <a16:creationId xmlns:a16="http://schemas.microsoft.com/office/drawing/2014/main" id="{1CAEBF61-1C0C-42BB-BE7B-67EBDE6A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28" l="1163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8406" r="5362" b="7391"/>
          <a:stretch/>
        </p:blipFill>
        <p:spPr bwMode="auto">
          <a:xfrm rot="20994152">
            <a:off x="-1619993" y="3037595"/>
            <a:ext cx="2139945" cy="26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ộc Thi Trượt Tuyết Olympic Hình ảnh | Định dạng hình ảnh PSD 401445844|  vn.lovepik.com">
            <a:extLst>
              <a:ext uri="{FF2B5EF4-FFF2-40B4-BE49-F238E27FC236}">
                <a16:creationId xmlns:a16="http://schemas.microsoft.com/office/drawing/2014/main" id="{6690366C-6073-47F6-B59A-731AAB7E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3488" l="6047" r="90000">
                        <a14:backgroundMark x1="24535" y1="87442" x2="31395" y2="8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968" y="3861412"/>
            <a:ext cx="3285935" cy="28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4392 3.7037E-7 C 0.64306 3.7037E-7 0.88802 -0.07569 0.88802 -0.13681 L 0.88802 -0.2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92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3257 -2.96296E-6 C 0.4717 -2.96296E-6 0.65156 -0.01481 0.65156 -0.02754 L 0.65156 -0.0548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63B72-57F2-4822-89FB-78A1E519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" b="61965" l="0" r="100000">
                        <a14:foregroundMark x1="37773" y1="3883" x2="23035" y2="10337"/>
                        <a14:foregroundMark x1="6223" y1="1656" x2="88319" y2="22387"/>
                        <a14:foregroundMark x1="13755" y1="457" x2="78930" y2="857"/>
                        <a14:foregroundMark x1="36026" y1="7938" x2="36026" y2="25814"/>
                        <a14:foregroundMark x1="29803" y1="20388" x2="81878" y2="41005"/>
                        <a14:foregroundMark x1="43450" y1="15248" x2="93996" y2="45688"/>
                        <a14:foregroundMark x1="7969" y1="6054" x2="25328" y2="47116"/>
                        <a14:foregroundMark x1="1856" y1="34209" x2="85808" y2="53569"/>
                        <a14:foregroundMark x1="20524" y1="28212" x2="73035" y2="43004"/>
                        <a14:foregroundMark x1="68450" y1="32610" x2="76965" y2="48030"/>
                        <a14:foregroundMark x1="74891" y1="31239" x2="98144" y2="42776"/>
                        <a14:foregroundMark x1="81004" y1="40834" x2="94214" y2="50885"/>
                        <a14:foregroundMark x1="67140" y1="35580" x2="43450" y2="42776"/>
                        <a14:foregroundMark x1="20197" y1="35294" x2="71288" y2="47459"/>
                        <a14:foregroundMark x1="56769" y1="34894" x2="64956" y2="38664"/>
                        <a14:foregroundMark x1="54694" y1="39349" x2="61354" y2="44375"/>
                        <a14:foregroundMark x1="41157" y1="36779" x2="49454" y2="40320"/>
                        <a14:foregroundMark x1="26965" y1="34495" x2="34716" y2="38664"/>
                        <a14:foregroundMark x1="16812" y1="41690" x2="37336" y2="54255"/>
                        <a14:foregroundMark x1="17140" y1="46830" x2="39410" y2="58766"/>
                        <a14:foregroundMark x1="37555" y1="49001" x2="81659" y2="61965"/>
                        <a14:foregroundMark x1="91376" y1="51171" x2="62664" y2="56996"/>
                        <a14:foregroundMark x1="91921" y1="56139" x2="71507" y2="57110"/>
                        <a14:foregroundMark x1="21288" y1="56996" x2="64956" y2="56996"/>
                        <a14:foregroundMark x1="21943" y1="58195" x2="71943" y2="58481"/>
                        <a14:foregroundMark x1="79258" y1="58024" x2="88865" y2="58024"/>
                        <a14:foregroundMark x1="71179" y1="4797" x2="64738" y2="20674"/>
                        <a14:foregroundMark x1="66594" y1="15648" x2="83624" y2="33409"/>
                        <a14:foregroundMark x1="82424" y1="31354" x2="96288" y2="38435"/>
                        <a14:foregroundMark x1="72052" y1="4397" x2="73581" y2="18047"/>
                        <a14:foregroundMark x1="77183" y1="15762" x2="76638" y2="18789"/>
                        <a14:foregroundMark x1="75437" y1="18104" x2="80022" y2="19417"/>
                        <a14:backgroundMark x1="82860" y1="15534" x2="89083" y2="29298"/>
                        <a14:backgroundMark x1="764" y1="53569" x2="14192" y2="52370"/>
                        <a14:backgroundMark x1="84716" y1="21302" x2="84389" y2="2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2199"/>
          <a:stretch/>
        </p:blipFill>
        <p:spPr>
          <a:xfrm>
            <a:off x="3371056" y="3078234"/>
            <a:ext cx="3400506" cy="3757248"/>
          </a:xfrm>
          <a:prstGeom prst="rect">
            <a:avLst/>
          </a:prstGeom>
        </p:spPr>
      </p:pic>
      <p:pic>
        <p:nvPicPr>
          <p:cNvPr id="6146" name="Picture 2" descr="Cartoon Sad Boy Royalty Free Cliparts, Vectors, And Stock Illustration.  Image 37538595.">
            <a:extLst>
              <a:ext uri="{FF2B5EF4-FFF2-40B4-BE49-F238E27FC236}">
                <a16:creationId xmlns:a16="http://schemas.microsoft.com/office/drawing/2014/main" id="{624681F4-ADD5-4E95-8305-9214BB81B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0462" l="3308" r="100000">
                        <a14:foregroundMark x1="46858" y1="28077" x2="46858" y2="36692"/>
                        <a14:foregroundMark x1="50496" y1="72308" x2="52481" y2="78846"/>
                        <a14:foregroundMark x1="42117" y1="68923" x2="40132" y2="77154"/>
                        <a14:foregroundMark x1="58214" y1="73538" x2="60309" y2="8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3"/>
          <a:stretch/>
        </p:blipFill>
        <p:spPr bwMode="auto">
          <a:xfrm flipH="1">
            <a:off x="1520686" y="3607318"/>
            <a:ext cx="2295939" cy="32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38D08E1-0C2F-444E-9034-AADB4A3F1A3B}"/>
              </a:ext>
            </a:extLst>
          </p:cNvPr>
          <p:cNvSpPr/>
          <p:nvPr/>
        </p:nvSpPr>
        <p:spPr>
          <a:xfrm>
            <a:off x="984140" y="0"/>
            <a:ext cx="4551956" cy="3254059"/>
          </a:xfrm>
          <a:prstGeom prst="cloudCallout">
            <a:avLst>
              <a:gd name="adj1" fmla="val 15401"/>
              <a:gd name="adj2" fmla="val 795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79D8D0-64C6-452A-93C0-D6C9822958EC}"/>
              </a:ext>
            </a:extLst>
          </p:cNvPr>
          <p:cNvGrpSpPr/>
          <p:nvPr/>
        </p:nvGrpSpPr>
        <p:grpSpPr>
          <a:xfrm>
            <a:off x="179604" y="452288"/>
            <a:ext cx="1604630" cy="859676"/>
            <a:chOff x="828814" y="156591"/>
            <a:chExt cx="1818047" cy="8287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6DA6D4F-C9A9-4FAB-BEE6-8C0E85350A2A}"/>
                </a:ext>
              </a:extLst>
            </p:cNvPr>
            <p:cNvCxnSpPr>
              <a:cxnSpLocks/>
            </p:cNvCxnSpPr>
            <p:nvPr/>
          </p:nvCxnSpPr>
          <p:spPr>
            <a:xfrm>
              <a:off x="890319" y="820468"/>
              <a:ext cx="1692585" cy="1649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90F03-B4A0-496B-B64E-104F06CC5424}"/>
                </a:ext>
              </a:extLst>
            </p:cNvPr>
            <p:cNvSpPr txBox="1"/>
            <p:nvPr/>
          </p:nvSpPr>
          <p:spPr>
            <a:xfrm rot="428648" flipH="1">
              <a:off x="828814" y="156591"/>
              <a:ext cx="1818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0070C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Mi-chi-a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sau</a:t>
              </a:r>
              <a:endParaRPr lang="en-US" altLang="vi-VN" sz="1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7A500E-F564-4756-832F-9576015477E4}"/>
              </a:ext>
            </a:extLst>
          </p:cNvPr>
          <p:cNvGrpSpPr/>
          <p:nvPr/>
        </p:nvGrpSpPr>
        <p:grpSpPr>
          <a:xfrm>
            <a:off x="6391274" y="1827163"/>
            <a:ext cx="2675876" cy="1447800"/>
            <a:chOff x="6462396" y="1508818"/>
            <a:chExt cx="2675876" cy="1447800"/>
          </a:xfrm>
        </p:grpSpPr>
        <p:sp>
          <p:nvSpPr>
            <p:cNvPr id="16" name="AutoShape 28" descr="White marble">
              <a:extLst>
                <a:ext uri="{FF2B5EF4-FFF2-40B4-BE49-F238E27FC236}">
                  <a16:creationId xmlns:a16="http://schemas.microsoft.com/office/drawing/2014/main" id="{08063EC9-FBEA-4295-A09A-B7F4F661E0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57450"/>
                <a:gd name="adj2" fmla="val 83234"/>
              </a:avLst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C7D025-ED79-425A-B047-38677B009478}"/>
                </a:ext>
              </a:extLst>
            </p:cNvPr>
            <p:cNvSpPr txBox="1"/>
            <p:nvPr/>
          </p:nvSpPr>
          <p:spPr>
            <a:xfrm rot="746561">
              <a:off x="6746509" y="1668919"/>
              <a:ext cx="22801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…con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Vich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-to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8FE72F-0D4C-4DC6-BB80-D25C1CC5C2BA}"/>
              </a:ext>
            </a:extLst>
          </p:cNvPr>
          <p:cNvGrpSpPr/>
          <p:nvPr/>
        </p:nvGrpSpPr>
        <p:grpSpPr>
          <a:xfrm>
            <a:off x="1736672" y="162740"/>
            <a:ext cx="3295935" cy="2778649"/>
            <a:chOff x="326453" y="267994"/>
            <a:chExt cx="3295935" cy="2778649"/>
          </a:xfrm>
        </p:grpSpPr>
        <p:pic>
          <p:nvPicPr>
            <p:cNvPr id="2050" name="Picture 2" descr="cuộc thi trượt tuyết olympic Hình ảnh | Định dạng hình ảnh PSD 401445839|  vn.lovepik.com">
              <a:extLst>
                <a:ext uri="{FF2B5EF4-FFF2-40B4-BE49-F238E27FC236}">
                  <a16:creationId xmlns:a16="http://schemas.microsoft.com/office/drawing/2014/main" id="{B8232A2D-1281-4735-9AAF-FB035C3AC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628" l="1163" r="98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5" t="8406" r="5362" b="7391"/>
            <a:stretch/>
          </p:blipFill>
          <p:spPr bwMode="auto">
            <a:xfrm rot="20994152">
              <a:off x="326453" y="267994"/>
              <a:ext cx="1781276" cy="218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uộc Thi Trượt Tuyết Olympic Hình ảnh | Định dạng hình ảnh PSD 401445844|  vn.lovepik.com">
              <a:extLst>
                <a:ext uri="{FF2B5EF4-FFF2-40B4-BE49-F238E27FC236}">
                  <a16:creationId xmlns:a16="http://schemas.microsoft.com/office/drawing/2014/main" id="{882A3209-57AD-43C3-B50D-5E05452D3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" b="93488" l="6047" r="90000">
                          <a14:backgroundMark x1="24535" y1="87442" x2="31395" y2="89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77" y="651532"/>
              <a:ext cx="2395111" cy="239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9474F6-8B79-445E-9297-57FF3E779D3F}"/>
              </a:ext>
            </a:extLst>
          </p:cNvPr>
          <p:cNvGrpSpPr/>
          <p:nvPr/>
        </p:nvGrpSpPr>
        <p:grpSpPr>
          <a:xfrm>
            <a:off x="5008577" y="484830"/>
            <a:ext cx="1808970" cy="1142199"/>
            <a:chOff x="5015496" y="148519"/>
            <a:chExt cx="1808970" cy="114219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5922DB7-AC97-47CD-A3F4-0C6F04F65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496" y="660768"/>
              <a:ext cx="1808970" cy="6299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E1FEDE-45DD-4D24-83D8-7EF7FC88B8CC}"/>
                </a:ext>
              </a:extLst>
            </p:cNvPr>
            <p:cNvSpPr txBox="1"/>
            <p:nvPr/>
          </p:nvSpPr>
          <p:spPr>
            <a:xfrm rot="20390799">
              <a:off x="5410965" y="148519"/>
              <a:ext cx="1314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FF000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Vích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-to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đầu</a:t>
              </a:r>
              <a:endParaRPr lang="en-US" altLang="vi-VN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òng Giáo Dục Và Đào Tạo quận Thanh Xuân">
            <a:extLst>
              <a:ext uri="{FF2B5EF4-FFF2-40B4-BE49-F238E27FC236}">
                <a16:creationId xmlns:a16="http://schemas.microsoft.com/office/drawing/2014/main" id="{D81FFB8F-367A-4DC6-BA93-5AD0E2EF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8" l="0" r="100000">
                        <a14:backgroundMark x1="769" y1="40399" x2="1538" y2="57757"/>
                        <a14:backgroundMark x1="7692" y1="66359" x2="8462" y2="70200"/>
                        <a14:backgroundMark x1="26308" y1="49923" x2="22769" y2="58833"/>
                        <a14:backgroundMark x1="45385" y1="43164" x2="46462" y2="59293"/>
                        <a14:backgroundMark x1="70615" y1="38249" x2="71077" y2="52074"/>
                        <a14:backgroundMark x1="86923" y1="56068" x2="88000" y2="56528"/>
                        <a14:backgroundMark x1="84462" y1="69124" x2="84615" y2="73272"/>
                        <a14:backgroundMark x1="75077" y1="64516" x2="73846" y2="6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1432" b="8806"/>
          <a:stretch/>
        </p:blipFill>
        <p:spPr bwMode="auto">
          <a:xfrm>
            <a:off x="2082246" y="4174435"/>
            <a:ext cx="5138531" cy="27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C87D9-B4A0-4753-B1A3-7DB164CC14DB}"/>
              </a:ext>
            </a:extLst>
          </p:cNvPr>
          <p:cNvSpPr txBox="1"/>
          <p:nvPr/>
        </p:nvSpPr>
        <p:spPr>
          <a:xfrm>
            <a:off x="755865" y="239888"/>
            <a:ext cx="7553739" cy="851654"/>
          </a:xfrm>
          <a:prstGeom prst="ribbon">
            <a:avLst>
              <a:gd name="adj1" fmla="val 17296"/>
              <a:gd name="adj2" fmla="val 669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 descr="White marble">
            <a:extLst>
              <a:ext uri="{FF2B5EF4-FFF2-40B4-BE49-F238E27FC236}">
                <a16:creationId xmlns:a16="http://schemas.microsoft.com/office/drawing/2014/main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09" y="1353930"/>
            <a:ext cx="855759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1.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1" descr="White marble">
            <a:extLst>
              <a:ext uri="{FF2B5EF4-FFF2-40B4-BE49-F238E27FC236}">
                <a16:creationId xmlns:a16="http://schemas.microsoft.com/office/drawing/2014/main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0" y="1899258"/>
            <a:ext cx="843030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:a16="http://schemas.microsoft.com/office/drawing/2014/main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30" y="2810788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77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1574</TotalTime>
  <Words>1151</Words>
  <Application>Microsoft Office PowerPoint</Application>
  <PresentationFormat>On-screen Show (4:3)</PresentationFormat>
  <Paragraphs>88</Paragraphs>
  <Slides>30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HP001 4 hàng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Mai</dc:creator>
  <cp:lastModifiedBy>Dell</cp:lastModifiedBy>
  <cp:revision>63</cp:revision>
  <dcterms:created xsi:type="dcterms:W3CDTF">2020-10-13T03:16:56Z</dcterms:created>
  <dcterms:modified xsi:type="dcterms:W3CDTF">2021-12-01T09:05:38Z</dcterms:modified>
</cp:coreProperties>
</file>