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302" r:id="rId3"/>
    <p:sldId id="304" r:id="rId4"/>
    <p:sldId id="264" r:id="rId5"/>
    <p:sldId id="265" r:id="rId6"/>
    <p:sldId id="305" r:id="rId7"/>
    <p:sldId id="297" r:id="rId8"/>
    <p:sldId id="269" r:id="rId9"/>
    <p:sldId id="270" r:id="rId10"/>
    <p:sldId id="271" r:id="rId11"/>
    <p:sldId id="280" r:id="rId12"/>
    <p:sldId id="281" r:id="rId13"/>
    <p:sldId id="282" r:id="rId14"/>
    <p:sldId id="299" r:id="rId15"/>
    <p:sldId id="276" r:id="rId16"/>
    <p:sldId id="315" r:id="rId17"/>
    <p:sldId id="306" r:id="rId18"/>
    <p:sldId id="309" r:id="rId19"/>
    <p:sldId id="310" r:id="rId20"/>
    <p:sldId id="307" r:id="rId21"/>
    <p:sldId id="289" r:id="rId22"/>
    <p:sldId id="291" r:id="rId23"/>
    <p:sldId id="293" r:id="rId24"/>
    <p:sldId id="296" r:id="rId25"/>
    <p:sldId id="313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AF409-345F-4272-8782-1AB1DDEC98C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7FEB-4325-4C11-A1C1-ADB5B7AC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44956-E4DF-4BD1-B494-9FC7DF53E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9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A374DEEE-A1DA-4948-84DD-9FEB6BEE942B}" type="slidenum">
              <a:rPr lang="en-US" sz="1200" smtClean="0">
                <a:latin typeface="Arial" panose="020B0604020202020204" pitchFamily="34" charset="0"/>
              </a:rPr>
              <a:pPr/>
              <a:t>15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17D0-669B-4341-9601-5FC978E43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9737C-9D45-48C1-B50D-18D93618A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0454-27D8-4C9E-8C42-BE8BCFC8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C8A0-4F74-4F36-B3ED-F1CB4D7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AA17-81E5-4008-AAFB-E1E2AA5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1276-FE02-459D-8FF2-798D7501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0D117-CE64-4099-91CC-CBE3E0BB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9811-76AD-4D2A-B82A-E2E49A4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0FD7-5706-4ACB-9846-26EF7A06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BF37-E299-4C28-9E17-6A29C237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F3181-CF4B-4F76-A75C-E255FC288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4FF3D-0006-48BC-A41E-A1576DA04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F6F0-BCE4-44A9-8C8E-9680FAC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63F8-0139-4CA5-83C6-27FBAE03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ED80-90AE-4309-91D0-5BAC8399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8C0B-5D54-40F9-B5BA-10D42402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4D9C-8C47-4DB8-86B2-7029E8FF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45F36-AEA1-4C38-A950-B2A431A0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F5512-E02C-4BDA-847D-6D2C03C1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C9AC-9F48-4C4E-A5BC-D2A936DB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E6E7-7CAA-4EB0-8165-19191365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FF23-70C4-47CC-897B-FA3CEEB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AEDF3-8973-4F29-9D0A-26DE55B0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B404E-539E-4441-BDD0-1293A0F6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8A7F-F186-45E9-AA87-57AEE0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30E5-0DB4-43B6-B1BC-0F19C978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88A56-67A1-4B04-BD9F-FEFD0FFF9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E251C-A22D-4F54-8CDB-FE7003C50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FD3D-996B-40C4-80C3-5EC20488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C7FB-D76A-4737-9E51-EAE21CAC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4A7D7-BED7-439F-B1DC-6E0EBF38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D5EA-67DB-44C3-B6D1-BF27617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070E5-D973-4646-825D-3F8823FBE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D0C8B-2F8D-4526-BCD4-349DB7AC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DCF17-0192-4FE4-8D04-42D885AD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A419D-2329-45D7-91F6-D79C3A771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5BE71-278F-4320-912F-6189CE06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BFF9F-4BFB-4682-ACB5-5DD88C0E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7CC23-626D-4263-84AE-2449D75F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676E-3CDC-4E69-8EF9-8634CDE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A51D6-1C94-4819-847E-AFD74843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2E1CA-38AE-4333-A1A4-8A549D62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3BFE5-B1E4-43C6-A8BD-B24EFD6F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46673-D578-4AC2-BACC-5C707577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0E007-755D-45AC-BDBB-D644C7DA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07807-8041-4684-9CF2-368F83D1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3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B170-2E05-49EF-A0C3-5DE25D8D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9DA90-8178-43F3-9077-F0903ADB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C3669-5BA6-4C9D-AC3B-25B01D52B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3D440-F8FE-42BB-89A4-A9F52E87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E5547-3489-4245-8CD6-D2713620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3853A-9BD4-4CFB-BA83-F2DC1723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8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0643-752F-417E-B641-45DCA9B3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EC889-A349-4DCE-AEA6-93E54E6EC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A9795-563E-424C-A49C-6C797B8D5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2EF36-94C1-442D-8566-9F0BD88D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781FB-BD77-4F20-812F-44053913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66347-2400-4CAF-897C-2F51808D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F25F2-71FE-481B-9917-E2EAD8EA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8D632-F256-4F3E-B0FE-2591D9CCB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A1AAC-181B-473C-9286-8F83EF8AC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2273-92AA-4CAA-9E82-62AA21DC5CF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673C-CC5C-4189-92D0-60F592624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16D7-2FEE-49F8-9D0B-740A406DB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F30C-CFFE-4269-815C-0BAF0E3F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wmf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213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5638800"/>
            <a:ext cx="12213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992688"/>
            <a:ext cx="37592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4612216" y="2138659"/>
            <a:ext cx="3759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1585384" y="2909888"/>
            <a:ext cx="9736667" cy="1566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91: DIỆN TÍCH HÌNH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THANG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953000"/>
            <a:ext cx="375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2541741" y="5555568"/>
            <a:ext cx="7823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</a:t>
            </a:r>
            <a:r>
              <a:rPr lang="en-US" b="1" u="sng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THẮM </a:t>
            </a:r>
            <a:endParaRPr lang="en-US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0281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24649"/>
            <a:ext cx="12192000" cy="6833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6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9" y="304921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190327" y="402785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278894" y="204885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62000" y="228601"/>
            <a:ext cx="1076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+mj-lt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6993" y="2022476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1918278"/>
            <a:ext cx="11144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kéo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cắt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ABCD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mảnh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</a:t>
            </a:r>
            <a:r>
              <a:rPr lang="en-US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M. </a:t>
            </a:r>
            <a:endParaRPr lang="en-US" sz="3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415" name="Freeform 10"/>
          <p:cNvSpPr>
            <a:spLocks/>
          </p:cNvSpPr>
          <p:nvPr/>
        </p:nvSpPr>
        <p:spPr bwMode="auto">
          <a:xfrm>
            <a:off x="2522538" y="3937000"/>
            <a:ext cx="5905500" cy="2286000"/>
          </a:xfrm>
          <a:custGeom>
            <a:avLst/>
            <a:gdLst>
              <a:gd name="T0" fmla="*/ 0 w 2976"/>
              <a:gd name="T1" fmla="*/ 2147483646 h 1440"/>
              <a:gd name="T2" fmla="*/ 2147483646 w 2976"/>
              <a:gd name="T3" fmla="*/ 0 h 1440"/>
              <a:gd name="T4" fmla="*/ 2147483646 w 2976"/>
              <a:gd name="T5" fmla="*/ 2147483646 h 1440"/>
              <a:gd name="T6" fmla="*/ 2147483646 w 2976"/>
              <a:gd name="T7" fmla="*/ 2147483646 h 1440"/>
              <a:gd name="T8" fmla="*/ 0 w 2976"/>
              <a:gd name="T9" fmla="*/ 2147483646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440"/>
              <a:gd name="T17" fmla="*/ 2976 w 2976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440">
                <a:moveTo>
                  <a:pt x="0" y="1440"/>
                </a:moveTo>
                <a:lnTo>
                  <a:pt x="384" y="0"/>
                </a:lnTo>
                <a:lnTo>
                  <a:pt x="2496" y="720"/>
                </a:lnTo>
                <a:lnTo>
                  <a:pt x="2976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114826" y="6011587"/>
            <a:ext cx="604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3284538" y="3937000"/>
            <a:ext cx="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998789" y="6099175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7094538" y="4927601"/>
            <a:ext cx="666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000" b="1">
                <a:latin typeface="+mj-lt"/>
                <a:sym typeface="Wingdings" panose="05000000000000000000" pitchFamily="2" charset="2"/>
              </a:rPr>
              <a:t></a:t>
            </a:r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3284538" y="3937000"/>
            <a:ext cx="419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22" name="Freeform 22"/>
          <p:cNvSpPr>
            <a:spLocks/>
          </p:cNvSpPr>
          <p:nvPr/>
        </p:nvSpPr>
        <p:spPr bwMode="auto">
          <a:xfrm>
            <a:off x="3336856" y="3916784"/>
            <a:ext cx="4125080" cy="1117284"/>
          </a:xfrm>
          <a:custGeom>
            <a:avLst/>
            <a:gdLst>
              <a:gd name="T0" fmla="*/ 0 w 2064"/>
              <a:gd name="T1" fmla="*/ 0 h 720"/>
              <a:gd name="T2" fmla="*/ 2147483646 w 2064"/>
              <a:gd name="T3" fmla="*/ 0 h 720"/>
              <a:gd name="T4" fmla="*/ 2147483646 w 2064"/>
              <a:gd name="T5" fmla="*/ 2147483646 h 720"/>
              <a:gd name="T6" fmla="*/ 0 w 206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720"/>
              <a:gd name="T14" fmla="*/ 2064 w 206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720">
                <a:moveTo>
                  <a:pt x="0" y="0"/>
                </a:moveTo>
                <a:lnTo>
                  <a:pt x="1584" y="0"/>
                </a:lnTo>
                <a:lnTo>
                  <a:pt x="2064" y="72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779668" y="3625851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440960" y="3532914"/>
            <a:ext cx="604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424428" y="4682004"/>
            <a:ext cx="509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218" name="Picture 26" descr="scisso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4425">
            <a:off x="7180414" y="4928792"/>
            <a:ext cx="1238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8220869" y="6020928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336862" y="249450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384237" y="743941"/>
            <a:ext cx="7905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thang</a:t>
            </a:r>
            <a:endParaRPr lang="en-US" sz="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2759627" y="3511983"/>
            <a:ext cx="5553686" cy="1890233"/>
            <a:chOff x="644" y="2237"/>
            <a:chExt cx="2733" cy="1182"/>
          </a:xfrm>
        </p:grpSpPr>
        <p:grpSp>
          <p:nvGrpSpPr>
            <p:cNvPr id="30" name="Group 17"/>
            <p:cNvGrpSpPr>
              <a:grpSpLocks/>
            </p:cNvGrpSpPr>
            <p:nvPr/>
          </p:nvGrpSpPr>
          <p:grpSpPr bwMode="auto">
            <a:xfrm>
              <a:off x="644" y="2237"/>
              <a:ext cx="2332" cy="978"/>
              <a:chOff x="644" y="2237"/>
              <a:chExt cx="2332" cy="978"/>
            </a:xfrm>
          </p:grpSpPr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912" y="2496"/>
                <a:ext cx="2064" cy="719"/>
              </a:xfrm>
              <a:custGeom>
                <a:avLst/>
                <a:gdLst>
                  <a:gd name="T0" fmla="*/ 0 w 2064"/>
                  <a:gd name="T1" fmla="*/ 0 h 720"/>
                  <a:gd name="T2" fmla="*/ 1584 w 2064"/>
                  <a:gd name="T3" fmla="*/ 0 h 720"/>
                  <a:gd name="T4" fmla="*/ 2064 w 2064"/>
                  <a:gd name="T5" fmla="*/ 720 h 720"/>
                  <a:gd name="T6" fmla="*/ 0 w 2064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64"/>
                  <a:gd name="T13" fmla="*/ 0 h 720"/>
                  <a:gd name="T14" fmla="*/ 2064 w 2064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64" h="720">
                    <a:moveTo>
                      <a:pt x="0" y="0"/>
                    </a:moveTo>
                    <a:lnTo>
                      <a:pt x="1584" y="0"/>
                    </a:lnTo>
                    <a:lnTo>
                      <a:pt x="2064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644" y="2314"/>
                <a:ext cx="30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2461" y="2237"/>
                <a:ext cx="30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3072" y="2976"/>
              <a:ext cx="30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705620" y="4720073"/>
            <a:ext cx="619786" cy="7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293830" y="6011587"/>
            <a:ext cx="279223" cy="2114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pic>
        <p:nvPicPr>
          <p:cNvPr id="39" name="Picture 12" descr="Kết quả hình ảnh cho hình nền powerpoint toán học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774" b="90179" l="54482" r="68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53">
            <a:off x="6551447" y="3764073"/>
            <a:ext cx="8556104" cy="33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944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40417 -0.1805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6185 -0.1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888"/>
            <a:ext cx="12192000" cy="6824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24649"/>
            <a:ext cx="12192000" cy="6833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2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9" y="304921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190327" y="402785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278894" y="204885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81"/>
          <p:cNvSpPr txBox="1">
            <a:spLocks noChangeArrowheads="1"/>
          </p:cNvSpPr>
          <p:nvPr/>
        </p:nvSpPr>
        <p:spPr bwMode="auto">
          <a:xfrm>
            <a:off x="5937250" y="5168901"/>
            <a:ext cx="666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000" b="1">
                <a:latin typeface="+mj-lt"/>
                <a:sym typeface="Wingdings" panose="05000000000000000000" pitchFamily="2" charset="2"/>
              </a:rPr>
              <a:t></a:t>
            </a:r>
          </a:p>
        </p:txBody>
      </p:sp>
      <p:sp>
        <p:nvSpPr>
          <p:cNvPr id="18435" name="Line 82"/>
          <p:cNvSpPr>
            <a:spLocks noChangeShapeType="1"/>
          </p:cNvSpPr>
          <p:nvPr/>
        </p:nvSpPr>
        <p:spPr bwMode="auto">
          <a:xfrm>
            <a:off x="2127250" y="4178300"/>
            <a:ext cx="419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6699250" y="6035676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680386" y="6011397"/>
            <a:ext cx="500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301" name="Text Box 85"/>
          <p:cNvSpPr txBox="1">
            <a:spLocks noChangeArrowheads="1"/>
          </p:cNvSpPr>
          <p:nvPr/>
        </p:nvSpPr>
        <p:spPr bwMode="auto">
          <a:xfrm>
            <a:off x="1589089" y="6035676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439" name="Text Box 86"/>
          <p:cNvSpPr txBox="1">
            <a:spLocks noChangeArrowheads="1"/>
          </p:cNvSpPr>
          <p:nvPr/>
        </p:nvSpPr>
        <p:spPr bwMode="auto">
          <a:xfrm>
            <a:off x="5970588" y="463550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18440" name="Group 87"/>
          <p:cNvGrpSpPr>
            <a:grpSpLocks/>
          </p:cNvGrpSpPr>
          <p:nvPr/>
        </p:nvGrpSpPr>
        <p:grpSpPr bwMode="auto">
          <a:xfrm>
            <a:off x="1079500" y="3873500"/>
            <a:ext cx="5905500" cy="2286000"/>
            <a:chOff x="336" y="2304"/>
            <a:chExt cx="2976" cy="1440"/>
          </a:xfrm>
        </p:grpSpPr>
        <p:sp>
          <p:nvSpPr>
            <p:cNvPr id="18464" name="Freeform 88"/>
            <p:cNvSpPr>
              <a:spLocks/>
            </p:cNvSpPr>
            <p:nvPr/>
          </p:nvSpPr>
          <p:spPr bwMode="auto">
            <a:xfrm>
              <a:off x="768" y="230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8465" name="Group 89"/>
            <p:cNvGrpSpPr>
              <a:grpSpLocks/>
            </p:cNvGrpSpPr>
            <p:nvPr/>
          </p:nvGrpSpPr>
          <p:grpSpPr bwMode="auto">
            <a:xfrm>
              <a:off x="336" y="2304"/>
              <a:ext cx="2976" cy="1440"/>
              <a:chOff x="336" y="2304"/>
              <a:chExt cx="2976" cy="1440"/>
            </a:xfrm>
          </p:grpSpPr>
          <p:sp>
            <p:nvSpPr>
              <p:cNvPr id="18466" name="Freeform 90"/>
              <p:cNvSpPr>
                <a:spLocks/>
              </p:cNvSpPr>
              <p:nvPr/>
            </p:nvSpPr>
            <p:spPr bwMode="auto">
              <a:xfrm>
                <a:off x="336" y="2304"/>
                <a:ext cx="2976" cy="1440"/>
              </a:xfrm>
              <a:custGeom>
                <a:avLst/>
                <a:gdLst>
                  <a:gd name="T0" fmla="*/ 0 w 2976"/>
                  <a:gd name="T1" fmla="*/ 1440 h 1440"/>
                  <a:gd name="T2" fmla="*/ 384 w 2976"/>
                  <a:gd name="T3" fmla="*/ 0 h 1440"/>
                  <a:gd name="T4" fmla="*/ 2496 w 2976"/>
                  <a:gd name="T5" fmla="*/ 720 h 1440"/>
                  <a:gd name="T6" fmla="*/ 2976 w 2976"/>
                  <a:gd name="T7" fmla="*/ 1440 h 1440"/>
                  <a:gd name="T8" fmla="*/ 0 w 2976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6"/>
                  <a:gd name="T16" fmla="*/ 0 h 1440"/>
                  <a:gd name="T17" fmla="*/ 2976 w 2976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6" h="1440">
                    <a:moveTo>
                      <a:pt x="0" y="1440"/>
                    </a:moveTo>
                    <a:lnTo>
                      <a:pt x="384" y="0"/>
                    </a:lnTo>
                    <a:lnTo>
                      <a:pt x="2496" y="720"/>
                    </a:lnTo>
                    <a:lnTo>
                      <a:pt x="2976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67" name="Line 91"/>
              <p:cNvSpPr>
                <a:spLocks noChangeShapeType="1"/>
              </p:cNvSpPr>
              <p:nvPr/>
            </p:nvSpPr>
            <p:spPr bwMode="auto">
              <a:xfrm>
                <a:off x="720" y="230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460500" y="3035300"/>
            <a:ext cx="9153922" cy="3963988"/>
            <a:chOff x="528" y="1776"/>
            <a:chExt cx="4613" cy="2497"/>
          </a:xfrm>
        </p:grpSpPr>
        <p:grpSp>
          <p:nvGrpSpPr>
            <p:cNvPr id="18456" name="Group 93"/>
            <p:cNvGrpSpPr>
              <a:grpSpLocks/>
            </p:cNvGrpSpPr>
            <p:nvPr/>
          </p:nvGrpSpPr>
          <p:grpSpPr bwMode="auto">
            <a:xfrm>
              <a:off x="528" y="1776"/>
              <a:ext cx="2304" cy="1248"/>
              <a:chOff x="528" y="1776"/>
              <a:chExt cx="2304" cy="1248"/>
            </a:xfrm>
          </p:grpSpPr>
          <p:sp>
            <p:nvSpPr>
              <p:cNvPr id="18461" name="Freeform 94"/>
              <p:cNvSpPr>
                <a:spLocks/>
              </p:cNvSpPr>
              <p:nvPr/>
            </p:nvSpPr>
            <p:spPr bwMode="auto">
              <a:xfrm>
                <a:off x="768" y="2304"/>
                <a:ext cx="2064" cy="720"/>
              </a:xfrm>
              <a:custGeom>
                <a:avLst/>
                <a:gdLst>
                  <a:gd name="T0" fmla="*/ 0 w 2064"/>
                  <a:gd name="T1" fmla="*/ 0 h 720"/>
                  <a:gd name="T2" fmla="*/ 1584 w 2064"/>
                  <a:gd name="T3" fmla="*/ 0 h 720"/>
                  <a:gd name="T4" fmla="*/ 2064 w 2064"/>
                  <a:gd name="T5" fmla="*/ 720 h 720"/>
                  <a:gd name="T6" fmla="*/ 0 w 2064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64"/>
                  <a:gd name="T13" fmla="*/ 0 h 720"/>
                  <a:gd name="T14" fmla="*/ 2064 w 2064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64" h="720">
                    <a:moveTo>
                      <a:pt x="0" y="0"/>
                    </a:moveTo>
                    <a:lnTo>
                      <a:pt x="1584" y="0"/>
                    </a:lnTo>
                    <a:lnTo>
                      <a:pt x="2064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62" name="Text Box 95"/>
              <p:cNvSpPr txBox="1">
                <a:spLocks noChangeArrowheads="1"/>
              </p:cNvSpPr>
              <p:nvPr/>
            </p:nvSpPr>
            <p:spPr bwMode="auto">
              <a:xfrm>
                <a:off x="528" y="1776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8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18463" name="Text Box 96"/>
              <p:cNvSpPr txBox="1">
                <a:spLocks noChangeArrowheads="1"/>
              </p:cNvSpPr>
              <p:nvPr/>
            </p:nvSpPr>
            <p:spPr bwMode="auto">
              <a:xfrm>
                <a:off x="2208" y="1776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8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j-lt"/>
                  </a:rPr>
                  <a:t>B</a:t>
                </a:r>
              </a:p>
            </p:txBody>
          </p:sp>
        </p:grpSp>
        <p:grpSp>
          <p:nvGrpSpPr>
            <p:cNvPr id="18457" name="Group 97"/>
            <p:cNvGrpSpPr>
              <a:grpSpLocks/>
            </p:cNvGrpSpPr>
            <p:nvPr/>
          </p:nvGrpSpPr>
          <p:grpSpPr bwMode="auto">
            <a:xfrm rot="10800000">
              <a:off x="2832" y="3024"/>
              <a:ext cx="2309" cy="1249"/>
              <a:chOff x="523" y="1775"/>
              <a:chExt cx="2309" cy="1249"/>
            </a:xfrm>
          </p:grpSpPr>
          <p:sp>
            <p:nvSpPr>
              <p:cNvPr id="18458" name="Freeform 98"/>
              <p:cNvSpPr>
                <a:spLocks/>
              </p:cNvSpPr>
              <p:nvPr/>
            </p:nvSpPr>
            <p:spPr bwMode="auto">
              <a:xfrm>
                <a:off x="768" y="2304"/>
                <a:ext cx="2064" cy="720"/>
              </a:xfrm>
              <a:custGeom>
                <a:avLst/>
                <a:gdLst>
                  <a:gd name="T0" fmla="*/ 0 w 2064"/>
                  <a:gd name="T1" fmla="*/ 0 h 720"/>
                  <a:gd name="T2" fmla="*/ 1584 w 2064"/>
                  <a:gd name="T3" fmla="*/ 0 h 720"/>
                  <a:gd name="T4" fmla="*/ 2064 w 2064"/>
                  <a:gd name="T5" fmla="*/ 720 h 720"/>
                  <a:gd name="T6" fmla="*/ 0 w 2064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64"/>
                  <a:gd name="T13" fmla="*/ 0 h 720"/>
                  <a:gd name="T14" fmla="*/ 2064 w 2064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64" h="720">
                    <a:moveTo>
                      <a:pt x="0" y="0"/>
                    </a:moveTo>
                    <a:lnTo>
                      <a:pt x="1584" y="0"/>
                    </a:lnTo>
                    <a:lnTo>
                      <a:pt x="2064" y="7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59" name="Text Box 99"/>
              <p:cNvSpPr txBox="1">
                <a:spLocks noChangeArrowheads="1"/>
              </p:cNvSpPr>
              <p:nvPr/>
            </p:nvSpPr>
            <p:spPr bwMode="auto">
              <a:xfrm>
                <a:off x="523" y="1785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8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18460" name="Text Box 100"/>
              <p:cNvSpPr txBox="1">
                <a:spLocks noChangeArrowheads="1"/>
              </p:cNvSpPr>
              <p:nvPr/>
            </p:nvSpPr>
            <p:spPr bwMode="auto">
              <a:xfrm>
                <a:off x="2208" y="1775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8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j-lt"/>
                  </a:rPr>
                  <a:t>B</a:t>
                </a:r>
              </a:p>
            </p:txBody>
          </p:sp>
        </p:grpSp>
      </p:grpSp>
      <p:sp>
        <p:nvSpPr>
          <p:cNvPr id="18442" name="Text Box 101"/>
          <p:cNvSpPr txBox="1">
            <a:spLocks noChangeArrowheads="1"/>
          </p:cNvSpPr>
          <p:nvPr/>
        </p:nvSpPr>
        <p:spPr bwMode="auto">
          <a:xfrm>
            <a:off x="4794250" y="3120808"/>
            <a:ext cx="668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43" name="Text Box 102"/>
          <p:cNvSpPr txBox="1">
            <a:spLocks noChangeArrowheads="1"/>
          </p:cNvSpPr>
          <p:nvPr/>
        </p:nvSpPr>
        <p:spPr bwMode="auto">
          <a:xfrm>
            <a:off x="1460499" y="3077360"/>
            <a:ext cx="651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 rot="10800000">
            <a:off x="10461625" y="6273008"/>
            <a:ext cx="76200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9321" name="Text Box 105"/>
          <p:cNvSpPr txBox="1">
            <a:spLocks noChangeArrowheads="1"/>
          </p:cNvSpPr>
          <p:nvPr/>
        </p:nvSpPr>
        <p:spPr bwMode="auto">
          <a:xfrm>
            <a:off x="6381749" y="6329986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9900432" y="6360063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9323" name="Text Box 107"/>
          <p:cNvSpPr txBox="1">
            <a:spLocks noChangeArrowheads="1"/>
          </p:cNvSpPr>
          <p:nvPr/>
        </p:nvSpPr>
        <p:spPr bwMode="auto">
          <a:xfrm>
            <a:off x="10118741" y="5951540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8449" name="Rectangle 108"/>
          <p:cNvSpPr>
            <a:spLocks noChangeArrowheads="1"/>
          </p:cNvSpPr>
          <p:nvPr/>
        </p:nvSpPr>
        <p:spPr bwMode="auto">
          <a:xfrm>
            <a:off x="688991" y="123825"/>
            <a:ext cx="1076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28633" y="2559050"/>
            <a:ext cx="742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ADK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29548" y="1976987"/>
            <a:ext cx="11662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xếp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mảnh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622276" y="3077359"/>
            <a:ext cx="4191000" cy="19391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CK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4175125" y="51680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2222500" y="564024"/>
            <a:ext cx="7905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thang</a:t>
            </a:r>
            <a:endParaRPr lang="en-US" sz="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1500" y="5951540"/>
            <a:ext cx="285750" cy="207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42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" grpId="0" animBg="1"/>
      <p:bldP spid="9321" grpId="0"/>
      <p:bldP spid="9322" grpId="0"/>
      <p:bldP spid="9323" grpId="0"/>
      <p:bldP spid="35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33888"/>
            <a:ext cx="12192000" cy="6824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090169" y="515212"/>
            <a:ext cx="9521576" cy="15097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ABCD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ADK  ?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747837" y="468349"/>
            <a:ext cx="9863907" cy="155654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ADK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938838" y="441960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+mj-lt"/>
              </a:rPr>
              <a:t>M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76750" y="5224464"/>
            <a:ext cx="604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6875" y="5084764"/>
            <a:ext cx="604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143000" y="5224464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737225" y="43418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+mj-lt"/>
              </a:rPr>
              <a:t>M</a:t>
            </a:r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846138" y="3503613"/>
            <a:ext cx="4178300" cy="1682750"/>
          </a:xfrm>
          <a:custGeom>
            <a:avLst/>
            <a:gdLst>
              <a:gd name="T0" fmla="*/ 0 w 2976"/>
              <a:gd name="T1" fmla="*/ 2147483646 h 1440"/>
              <a:gd name="T2" fmla="*/ 2147483646 w 2976"/>
              <a:gd name="T3" fmla="*/ 0 h 1440"/>
              <a:gd name="T4" fmla="*/ 2147483646 w 2976"/>
              <a:gd name="T5" fmla="*/ 2147483646 h 1440"/>
              <a:gd name="T6" fmla="*/ 2147483646 w 2976"/>
              <a:gd name="T7" fmla="*/ 2147483646 h 1440"/>
              <a:gd name="T8" fmla="*/ 0 w 2976"/>
              <a:gd name="T9" fmla="*/ 2147483646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440"/>
              <a:gd name="T17" fmla="*/ 2976 w 2976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440">
                <a:moveTo>
                  <a:pt x="0" y="1440"/>
                </a:moveTo>
                <a:lnTo>
                  <a:pt x="384" y="0"/>
                </a:lnTo>
                <a:lnTo>
                  <a:pt x="2496" y="720"/>
                </a:lnTo>
                <a:lnTo>
                  <a:pt x="2976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1393825" y="3554413"/>
            <a:ext cx="0" cy="159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467" name="Freeform 13"/>
          <p:cNvSpPr>
            <a:spLocks/>
          </p:cNvSpPr>
          <p:nvPr/>
        </p:nvSpPr>
        <p:spPr bwMode="auto">
          <a:xfrm>
            <a:off x="1398588" y="3522663"/>
            <a:ext cx="2982912" cy="876300"/>
          </a:xfrm>
          <a:custGeom>
            <a:avLst/>
            <a:gdLst>
              <a:gd name="T0" fmla="*/ 0 w 2064"/>
              <a:gd name="T1" fmla="*/ 0 h 720"/>
              <a:gd name="T2" fmla="*/ 2147483646 w 2064"/>
              <a:gd name="T3" fmla="*/ 0 h 720"/>
              <a:gd name="T4" fmla="*/ 2147483646 w 2064"/>
              <a:gd name="T5" fmla="*/ 2147483646 h 720"/>
              <a:gd name="T6" fmla="*/ 0 w 206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720"/>
              <a:gd name="T14" fmla="*/ 2064 w 206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720">
                <a:moveTo>
                  <a:pt x="0" y="0"/>
                </a:moveTo>
                <a:lnTo>
                  <a:pt x="1584" y="0"/>
                </a:lnTo>
                <a:lnTo>
                  <a:pt x="2064" y="720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3889375" y="3052764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936625" y="306705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048750" y="5300664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810250" y="5243514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8763000" y="38528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F0"/>
                </a:solidFill>
                <a:latin typeface="+mj-lt"/>
              </a:rPr>
              <a:t>M</a:t>
            </a:r>
          </a:p>
        </p:txBody>
      </p:sp>
      <p:grpSp>
        <p:nvGrpSpPr>
          <p:cNvPr id="19473" name="Group 19"/>
          <p:cNvGrpSpPr>
            <a:grpSpLocks/>
          </p:cNvGrpSpPr>
          <p:nvPr/>
        </p:nvGrpSpPr>
        <p:grpSpPr bwMode="auto">
          <a:xfrm>
            <a:off x="5429250" y="3548063"/>
            <a:ext cx="4095750" cy="1676400"/>
            <a:chOff x="336" y="2304"/>
            <a:chExt cx="2976" cy="1440"/>
          </a:xfrm>
        </p:grpSpPr>
        <p:sp>
          <p:nvSpPr>
            <p:cNvPr id="19488" name="Freeform 20"/>
            <p:cNvSpPr>
              <a:spLocks/>
            </p:cNvSpPr>
            <p:nvPr/>
          </p:nvSpPr>
          <p:spPr bwMode="auto">
            <a:xfrm>
              <a:off x="768" y="230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9489" name="Group 21"/>
            <p:cNvGrpSpPr>
              <a:grpSpLocks/>
            </p:cNvGrpSpPr>
            <p:nvPr/>
          </p:nvGrpSpPr>
          <p:grpSpPr bwMode="auto">
            <a:xfrm>
              <a:off x="336" y="2304"/>
              <a:ext cx="2976" cy="1440"/>
              <a:chOff x="336" y="2304"/>
              <a:chExt cx="2976" cy="1440"/>
            </a:xfrm>
          </p:grpSpPr>
          <p:sp>
            <p:nvSpPr>
              <p:cNvPr id="19490" name="Freeform 22"/>
              <p:cNvSpPr>
                <a:spLocks/>
              </p:cNvSpPr>
              <p:nvPr/>
            </p:nvSpPr>
            <p:spPr bwMode="auto">
              <a:xfrm>
                <a:off x="336" y="2304"/>
                <a:ext cx="2976" cy="1440"/>
              </a:xfrm>
              <a:custGeom>
                <a:avLst/>
                <a:gdLst>
                  <a:gd name="T0" fmla="*/ 0 w 2976"/>
                  <a:gd name="T1" fmla="*/ 1440 h 1440"/>
                  <a:gd name="T2" fmla="*/ 384 w 2976"/>
                  <a:gd name="T3" fmla="*/ 0 h 1440"/>
                  <a:gd name="T4" fmla="*/ 2496 w 2976"/>
                  <a:gd name="T5" fmla="*/ 720 h 1440"/>
                  <a:gd name="T6" fmla="*/ 2976 w 2976"/>
                  <a:gd name="T7" fmla="*/ 1440 h 1440"/>
                  <a:gd name="T8" fmla="*/ 0 w 2976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6"/>
                  <a:gd name="T16" fmla="*/ 0 h 1440"/>
                  <a:gd name="T17" fmla="*/ 2976 w 2976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6" h="1440">
                    <a:moveTo>
                      <a:pt x="0" y="1440"/>
                    </a:moveTo>
                    <a:lnTo>
                      <a:pt x="384" y="0"/>
                    </a:lnTo>
                    <a:lnTo>
                      <a:pt x="2496" y="720"/>
                    </a:lnTo>
                    <a:lnTo>
                      <a:pt x="2976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491" name="Line 23"/>
              <p:cNvSpPr>
                <a:spLocks noChangeShapeType="1"/>
              </p:cNvSpPr>
              <p:nvPr/>
            </p:nvSpPr>
            <p:spPr bwMode="auto">
              <a:xfrm>
                <a:off x="720" y="230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9474" name="Text Box 24"/>
          <p:cNvSpPr txBox="1">
            <a:spLocks noChangeArrowheads="1"/>
          </p:cNvSpPr>
          <p:nvPr/>
        </p:nvSpPr>
        <p:spPr bwMode="auto">
          <a:xfrm>
            <a:off x="8096250" y="30146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5524500" y="30146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19476" name="Text Box 26"/>
          <p:cNvSpPr txBox="1">
            <a:spLocks noChangeArrowheads="1"/>
          </p:cNvSpPr>
          <p:nvPr/>
        </p:nvSpPr>
        <p:spPr bwMode="auto">
          <a:xfrm>
            <a:off x="11247746" y="51736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</a:t>
            </a:r>
          </a:p>
        </p:txBody>
      </p:sp>
      <p:sp>
        <p:nvSpPr>
          <p:cNvPr id="19477" name="Text Box 27"/>
          <p:cNvSpPr txBox="1">
            <a:spLocks noChangeArrowheads="1"/>
          </p:cNvSpPr>
          <p:nvPr/>
        </p:nvSpPr>
        <p:spPr bwMode="auto">
          <a:xfrm>
            <a:off x="10947709" y="5678515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B050"/>
                </a:solidFill>
                <a:latin typeface="+mj-lt"/>
              </a:rPr>
              <a:t>(A)</a:t>
            </a:r>
          </a:p>
        </p:txBody>
      </p:sp>
      <p:sp>
        <p:nvSpPr>
          <p:cNvPr id="19478" name="Text Box 28"/>
          <p:cNvSpPr txBox="1">
            <a:spLocks noChangeArrowheads="1"/>
          </p:cNvSpPr>
          <p:nvPr/>
        </p:nvSpPr>
        <p:spPr bwMode="auto">
          <a:xfrm>
            <a:off x="8763000" y="5729289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latin typeface="+mj-lt"/>
              </a:rPr>
              <a:t>(B)</a:t>
            </a:r>
          </a:p>
        </p:txBody>
      </p:sp>
      <p:grpSp>
        <p:nvGrpSpPr>
          <p:cNvPr id="19479" name="Group 29"/>
          <p:cNvGrpSpPr>
            <a:grpSpLocks/>
          </p:cNvGrpSpPr>
          <p:nvPr/>
        </p:nvGrpSpPr>
        <p:grpSpPr bwMode="auto">
          <a:xfrm>
            <a:off x="6000750" y="3598863"/>
            <a:ext cx="5683250" cy="1604962"/>
            <a:chOff x="720" y="2304"/>
            <a:chExt cx="4175" cy="1440"/>
          </a:xfrm>
        </p:grpSpPr>
        <p:sp>
          <p:nvSpPr>
            <p:cNvPr id="19486" name="Freeform 30"/>
            <p:cNvSpPr>
              <a:spLocks/>
            </p:cNvSpPr>
            <p:nvPr/>
          </p:nvSpPr>
          <p:spPr bwMode="auto">
            <a:xfrm rot="10800000">
              <a:off x="2831" y="302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auto">
            <a:xfrm>
              <a:off x="720" y="230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4381500" y="415766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B0F0"/>
                </a:solidFill>
                <a:latin typeface="+mj-lt"/>
              </a:rPr>
              <a:t>M</a:t>
            </a:r>
          </a:p>
        </p:txBody>
      </p:sp>
      <p:sp>
        <p:nvSpPr>
          <p:cNvPr id="19481" name="Rectangle 33"/>
          <p:cNvSpPr>
            <a:spLocks noChangeArrowheads="1"/>
          </p:cNvSpPr>
          <p:nvPr/>
        </p:nvSpPr>
        <p:spPr bwMode="auto">
          <a:xfrm>
            <a:off x="1389063" y="5037138"/>
            <a:ext cx="1905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latin typeface="+mj-lt"/>
            </a:endParaRPr>
          </a:p>
        </p:txBody>
      </p:sp>
      <p:sp>
        <p:nvSpPr>
          <p:cNvPr id="19482" name="Rectangle 35"/>
          <p:cNvSpPr>
            <a:spLocks noChangeArrowheads="1"/>
          </p:cNvSpPr>
          <p:nvPr/>
        </p:nvSpPr>
        <p:spPr bwMode="auto">
          <a:xfrm>
            <a:off x="5953125" y="5072063"/>
            <a:ext cx="1905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latin typeface="+mj-lt"/>
            </a:endParaRPr>
          </a:p>
        </p:txBody>
      </p:sp>
      <p:sp>
        <p:nvSpPr>
          <p:cNvPr id="19483" name="Line 37"/>
          <p:cNvSpPr>
            <a:spLocks noChangeShapeType="1"/>
          </p:cNvSpPr>
          <p:nvPr/>
        </p:nvSpPr>
        <p:spPr bwMode="auto">
          <a:xfrm>
            <a:off x="5953125" y="3548063"/>
            <a:ext cx="0" cy="167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238750" y="5257801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</a:t>
            </a:r>
          </a:p>
        </p:txBody>
      </p:sp>
      <p:sp>
        <p:nvSpPr>
          <p:cNvPr id="19485" name="Title 34"/>
          <p:cNvSpPr>
            <a:spLocks noGrp="1"/>
          </p:cNvSpPr>
          <p:nvPr>
            <p:ph type="title"/>
          </p:nvPr>
        </p:nvSpPr>
        <p:spPr>
          <a:xfrm>
            <a:off x="18823110" y="1788548"/>
            <a:ext cx="661268" cy="3055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So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sánh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giữa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diện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tích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thang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diện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tích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tam 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giác</a:t>
            </a:r>
            <a:endParaRPr lang="en-US" sz="1100" b="1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0" y="118272"/>
            <a:ext cx="3868259" cy="2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9" y="304921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190327" y="402785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278894" y="204885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11676847" y="6329730"/>
            <a:ext cx="406904" cy="4009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331" y="33888"/>
            <a:ext cx="12192000" cy="6824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76750" y="2209801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5125" y="2324101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13122" y="2208211"/>
            <a:ext cx="60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737225" y="13271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+mj-lt"/>
              </a:rPr>
              <a:t>M</a:t>
            </a:r>
          </a:p>
        </p:txBody>
      </p:sp>
      <p:sp>
        <p:nvSpPr>
          <p:cNvPr id="21510" name="Freeform 8"/>
          <p:cNvSpPr>
            <a:spLocks/>
          </p:cNvSpPr>
          <p:nvPr/>
        </p:nvSpPr>
        <p:spPr bwMode="auto">
          <a:xfrm>
            <a:off x="846138" y="488950"/>
            <a:ext cx="4178300" cy="1682750"/>
          </a:xfrm>
          <a:custGeom>
            <a:avLst/>
            <a:gdLst>
              <a:gd name="T0" fmla="*/ 0 w 2976"/>
              <a:gd name="T1" fmla="*/ 2147483646 h 1440"/>
              <a:gd name="T2" fmla="*/ 2147483646 w 2976"/>
              <a:gd name="T3" fmla="*/ 0 h 1440"/>
              <a:gd name="T4" fmla="*/ 2147483646 w 2976"/>
              <a:gd name="T5" fmla="*/ 2147483646 h 1440"/>
              <a:gd name="T6" fmla="*/ 2147483646 w 2976"/>
              <a:gd name="T7" fmla="*/ 2147483646 h 1440"/>
              <a:gd name="T8" fmla="*/ 0 w 2976"/>
              <a:gd name="T9" fmla="*/ 2147483646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440"/>
              <a:gd name="T17" fmla="*/ 2976 w 2976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440">
                <a:moveTo>
                  <a:pt x="0" y="1440"/>
                </a:moveTo>
                <a:lnTo>
                  <a:pt x="384" y="0"/>
                </a:lnTo>
                <a:lnTo>
                  <a:pt x="2496" y="720"/>
                </a:lnTo>
                <a:lnTo>
                  <a:pt x="2976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393825" y="539750"/>
            <a:ext cx="0" cy="159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1512" name="Freeform 10"/>
          <p:cNvSpPr>
            <a:spLocks/>
          </p:cNvSpPr>
          <p:nvPr/>
        </p:nvSpPr>
        <p:spPr bwMode="auto">
          <a:xfrm>
            <a:off x="1398588" y="508000"/>
            <a:ext cx="2982912" cy="876300"/>
          </a:xfrm>
          <a:custGeom>
            <a:avLst/>
            <a:gdLst>
              <a:gd name="T0" fmla="*/ 0 w 2064"/>
              <a:gd name="T1" fmla="*/ 0 h 720"/>
              <a:gd name="T2" fmla="*/ 2147483646 w 2064"/>
              <a:gd name="T3" fmla="*/ 0 h 720"/>
              <a:gd name="T4" fmla="*/ 2147483646 w 2064"/>
              <a:gd name="T5" fmla="*/ 2147483646 h 720"/>
              <a:gd name="T6" fmla="*/ 0 w 206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720"/>
              <a:gd name="T14" fmla="*/ 2064 w 206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720">
                <a:moveTo>
                  <a:pt x="0" y="0"/>
                </a:moveTo>
                <a:lnTo>
                  <a:pt x="1584" y="0"/>
                </a:lnTo>
                <a:lnTo>
                  <a:pt x="2064" y="720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488531" y="9366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874713" y="13959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048750" y="2286001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843588" y="2211777"/>
            <a:ext cx="60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8763000" y="83820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F0"/>
                </a:solidFill>
                <a:latin typeface="+mj-lt"/>
              </a:rPr>
              <a:t>M</a:t>
            </a:r>
          </a:p>
        </p:txBody>
      </p:sp>
      <p:grpSp>
        <p:nvGrpSpPr>
          <p:cNvPr id="21518" name="Group 16"/>
          <p:cNvGrpSpPr>
            <a:grpSpLocks/>
          </p:cNvGrpSpPr>
          <p:nvPr/>
        </p:nvGrpSpPr>
        <p:grpSpPr bwMode="auto">
          <a:xfrm>
            <a:off x="5429250" y="533400"/>
            <a:ext cx="4095750" cy="1676400"/>
            <a:chOff x="336" y="2304"/>
            <a:chExt cx="2976" cy="1440"/>
          </a:xfrm>
        </p:grpSpPr>
        <p:sp>
          <p:nvSpPr>
            <p:cNvPr id="21561" name="Freeform 17"/>
            <p:cNvSpPr>
              <a:spLocks/>
            </p:cNvSpPr>
            <p:nvPr/>
          </p:nvSpPr>
          <p:spPr bwMode="auto">
            <a:xfrm>
              <a:off x="768" y="230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1562" name="Group 18"/>
            <p:cNvGrpSpPr>
              <a:grpSpLocks/>
            </p:cNvGrpSpPr>
            <p:nvPr/>
          </p:nvGrpSpPr>
          <p:grpSpPr bwMode="auto">
            <a:xfrm>
              <a:off x="336" y="2304"/>
              <a:ext cx="2976" cy="1440"/>
              <a:chOff x="336" y="2304"/>
              <a:chExt cx="2976" cy="1440"/>
            </a:xfrm>
          </p:grpSpPr>
          <p:sp>
            <p:nvSpPr>
              <p:cNvPr id="21563" name="Freeform 19"/>
              <p:cNvSpPr>
                <a:spLocks/>
              </p:cNvSpPr>
              <p:nvPr/>
            </p:nvSpPr>
            <p:spPr bwMode="auto">
              <a:xfrm>
                <a:off x="336" y="2304"/>
                <a:ext cx="2976" cy="1440"/>
              </a:xfrm>
              <a:custGeom>
                <a:avLst/>
                <a:gdLst>
                  <a:gd name="T0" fmla="*/ 0 w 2976"/>
                  <a:gd name="T1" fmla="*/ 1440 h 1440"/>
                  <a:gd name="T2" fmla="*/ 384 w 2976"/>
                  <a:gd name="T3" fmla="*/ 0 h 1440"/>
                  <a:gd name="T4" fmla="*/ 2496 w 2976"/>
                  <a:gd name="T5" fmla="*/ 720 h 1440"/>
                  <a:gd name="T6" fmla="*/ 2976 w 2976"/>
                  <a:gd name="T7" fmla="*/ 1440 h 1440"/>
                  <a:gd name="T8" fmla="*/ 0 w 2976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6"/>
                  <a:gd name="T16" fmla="*/ 0 h 1440"/>
                  <a:gd name="T17" fmla="*/ 2976 w 2976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6" h="1440">
                    <a:moveTo>
                      <a:pt x="0" y="1440"/>
                    </a:moveTo>
                    <a:lnTo>
                      <a:pt x="384" y="0"/>
                    </a:lnTo>
                    <a:lnTo>
                      <a:pt x="2496" y="720"/>
                    </a:lnTo>
                    <a:lnTo>
                      <a:pt x="2976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564" name="Line 20"/>
              <p:cNvSpPr>
                <a:spLocks noChangeShapeType="1"/>
              </p:cNvSpPr>
              <p:nvPr/>
            </p:nvSpPr>
            <p:spPr bwMode="auto">
              <a:xfrm>
                <a:off x="720" y="230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7930938" y="12303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520" name="Text Box 22"/>
          <p:cNvSpPr txBox="1">
            <a:spLocks noChangeArrowheads="1"/>
          </p:cNvSpPr>
          <p:nvPr/>
        </p:nvSpPr>
        <p:spPr bwMode="auto">
          <a:xfrm>
            <a:off x="5417344" y="1496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10953750" y="228600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7030A0"/>
                </a:solidFill>
                <a:latin typeface="+mj-lt"/>
              </a:rPr>
              <a:t>K</a:t>
            </a: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8404225" y="376555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10858500" y="2652714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latin typeface="+mj-lt"/>
              </a:rPr>
              <a:t>(A)</a:t>
            </a:r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8763000" y="2658269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(B)</a:t>
            </a:r>
          </a:p>
        </p:txBody>
      </p:sp>
      <p:grpSp>
        <p:nvGrpSpPr>
          <p:cNvPr id="21525" name="Group 27"/>
          <p:cNvGrpSpPr>
            <a:grpSpLocks/>
          </p:cNvGrpSpPr>
          <p:nvPr/>
        </p:nvGrpSpPr>
        <p:grpSpPr bwMode="auto">
          <a:xfrm>
            <a:off x="6000750" y="584201"/>
            <a:ext cx="5683250" cy="1604963"/>
            <a:chOff x="720" y="2304"/>
            <a:chExt cx="4175" cy="1440"/>
          </a:xfrm>
        </p:grpSpPr>
        <p:sp>
          <p:nvSpPr>
            <p:cNvPr id="21559" name="Freeform 28"/>
            <p:cNvSpPr>
              <a:spLocks/>
            </p:cNvSpPr>
            <p:nvPr/>
          </p:nvSpPr>
          <p:spPr bwMode="auto">
            <a:xfrm rot="10800000">
              <a:off x="2831" y="302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60" name="Freeform 29"/>
            <p:cNvSpPr>
              <a:spLocks/>
            </p:cNvSpPr>
            <p:nvPr/>
          </p:nvSpPr>
          <p:spPr bwMode="auto">
            <a:xfrm>
              <a:off x="720" y="2304"/>
              <a:ext cx="2064" cy="720"/>
            </a:xfrm>
            <a:custGeom>
              <a:avLst/>
              <a:gdLst>
                <a:gd name="T0" fmla="*/ 0 w 2064"/>
                <a:gd name="T1" fmla="*/ 0 h 720"/>
                <a:gd name="T2" fmla="*/ 1584 w 2064"/>
                <a:gd name="T3" fmla="*/ 0 h 720"/>
                <a:gd name="T4" fmla="*/ 2064 w 2064"/>
                <a:gd name="T5" fmla="*/ 720 h 720"/>
                <a:gd name="T6" fmla="*/ 0 w 2064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720"/>
                <a:gd name="T14" fmla="*/ 2064 w 20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720">
                  <a:moveTo>
                    <a:pt x="0" y="0"/>
                  </a:moveTo>
                  <a:lnTo>
                    <a:pt x="1584" y="0"/>
                  </a:lnTo>
                  <a:lnTo>
                    <a:pt x="2064" y="7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526" name="Text Box 30"/>
          <p:cNvSpPr txBox="1">
            <a:spLocks noChangeArrowheads="1"/>
          </p:cNvSpPr>
          <p:nvPr/>
        </p:nvSpPr>
        <p:spPr bwMode="auto">
          <a:xfrm>
            <a:off x="4381500" y="1143001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M</a:t>
            </a:r>
          </a:p>
        </p:txBody>
      </p:sp>
      <p:sp>
        <p:nvSpPr>
          <p:cNvPr id="21527" name="Rectangle 31"/>
          <p:cNvSpPr>
            <a:spLocks noChangeArrowheads="1"/>
          </p:cNvSpPr>
          <p:nvPr/>
        </p:nvSpPr>
        <p:spPr bwMode="auto">
          <a:xfrm>
            <a:off x="1389063" y="2009775"/>
            <a:ext cx="1905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latin typeface="+mj-lt"/>
            </a:endParaRPr>
          </a:p>
        </p:txBody>
      </p:sp>
      <p:sp>
        <p:nvSpPr>
          <p:cNvPr id="21528" name="Rectangle 33"/>
          <p:cNvSpPr>
            <a:spLocks noChangeArrowheads="1"/>
          </p:cNvSpPr>
          <p:nvPr/>
        </p:nvSpPr>
        <p:spPr bwMode="auto">
          <a:xfrm>
            <a:off x="5953125" y="2057400"/>
            <a:ext cx="1905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latin typeface="+mj-lt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592336" y="3108654"/>
            <a:ext cx="10477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ADK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327838" y="3608114"/>
            <a:ext cx="2283725" cy="1054648"/>
            <a:chOff x="240" y="2304"/>
            <a:chExt cx="1104" cy="607"/>
          </a:xfrm>
        </p:grpSpPr>
        <p:sp>
          <p:nvSpPr>
            <p:cNvPr id="21556" name="Text Box 40"/>
            <p:cNvSpPr txBox="1">
              <a:spLocks noChangeArrowheads="1"/>
            </p:cNvSpPr>
            <p:nvPr/>
          </p:nvSpPr>
          <p:spPr bwMode="auto">
            <a:xfrm>
              <a:off x="240" y="2304"/>
              <a:ext cx="110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   DK x AH</a:t>
              </a:r>
            </a:p>
          </p:txBody>
        </p:sp>
        <p:sp>
          <p:nvSpPr>
            <p:cNvPr id="21557" name="Text Box 41"/>
            <p:cNvSpPr txBox="1">
              <a:spLocks noChangeArrowheads="1"/>
            </p:cNvSpPr>
            <p:nvPr/>
          </p:nvSpPr>
          <p:spPr bwMode="auto">
            <a:xfrm>
              <a:off x="576" y="2592"/>
              <a:ext cx="33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558" name="Line 42"/>
            <p:cNvSpPr>
              <a:spLocks noChangeShapeType="1"/>
            </p:cNvSpPr>
            <p:nvPr/>
          </p:nvSpPr>
          <p:spPr bwMode="auto">
            <a:xfrm>
              <a:off x="304" y="2640"/>
              <a:ext cx="912" cy="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195070" y="3791536"/>
            <a:ext cx="740409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FF0000"/>
                </a:solidFill>
                <a:latin typeface="+mj-lt"/>
              </a:rPr>
              <a:t> DK = DC + CK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7307709" y="3774918"/>
            <a:ext cx="4587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DK = DC + AB</a:t>
            </a:r>
          </a:p>
        </p:txBody>
      </p:sp>
      <p:sp>
        <p:nvSpPr>
          <p:cNvPr id="21533" name="Line 46"/>
          <p:cNvSpPr>
            <a:spLocks noChangeShapeType="1"/>
          </p:cNvSpPr>
          <p:nvPr/>
        </p:nvSpPr>
        <p:spPr bwMode="auto">
          <a:xfrm>
            <a:off x="5953125" y="533400"/>
            <a:ext cx="0" cy="167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211836" y="5384522"/>
            <a:ext cx="3657203" cy="1297321"/>
            <a:chOff x="3352" y="2792"/>
            <a:chExt cx="1843" cy="740"/>
          </a:xfrm>
        </p:grpSpPr>
        <p:sp>
          <p:nvSpPr>
            <p:cNvPr id="21553" name="Text Box 50"/>
            <p:cNvSpPr txBox="1">
              <a:spLocks noChangeArrowheads="1"/>
            </p:cNvSpPr>
            <p:nvPr/>
          </p:nvSpPr>
          <p:spPr bwMode="auto">
            <a:xfrm>
              <a:off x="3419" y="2792"/>
              <a:ext cx="177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000" dirty="0">
                  <a:solidFill>
                    <a:srgbClr val="1F1880"/>
                  </a:solidFill>
                  <a:latin typeface="+mj-lt"/>
                </a:rPr>
                <a:t>    (DC + AB) x AH</a:t>
              </a:r>
            </a:p>
          </p:txBody>
        </p:sp>
        <p:sp>
          <p:nvSpPr>
            <p:cNvPr id="21554" name="Line 51"/>
            <p:cNvSpPr>
              <a:spLocks noChangeShapeType="1"/>
            </p:cNvSpPr>
            <p:nvPr/>
          </p:nvSpPr>
          <p:spPr bwMode="auto">
            <a:xfrm>
              <a:off x="3352" y="3127"/>
              <a:ext cx="1632" cy="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F1880"/>
                </a:solidFill>
                <a:latin typeface="+mj-lt"/>
              </a:endParaRPr>
            </a:p>
          </p:txBody>
        </p:sp>
        <p:sp>
          <p:nvSpPr>
            <p:cNvPr id="21555" name="Text Box 52"/>
            <p:cNvSpPr txBox="1">
              <a:spLocks noChangeArrowheads="1"/>
            </p:cNvSpPr>
            <p:nvPr/>
          </p:nvSpPr>
          <p:spPr bwMode="auto">
            <a:xfrm>
              <a:off x="4080" y="3216"/>
              <a:ext cx="28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000" dirty="0">
                  <a:solidFill>
                    <a:srgbClr val="1F1880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5238750" y="2209801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1484313" y="5418832"/>
            <a:ext cx="2190750" cy="1174751"/>
            <a:chOff x="288" y="2310"/>
            <a:chExt cx="1104" cy="740"/>
          </a:xfrm>
        </p:grpSpPr>
        <p:sp>
          <p:nvSpPr>
            <p:cNvPr id="21547" name="Text Box 64"/>
            <p:cNvSpPr txBox="1">
              <a:spLocks noChangeArrowheads="1"/>
            </p:cNvSpPr>
            <p:nvPr/>
          </p:nvSpPr>
          <p:spPr bwMode="auto">
            <a:xfrm>
              <a:off x="288" y="2310"/>
              <a:ext cx="11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000" dirty="0">
                  <a:solidFill>
                    <a:srgbClr val="1F1880"/>
                  </a:solidFill>
                  <a:latin typeface="+mj-lt"/>
                </a:rPr>
                <a:t>DK x AH</a:t>
              </a:r>
            </a:p>
          </p:txBody>
        </p:sp>
        <p:sp>
          <p:nvSpPr>
            <p:cNvPr id="21548" name="Text Box 65"/>
            <p:cNvSpPr txBox="1">
              <a:spLocks noChangeArrowheads="1"/>
            </p:cNvSpPr>
            <p:nvPr/>
          </p:nvSpPr>
          <p:spPr bwMode="auto">
            <a:xfrm>
              <a:off x="576" y="2701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000" dirty="0">
                  <a:solidFill>
                    <a:srgbClr val="1F1880"/>
                  </a:solidFill>
                  <a:latin typeface="+mj-lt"/>
                </a:rPr>
                <a:t>2</a:t>
              </a:r>
            </a:p>
          </p:txBody>
        </p:sp>
        <p:sp>
          <p:nvSpPr>
            <p:cNvPr id="21549" name="Line 66"/>
            <p:cNvSpPr>
              <a:spLocks noChangeShapeType="1"/>
            </p:cNvSpPr>
            <p:nvPr/>
          </p:nvSpPr>
          <p:spPr bwMode="auto">
            <a:xfrm>
              <a:off x="304" y="2640"/>
              <a:ext cx="912" cy="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1F1880"/>
                </a:solidFill>
                <a:latin typeface="+mj-lt"/>
              </a:endParaRPr>
            </a:p>
          </p:txBody>
        </p:sp>
      </p:grp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1751096" y="4741707"/>
            <a:ext cx="1019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ADK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3556267" y="5670077"/>
            <a:ext cx="3871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69" name="Straight Connector 68"/>
          <p:cNvCxnSpPr>
            <a:stCxn id="21563" idx="0"/>
            <a:endCxn id="21559" idx="0"/>
          </p:cNvCxnSpPr>
          <p:nvPr/>
        </p:nvCxnSpPr>
        <p:spPr bwMode="auto">
          <a:xfrm flipV="1">
            <a:off x="5429250" y="2189165"/>
            <a:ext cx="6254750" cy="2063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339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/>
      <p:bldP spid="15398" grpId="1"/>
      <p:bldP spid="15403" grpId="0"/>
      <p:bldP spid="15404" grpId="0"/>
      <p:bldP spid="15427" grpId="0"/>
      <p:bldP spid="154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004"/>
            <a:ext cx="12192000" cy="6824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" y="95013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108715" y="230571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141266" y="196124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7742" y="218930"/>
            <a:ext cx="10236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ADK</a:t>
            </a:r>
          </a:p>
        </p:txBody>
      </p:sp>
      <p:sp>
        <p:nvSpPr>
          <p:cNvPr id="7" name="Action Button: Home 6">
            <a:hlinkClick r:id="rId9" action="ppaction://hlinksldjump" highlightClick="1"/>
          </p:cNvPr>
          <p:cNvSpPr/>
          <p:nvPr/>
        </p:nvSpPr>
        <p:spPr>
          <a:xfrm>
            <a:off x="3231999" y="791049"/>
            <a:ext cx="368490" cy="2038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3217823" y="892951"/>
            <a:ext cx="8974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7200576" y="1649245"/>
            <a:ext cx="3640442" cy="1397652"/>
            <a:chOff x="3768" y="3445"/>
            <a:chExt cx="1776" cy="821"/>
          </a:xfrm>
        </p:grpSpPr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3768" y="3445"/>
              <a:ext cx="177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srgbClr val="1F1880"/>
                  </a:solidFill>
                  <a:latin typeface="+mj-lt"/>
                  <a:cs typeface="Times New Roman" panose="02020603050405020304" pitchFamily="18" charset="0"/>
                </a:rPr>
                <a:t>(DC + AB) x AH</a:t>
              </a:r>
            </a:p>
          </p:txBody>
        </p:sp>
        <p:sp>
          <p:nvSpPr>
            <p:cNvPr id="25" name="Line 56"/>
            <p:cNvSpPr>
              <a:spLocks noChangeShapeType="1"/>
            </p:cNvSpPr>
            <p:nvPr/>
          </p:nvSpPr>
          <p:spPr bwMode="auto">
            <a:xfrm>
              <a:off x="3800" y="3852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600">
                <a:solidFill>
                  <a:srgbClr val="1F188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57"/>
            <p:cNvSpPr txBox="1">
              <a:spLocks noChangeArrowheads="1"/>
            </p:cNvSpPr>
            <p:nvPr/>
          </p:nvSpPr>
          <p:spPr bwMode="auto">
            <a:xfrm>
              <a:off x="4416" y="3886"/>
              <a:ext cx="28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srgbClr val="1F1880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565315" y="3069737"/>
            <a:ext cx="5238750" cy="2286000"/>
            <a:chOff x="336" y="2304"/>
            <a:chExt cx="2976" cy="1440"/>
          </a:xfrm>
        </p:grpSpPr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336" y="2304"/>
              <a:ext cx="2976" cy="1440"/>
            </a:xfrm>
            <a:custGeom>
              <a:avLst/>
              <a:gdLst>
                <a:gd name="T0" fmla="*/ 0 w 2976"/>
                <a:gd name="T1" fmla="*/ 1440 h 1440"/>
                <a:gd name="T2" fmla="*/ 384 w 2976"/>
                <a:gd name="T3" fmla="*/ 0 h 1440"/>
                <a:gd name="T4" fmla="*/ 2016 w 2976"/>
                <a:gd name="T5" fmla="*/ 0 h 1440"/>
                <a:gd name="T6" fmla="*/ 2976 w 2976"/>
                <a:gd name="T7" fmla="*/ 1440 h 1440"/>
                <a:gd name="T8" fmla="*/ 0 w 2976"/>
                <a:gd name="T9" fmla="*/ 1440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6"/>
                <a:gd name="T16" fmla="*/ 0 h 1440"/>
                <a:gd name="T17" fmla="*/ 2976 w 2976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6" h="1440">
                  <a:moveTo>
                    <a:pt x="0" y="1440"/>
                  </a:moveTo>
                  <a:lnTo>
                    <a:pt x="384" y="0"/>
                  </a:lnTo>
                  <a:lnTo>
                    <a:pt x="2016" y="0"/>
                  </a:lnTo>
                  <a:lnTo>
                    <a:pt x="2976" y="1440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720" y="2304"/>
              <a:ext cx="144" cy="1440"/>
              <a:chOff x="720" y="2304"/>
              <a:chExt cx="144" cy="1440"/>
            </a:xfrm>
          </p:grpSpPr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720" y="2304"/>
                <a:ext cx="0" cy="1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20" y="3600"/>
                <a:ext cx="144" cy="14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735004" y="2602393"/>
            <a:ext cx="4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14146" y="2602392"/>
            <a:ext cx="4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9177" y="5241437"/>
            <a:ext cx="4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47460" y="5008929"/>
            <a:ext cx="4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59011" y="5341351"/>
            <a:ext cx="4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1241283" y="3069737"/>
            <a:ext cx="28728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565315" y="5355737"/>
            <a:ext cx="523875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 bwMode="auto">
          <a:xfrm>
            <a:off x="6501964" y="3011409"/>
            <a:ext cx="4953000" cy="3429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DC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AB </a:t>
            </a:r>
          </a:p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thang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?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6479467" y="3034980"/>
            <a:ext cx="5143500" cy="3429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DC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AB </a:t>
            </a:r>
          </a:p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đáy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lớn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đáy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thang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rot="5400000">
            <a:off x="116018" y="4207975"/>
            <a:ext cx="2286000" cy="9525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 bwMode="auto">
          <a:xfrm>
            <a:off x="6484354" y="2987838"/>
            <a:ext cx="5138613" cy="3429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AH </a:t>
            </a:r>
          </a:p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thang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?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6511339" y="2987837"/>
            <a:ext cx="5143500" cy="3429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4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AH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thang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78" name="Oval 77"/>
          <p:cNvSpPr/>
          <p:nvPr/>
        </p:nvSpPr>
        <p:spPr>
          <a:xfrm>
            <a:off x="6477588" y="3023193"/>
            <a:ext cx="5143500" cy="34054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27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22" grpId="0"/>
      <p:bldP spid="54" grpId="0"/>
      <p:bldP spid="55" grpId="0"/>
      <p:bldP spid="56" grpId="0"/>
      <p:bldP spid="57" grpId="0"/>
      <p:bldP spid="58" grpId="0"/>
      <p:bldP spid="69" grpId="0" animBg="1"/>
      <p:bldP spid="69" grpId="1" animBg="1"/>
      <p:bldP spid="70" grpId="0" animBg="1"/>
      <p:bldP spid="70" grpId="1" animBg="1"/>
      <p:bldP spid="75" grpId="0" animBg="1"/>
      <p:bldP spid="75" grpId="1" animBg="1"/>
      <p:bldP spid="76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33888"/>
            <a:ext cx="12192000" cy="6824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57483"/>
              </p:ext>
            </p:extLst>
          </p:nvPr>
        </p:nvGraphicFramePr>
        <p:xfrm>
          <a:off x="3483147" y="4662538"/>
          <a:ext cx="5511456" cy="194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93700" progId="Equation.DSMT4">
                  <p:embed/>
                </p:oleObj>
              </mc:Choice>
              <mc:Fallback>
                <p:oleObj name="Equation" r:id="rId7" imgW="914400" imgH="39370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147" y="4662538"/>
                        <a:ext cx="5511456" cy="1941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49573" y="917682"/>
            <a:ext cx="10096500" cy="1077218"/>
          </a:xfrm>
          <a:prstGeom prst="rect">
            <a:avLst/>
          </a:prstGeom>
          <a:solidFill>
            <a:srgbClr val="FFCC99"/>
          </a:solidFill>
          <a:ln w="66675" cmpd="thinThick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092825" y="165437"/>
            <a:ext cx="361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TẮC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88026" y="2614833"/>
            <a:ext cx="7762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: a, b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81579" y="3154227"/>
            <a:ext cx="5000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: h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09715" y="3679139"/>
            <a:ext cx="5738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: S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238500" y="4673315"/>
            <a:ext cx="600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9253751" y="4635214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3260976" y="6464014"/>
            <a:ext cx="600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252612" y="4648199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>
            <a:off x="666750" y="4291013"/>
            <a:ext cx="2286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417638" y="2873375"/>
            <a:ext cx="2286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824707" y="4230273"/>
            <a:ext cx="3638550" cy="460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824473" y="2873375"/>
            <a:ext cx="59055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703638" y="2873375"/>
            <a:ext cx="762000" cy="1417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437280" y="2856411"/>
            <a:ext cx="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1428750" y="4075611"/>
            <a:ext cx="190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1630054" y="4075611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394336" y="4196675"/>
            <a:ext cx="6667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242716" y="2340730"/>
            <a:ext cx="9286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432012" y="3241141"/>
            <a:ext cx="5715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33168" y="4220293"/>
            <a:ext cx="278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13611" y="2375213"/>
            <a:ext cx="1126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2327" y="3496361"/>
            <a:ext cx="144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92" y="257186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77894" y="362878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033231" y="114150"/>
            <a:ext cx="808100" cy="8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Kết quả hình ảnh cho hình nền powerpoint toán học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774" b="90179" l="54482" r="68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53">
            <a:off x="6579583" y="3764073"/>
            <a:ext cx="8556104" cy="33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/>
      <p:bldP spid="19461" grpId="0"/>
      <p:bldP spid="19462" grpId="0"/>
      <p:bldP spid="19463" grpId="0"/>
      <p:bldP spid="19464" grpId="0" animBg="1"/>
      <p:bldP spid="19465" grpId="0" animBg="1"/>
      <p:bldP spid="19466" grpId="0" animBg="1"/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/>
      <p:bldP spid="19477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33888"/>
            <a:ext cx="12192000" cy="6824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8404225" y="376555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3556267" y="5670077"/>
            <a:ext cx="3871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6ED4A-345B-413F-8532-B3BB03CC611F}"/>
              </a:ext>
            </a:extLst>
          </p:cNvPr>
          <p:cNvSpPr txBox="1"/>
          <p:nvPr/>
        </p:nvSpPr>
        <p:spPr>
          <a:xfrm>
            <a:off x="1671670" y="1110343"/>
            <a:ext cx="90133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Muốn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diện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tích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hình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thang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Đáy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lớn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đáy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nhỏ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ta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mang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cộng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vào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Rồi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đem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lấy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chiều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cao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Chia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đôi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lấy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nửa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thể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nào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cũng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1384785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0" y="230387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6820" y="256683"/>
            <a:ext cx="10799933" cy="2588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9" y="3230136"/>
            <a:ext cx="3019377" cy="33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5"/>
          <p:cNvSpPr txBox="1">
            <a:spLocks/>
          </p:cNvSpPr>
          <p:nvPr/>
        </p:nvSpPr>
        <p:spPr>
          <a:xfrm>
            <a:off x="1018641" y="948376"/>
            <a:ext cx="8390745" cy="10064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66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6356786" y="947921"/>
            <a:ext cx="10513467" cy="10064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66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Luyện</a:t>
            </a:r>
            <a:r>
              <a:rPr lang="en-US" sz="66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tập</a:t>
            </a:r>
            <a:endParaRPr lang="en-US" sz="6600" b="1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" y="232091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5362" name="Picture 2" descr="Kết quả hình ảnh cho hình tom and je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3" y="0"/>
            <a:ext cx="3082419" cy="24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5516" y="2608663"/>
            <a:ext cx="6018662" cy="3591085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8418" y="2717394"/>
            <a:ext cx="59777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1 a:</a:t>
            </a: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12cm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8cm,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5cm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3347458" y="2637482"/>
            <a:ext cx="6018662" cy="3527010"/>
            <a:chOff x="69" y="837"/>
            <a:chExt cx="4704" cy="132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69" y="837"/>
              <a:ext cx="4704" cy="132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>
                <a:latin typeface="+mj-lt"/>
              </a:endParaRPr>
            </a:p>
          </p:txBody>
        </p:sp>
        <p:grpSp>
          <p:nvGrpSpPr>
            <p:cNvPr id="15" name="Group 211"/>
            <p:cNvGrpSpPr>
              <a:grpSpLocks/>
            </p:cNvGrpSpPr>
            <p:nvPr/>
          </p:nvGrpSpPr>
          <p:grpSpPr bwMode="auto">
            <a:xfrm>
              <a:off x="406" y="962"/>
              <a:ext cx="4229" cy="734"/>
              <a:chOff x="406" y="962"/>
              <a:chExt cx="4229" cy="734"/>
            </a:xfrm>
            <a:grpFill/>
          </p:grpSpPr>
          <p:sp>
            <p:nvSpPr>
              <p:cNvPr id="16" name="Text Box 212"/>
              <p:cNvSpPr txBox="1">
                <a:spLocks noChangeArrowheads="1"/>
              </p:cNvSpPr>
              <p:nvPr/>
            </p:nvSpPr>
            <p:spPr bwMode="auto">
              <a:xfrm>
                <a:off x="406" y="962"/>
                <a:ext cx="4229" cy="2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3600" b="1" dirty="0" err="1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Diện</a:t>
                </a:r>
                <a:r>
                  <a:rPr lang="en-US" sz="3600" b="1" dirty="0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tích</a:t>
                </a:r>
                <a:r>
                  <a:rPr lang="en-US" sz="3600" b="1" dirty="0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thang</a:t>
                </a:r>
                <a:r>
                  <a:rPr lang="en-US" sz="3600" b="1" dirty="0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 : </a:t>
                </a:r>
              </a:p>
            </p:txBody>
          </p:sp>
          <p:sp>
            <p:nvSpPr>
              <p:cNvPr id="17" name="Text Box 213"/>
              <p:cNvSpPr txBox="1">
                <a:spLocks noChangeArrowheads="1"/>
              </p:cNvSpPr>
              <p:nvPr/>
            </p:nvSpPr>
            <p:spPr bwMode="auto">
              <a:xfrm>
                <a:off x="458" y="1198"/>
                <a:ext cx="2466" cy="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4000" b="1" dirty="0">
                    <a:solidFill>
                      <a:srgbClr val="7030A0"/>
                    </a:solidFill>
                    <a:latin typeface="+mj-lt"/>
                    <a:cs typeface="Times New Roman" panose="02020603050405020304" pitchFamily="18" charset="0"/>
                  </a:rPr>
                  <a:t>(12 + 8) x 5</a:t>
                </a:r>
              </a:p>
            </p:txBody>
          </p:sp>
          <p:sp>
            <p:nvSpPr>
              <p:cNvPr id="18" name="Text Box 214"/>
              <p:cNvSpPr txBox="1">
                <a:spLocks noChangeArrowheads="1"/>
              </p:cNvSpPr>
              <p:nvPr/>
            </p:nvSpPr>
            <p:spPr bwMode="auto">
              <a:xfrm>
                <a:off x="1391" y="1477"/>
                <a:ext cx="299" cy="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19" name="Line 215"/>
              <p:cNvSpPr>
                <a:spLocks noChangeShapeType="1"/>
              </p:cNvSpPr>
              <p:nvPr/>
            </p:nvSpPr>
            <p:spPr bwMode="auto">
              <a:xfrm flipV="1">
                <a:off x="511" y="1466"/>
                <a:ext cx="1876" cy="3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1" name="Title 21"/>
          <p:cNvSpPr txBox="1">
            <a:spLocks/>
          </p:cNvSpPr>
          <p:nvPr/>
        </p:nvSpPr>
        <p:spPr bwMode="auto">
          <a:xfrm>
            <a:off x="2736112" y="5257627"/>
            <a:ext cx="59055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</a:rPr>
              <a:t>Đáp</a:t>
            </a:r>
            <a:r>
              <a:rPr lang="en-US" sz="3600" b="1" kern="0" dirty="0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</a:rPr>
              <a:t>số</a:t>
            </a:r>
            <a:r>
              <a:rPr lang="en-US" sz="3600" b="1" kern="0" dirty="0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</a:rPr>
              <a:t>: 50 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(cm</a:t>
            </a:r>
            <a:r>
              <a:rPr lang="en-US" sz="3600" b="1" baseline="30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en-US" kern="0" dirty="0">
              <a:solidFill>
                <a:srgbClr val="7030A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2" name="Text Box 216"/>
          <p:cNvSpPr txBox="1">
            <a:spLocks noChangeArrowheads="1"/>
          </p:cNvSpPr>
          <p:nvPr/>
        </p:nvSpPr>
        <p:spPr bwMode="auto">
          <a:xfrm>
            <a:off x="6356789" y="3978543"/>
            <a:ext cx="333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= 50</a:t>
            </a:r>
            <a:r>
              <a:rPr lang="en-US" sz="3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(cm</a:t>
            </a:r>
            <a:r>
              <a:rPr lang="en-US" sz="3600" baseline="30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930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3" grpId="1" animBg="1"/>
      <p:bldP spid="12" grpId="0"/>
      <p:bldP spid="12" grpId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33888"/>
            <a:ext cx="12192000" cy="6824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18512" y="1838591"/>
            <a:ext cx="5325444" cy="4061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1F1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17763" y="2473226"/>
            <a:ext cx="5619750" cy="3378201"/>
            <a:chOff x="96" y="864"/>
            <a:chExt cx="2832" cy="2128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96" y="1229"/>
              <a:ext cx="528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64" y="864"/>
              <a:ext cx="8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128" y="2624"/>
              <a:ext cx="100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Times New Roman" panose="02020603050405020304" pitchFamily="18" charset="0"/>
                </a:rPr>
                <a:t>9 cm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24" y="1797"/>
              <a:ext cx="16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624" y="1229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96" y="265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824" y="1229"/>
              <a:ext cx="1104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624" y="1229"/>
              <a:ext cx="0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624" y="2429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816" y="2429"/>
              <a:ext cx="0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96" y="2688"/>
              <a:ext cx="2784" cy="240"/>
            </a:xfrm>
            <a:custGeom>
              <a:avLst/>
              <a:gdLst>
                <a:gd name="T0" fmla="*/ 0 w 2832"/>
                <a:gd name="T1" fmla="*/ 0 h 384"/>
                <a:gd name="T2" fmla="*/ 1002 w 2832"/>
                <a:gd name="T3" fmla="*/ 1 h 384"/>
                <a:gd name="T4" fmla="*/ 2192 w 2832"/>
                <a:gd name="T5" fmla="*/ 0 h 384"/>
                <a:gd name="T6" fmla="*/ 0 60000 65536"/>
                <a:gd name="T7" fmla="*/ 0 60000 65536"/>
                <a:gd name="T8" fmla="*/ 0 60000 65536"/>
                <a:gd name="T9" fmla="*/ 0 w 2832"/>
                <a:gd name="T10" fmla="*/ 0 h 384"/>
                <a:gd name="T11" fmla="*/ 2832 w 28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2" h="384">
                  <a:moveTo>
                    <a:pt x="0" y="0"/>
                  </a:moveTo>
                  <a:cubicBezTo>
                    <a:pt x="412" y="192"/>
                    <a:pt x="824" y="384"/>
                    <a:pt x="1296" y="384"/>
                  </a:cubicBezTo>
                  <a:cubicBezTo>
                    <a:pt x="1768" y="384"/>
                    <a:pt x="2300" y="192"/>
                    <a:pt x="28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41763" y="727400"/>
            <a:ext cx="937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BÀI 2:TÍNH DIỆN TÍCH HÌNH THANG SAU</a:t>
            </a:r>
          </a:p>
        </p:txBody>
      </p:sp>
      <p:pic>
        <p:nvPicPr>
          <p:cNvPr id="16390" name="Picture 6" descr="Kết quả hình ảnh cho hình tom and je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0" r="92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27" y="234194"/>
            <a:ext cx="1227372" cy="13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7115104" y="3648791"/>
            <a:ext cx="2149095" cy="2460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19784" y="3330792"/>
            <a:ext cx="455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=32,5(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2052" y="3801326"/>
            <a:ext cx="8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6165" y="4384958"/>
            <a:ext cx="33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+mj-lt"/>
                <a:cs typeface="Times New Roman" panose="02020603050405020304" pitchFamily="18" charset="0"/>
              </a:rPr>
              <a:t> số: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32,5cm</a:t>
            </a:r>
            <a:r>
              <a:rPr lang="en-US" sz="36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0431" y="2343432"/>
            <a:ext cx="4667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(4+9)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x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71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20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" y="232091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4164" y="366069"/>
            <a:ext cx="10799933" cy="2588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9" y="3230136"/>
            <a:ext cx="3019377" cy="33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44216" y="737840"/>
            <a:ext cx="90251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động</a:t>
            </a:r>
            <a:endParaRPr lang="en-US" sz="9600" b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7.40741E-7 L -4.16667E-6 -0.072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" y="232091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8806" y="366069"/>
            <a:ext cx="10799933" cy="2588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9" y="3230136"/>
            <a:ext cx="3019377" cy="33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5"/>
          <p:cNvSpPr txBox="1">
            <a:spLocks/>
          </p:cNvSpPr>
          <p:nvPr/>
        </p:nvSpPr>
        <p:spPr>
          <a:xfrm>
            <a:off x="3478332" y="543895"/>
            <a:ext cx="8390745" cy="92333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6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3:</a:t>
            </a: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3125867" y="1605031"/>
            <a:ext cx="7273727" cy="10064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66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Vận</a:t>
            </a:r>
            <a:r>
              <a:rPr lang="en-US" sz="66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dụng</a:t>
            </a:r>
            <a:endParaRPr lang="en-US" sz="6600" b="1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98047" l="54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" y="1544236"/>
            <a:ext cx="5456467" cy="53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ết quả hình ảnh cho hình nền trò chơi rung chuông và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2" b="90000" l="4154" r="91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2" y="0"/>
            <a:ext cx="1544236" cy="15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1876" y="366347"/>
            <a:ext cx="81046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RUNG</a:t>
            </a:r>
            <a:r>
              <a:rPr lang="en-US" sz="54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CHUÔNG VÀNG</a:t>
            </a:r>
            <a:endParaRPr lang="en-US" sz="5400" b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763" y="1793769"/>
            <a:ext cx="8983381" cy="4031873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sz="32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lệ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.  </a:t>
            </a:r>
          </a:p>
          <a:p>
            <a:pPr algn="just">
              <a:buFontTx/>
              <a:buChar char="-"/>
              <a:defRPr/>
            </a:pP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con. </a:t>
            </a:r>
          </a:p>
          <a:p>
            <a:pPr algn="just">
              <a:buFontTx/>
              <a:buChar char="-"/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giơ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rung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  <a:defRPr/>
            </a:pP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hạ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gạch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gạch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thắng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46" name="Picture 6" descr="Kết quả hình ảnh cho hình cờ dâ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" y="920345"/>
            <a:ext cx="2380712" cy="8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78" b="99870" l="98" r="3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1807" y="4420220"/>
            <a:ext cx="4540193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ình ảnh có liên quan">
            <a:extLst>
              <a:ext uri="{FF2B5EF4-FFF2-40B4-BE49-F238E27FC236}">
                <a16:creationId xmlns:a16="http://schemas.microsoft.com/office/drawing/2014/main" id="{E9E45D32-74D2-4F82-8F6E-BCC7DCCA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98047" l="54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" y="1553663"/>
            <a:ext cx="5456467" cy="53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7.40741E-7 L 2.916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3125705" y="1860467"/>
            <a:ext cx="600501" cy="600501"/>
          </a:xfrm>
          <a:prstGeom prst="flowChartConnector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2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98047" l="54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251" y="744595"/>
            <a:ext cx="6196084" cy="61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47" y="265092"/>
            <a:ext cx="7536306" cy="63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3"/>
          <p:cNvSpPr txBox="1">
            <a:spLocks/>
          </p:cNvSpPr>
          <p:nvPr/>
        </p:nvSpPr>
        <p:spPr>
          <a:xfrm>
            <a:off x="3189487" y="1218229"/>
            <a:ext cx="6537278" cy="4022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lphaUcPeriod"/>
            </a:pP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song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AutoNum type="alphaUcPeriod"/>
            </a:pP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song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C.Hình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D.Hình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song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song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9" name="Picture 16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87" y="4161903"/>
            <a:ext cx="2426937" cy="26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10067483" y="4770620"/>
            <a:ext cx="1617666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10065477" y="4776495"/>
            <a:ext cx="1647546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10065477" y="4784378"/>
            <a:ext cx="1661817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10065477" y="4780436"/>
            <a:ext cx="1678665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10059630" y="4761537"/>
            <a:ext cx="1661817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Oval 19"/>
          <p:cNvSpPr>
            <a:spLocks noChangeArrowheads="1"/>
          </p:cNvSpPr>
          <p:nvPr/>
        </p:nvSpPr>
        <p:spPr bwMode="auto">
          <a:xfrm>
            <a:off x="10073983" y="4738696"/>
            <a:ext cx="1661817" cy="154467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10057561" y="4761537"/>
            <a:ext cx="1678239" cy="153999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10064737" y="477295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10078220" y="4767441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10078219" y="475230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Oval 19"/>
          <p:cNvSpPr>
            <a:spLocks noChangeArrowheads="1"/>
          </p:cNvSpPr>
          <p:nvPr/>
        </p:nvSpPr>
        <p:spPr bwMode="auto">
          <a:xfrm>
            <a:off x="10017945" y="2555411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5695" y="1040809"/>
            <a:ext cx="13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9" name="Picture 8" descr="Hình ảnh có liên quan">
            <a:extLst>
              <a:ext uri="{FF2B5EF4-FFF2-40B4-BE49-F238E27FC236}">
                <a16:creationId xmlns:a16="http://schemas.microsoft.com/office/drawing/2014/main" id="{84C515D8-1967-498C-836A-AB048408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98047" l="54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251" y="772875"/>
            <a:ext cx="6196084" cy="61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build="p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98047" l="54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478" y="684856"/>
            <a:ext cx="6196084" cy="61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3"/>
          <p:cNvSpPr txBox="1">
            <a:spLocks/>
          </p:cNvSpPr>
          <p:nvPr/>
        </p:nvSpPr>
        <p:spPr>
          <a:xfrm>
            <a:off x="2546604" y="1277368"/>
            <a:ext cx="7025571" cy="5047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2</a:t>
            </a:r>
          </a:p>
          <a:p>
            <a:pPr marL="0" indent="0" algn="just">
              <a:buNone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36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ta </a:t>
            </a:r>
          </a:p>
          <a:p>
            <a:pPr marL="0" indent="0" algn="just">
              <a:buNone/>
            </a:pP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..…………………….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9" name="Picture 16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47" y="4102164"/>
            <a:ext cx="2426937" cy="26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10067483" y="4770620"/>
            <a:ext cx="1617666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10065477" y="4776495"/>
            <a:ext cx="1647546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10065477" y="4784378"/>
            <a:ext cx="1661817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10065477" y="4780436"/>
            <a:ext cx="1678665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10059630" y="4761537"/>
            <a:ext cx="1661817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Oval 19"/>
          <p:cNvSpPr>
            <a:spLocks noChangeArrowheads="1"/>
          </p:cNvSpPr>
          <p:nvPr/>
        </p:nvSpPr>
        <p:spPr bwMode="auto">
          <a:xfrm>
            <a:off x="10073983" y="4738696"/>
            <a:ext cx="1661817" cy="154467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10057561" y="4761537"/>
            <a:ext cx="1678239" cy="153999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10064737" y="477295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10078220" y="4767441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10078219" y="475230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Oval 19"/>
          <p:cNvSpPr>
            <a:spLocks noChangeArrowheads="1"/>
          </p:cNvSpPr>
          <p:nvPr/>
        </p:nvSpPr>
        <p:spPr bwMode="auto">
          <a:xfrm>
            <a:off x="10082886" y="476120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DC260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5171" y="3338286"/>
            <a:ext cx="3429857" cy="463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1577" y="3154666"/>
            <a:ext cx="40620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tổng</a:t>
            </a: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đáy</a:t>
            </a:r>
            <a:endParaRPr lang="en-US" sz="3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Picture 18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4" y="-107725"/>
            <a:ext cx="8210527" cy="61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91937" y="3370333"/>
            <a:ext cx="682388" cy="682388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2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98047" l="54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353" y="744595"/>
            <a:ext cx="6196084" cy="61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3"/>
          <p:cNvSpPr txBox="1">
            <a:spLocks/>
          </p:cNvSpPr>
          <p:nvPr/>
        </p:nvSpPr>
        <p:spPr>
          <a:xfrm>
            <a:off x="2893325" y="1216608"/>
            <a:ext cx="7747879" cy="4022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7cm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3cm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cm.</a:t>
            </a:r>
          </a:p>
          <a:p>
            <a:pPr>
              <a:buFontTx/>
              <a:buAutoNum type="alphaUcPeriod"/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cm²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lphaUcPeriod"/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20cm²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C. 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2cm²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D.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5cm²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9" name="Picture 16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47" y="4052721"/>
            <a:ext cx="2426937" cy="26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10067483" y="4770620"/>
            <a:ext cx="1617666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10065477" y="4776495"/>
            <a:ext cx="1647546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10065477" y="4784378"/>
            <a:ext cx="1661817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10065477" y="4780436"/>
            <a:ext cx="1678665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10059630" y="4761537"/>
            <a:ext cx="1661817" cy="15218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Oval 19"/>
          <p:cNvSpPr>
            <a:spLocks noChangeArrowheads="1"/>
          </p:cNvSpPr>
          <p:nvPr/>
        </p:nvSpPr>
        <p:spPr bwMode="auto">
          <a:xfrm>
            <a:off x="10073983" y="4738696"/>
            <a:ext cx="1661817" cy="154467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10057561" y="4761537"/>
            <a:ext cx="1678239" cy="153999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10064737" y="477295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10078220" y="4767441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10078219" y="475230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Oval 19"/>
          <p:cNvSpPr>
            <a:spLocks noChangeArrowheads="1"/>
          </p:cNvSpPr>
          <p:nvPr/>
        </p:nvSpPr>
        <p:spPr bwMode="auto">
          <a:xfrm>
            <a:off x="10082886" y="4761200"/>
            <a:ext cx="1678239" cy="15312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C2608"/>
                </a:solidFill>
                <a:latin typeface="+mj-lt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DC260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0262" y="508722"/>
            <a:ext cx="188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+mj-lt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6450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4" grpId="0" build="p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32"/>
            <a:ext cx="12192000" cy="68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5"/>
          <p:cNvSpPr txBox="1">
            <a:spLocks/>
          </p:cNvSpPr>
          <p:nvPr/>
        </p:nvSpPr>
        <p:spPr>
          <a:xfrm>
            <a:off x="-520890" y="2537500"/>
            <a:ext cx="11430000" cy="182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!</a:t>
            </a:r>
          </a:p>
          <a:p>
            <a:pPr algn="ctr">
              <a:buFontTx/>
              <a:buNone/>
            </a:pPr>
            <a:r>
              <a:rPr lang="en-US" sz="7200" dirty="0">
                <a:latin typeface="+mj-lt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4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72" y="2152209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77" y="4202722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26" y="1620952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67" y="4487853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82" y="1730772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06" y="3732794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44" y="4347501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TOAN\Hinh anh\hinh dong\pháo hoa\pháo hoa\khodohoa.com 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45" y="1913393"/>
            <a:ext cx="1142167" cy="10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1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3" y="214180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891" y="531860"/>
            <a:ext cx="11083524" cy="2662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2" y="3261136"/>
            <a:ext cx="3622025" cy="32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18076" y="1202274"/>
            <a:ext cx="98774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" y="232091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5912" y="366067"/>
            <a:ext cx="10799933" cy="2588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4216" y="737840"/>
            <a:ext cx="90251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9600" b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1" y="3088502"/>
            <a:ext cx="3227944" cy="365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0594" y="366066"/>
            <a:ext cx="11165251" cy="2588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2.</a:t>
            </a:r>
          </a:p>
          <a:p>
            <a:pPr algn="ctr"/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C000"/>
          </a:solidFill>
          <a:ln w="57150">
            <a:solidFill>
              <a:srgbClr val="085DE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" name="Picture 6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8" y="856117"/>
            <a:ext cx="3034964" cy="2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295591" y="2524754"/>
            <a:ext cx="3238500" cy="1604962"/>
            <a:chOff x="192" y="2736"/>
            <a:chExt cx="2064" cy="110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76" y="2736"/>
              <a:ext cx="124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192" y="2736"/>
              <a:ext cx="384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92" y="3840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824" y="2976"/>
              <a:ext cx="432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5872328" y="4261970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1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18140" y="4452470"/>
            <a:ext cx="476250" cy="33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800">
              <a:latin typeface="+mj-lt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948324" y="3954722"/>
            <a:ext cx="2274888" cy="1485900"/>
            <a:chOff x="576" y="2640"/>
            <a:chExt cx="1248" cy="1200"/>
          </a:xfrm>
        </p:grpSpPr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576" y="312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576" y="2640"/>
              <a:ext cx="124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576" y="3840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824" y="2640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9499823" y="4169202"/>
            <a:ext cx="2232025" cy="1485900"/>
            <a:chOff x="2304" y="2880"/>
            <a:chExt cx="1440" cy="936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2304" y="2880"/>
              <a:ext cx="0" cy="9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2304" y="381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304" y="2880"/>
              <a:ext cx="7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3087" y="2880"/>
              <a:ext cx="657" cy="9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3861201" y="5527453"/>
            <a:ext cx="476250" cy="33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800">
              <a:latin typeface="+mj-lt"/>
            </a:endParaRP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2241951" y="5391812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1046565" y="5748999"/>
            <a:ext cx="476250" cy="33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800">
              <a:latin typeface="+mj-lt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9811607" y="5639134"/>
            <a:ext cx="16084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3869323" y="5443622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11057145" y="5654544"/>
            <a:ext cx="96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4567" y="617483"/>
            <a:ext cx="8024881" cy="101449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35306" y="899365"/>
            <a:ext cx="8207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thang ?</a:t>
            </a:r>
          </a:p>
        </p:txBody>
      </p:sp>
    </p:spTree>
    <p:extLst>
      <p:ext uri="{BB962C8B-B14F-4D97-AF65-F5344CB8AC3E}">
        <p14:creationId xmlns:p14="http://schemas.microsoft.com/office/powerpoint/2010/main" val="232350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2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9" y="308284"/>
            <a:ext cx="11388435" cy="58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6493" y="1661337"/>
            <a:ext cx="9879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7200" b="1" dirty="0" err="1">
                <a:latin typeface="+mj-lt"/>
                <a:cs typeface="Times New Roman" panose="02020603050405020304" pitchFamily="18" charset="0"/>
              </a:rPr>
              <a:t>Toán</a:t>
            </a:r>
            <a:endParaRPr lang="en-US" sz="7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289889" y="2781965"/>
            <a:ext cx="101209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thang</a:t>
            </a:r>
            <a:endParaRPr lang="en-US" sz="6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ppt viền con vật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" y="203811"/>
            <a:ext cx="11165252" cy="62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8806" y="366069"/>
            <a:ext cx="10799933" cy="2588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304" y="1047697"/>
            <a:ext cx="1031097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9" y="3230136"/>
            <a:ext cx="3019377" cy="33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5"/>
          <p:cNvSpPr txBox="1">
            <a:spLocks/>
          </p:cNvSpPr>
          <p:nvPr/>
        </p:nvSpPr>
        <p:spPr>
          <a:xfrm>
            <a:off x="4253623" y="657543"/>
            <a:ext cx="8390745" cy="64633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1201304" y="1775434"/>
            <a:ext cx="10513467" cy="64633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thành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diện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tích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thang</a:t>
            </a:r>
            <a:endParaRPr lang="en-US" sz="4000" b="1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649"/>
            <a:ext cx="12192000" cy="6833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60133" y="2917703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652926" y="2948480"/>
            <a:ext cx="604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28457" y="5279678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44292" y="5476042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342" name="Freeform 8"/>
          <p:cNvSpPr>
            <a:spLocks/>
          </p:cNvSpPr>
          <p:nvPr/>
        </p:nvSpPr>
        <p:spPr bwMode="auto">
          <a:xfrm>
            <a:off x="1636043" y="3505200"/>
            <a:ext cx="5905500" cy="2286000"/>
          </a:xfrm>
          <a:custGeom>
            <a:avLst/>
            <a:gdLst>
              <a:gd name="T0" fmla="*/ 0 w 2976"/>
              <a:gd name="T1" fmla="*/ 2147483646 h 1440"/>
              <a:gd name="T2" fmla="*/ 2147483646 w 2976"/>
              <a:gd name="T3" fmla="*/ 0 h 1440"/>
              <a:gd name="T4" fmla="*/ 2147483646 w 2976"/>
              <a:gd name="T5" fmla="*/ 0 h 1440"/>
              <a:gd name="T6" fmla="*/ 2147483646 w 2976"/>
              <a:gd name="T7" fmla="*/ 2147483646 h 1440"/>
              <a:gd name="T8" fmla="*/ 0 w 2976"/>
              <a:gd name="T9" fmla="*/ 2147483646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440"/>
              <a:gd name="T17" fmla="*/ 2976 w 2976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440">
                <a:moveTo>
                  <a:pt x="0" y="1440"/>
                </a:moveTo>
                <a:lnTo>
                  <a:pt x="384" y="0"/>
                </a:lnTo>
                <a:lnTo>
                  <a:pt x="2016" y="0"/>
                </a:lnTo>
                <a:lnTo>
                  <a:pt x="2976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62000" y="228601"/>
            <a:ext cx="1076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+mj-lt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056799" y="1943509"/>
            <a:ext cx="10191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0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ABCD. 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4238625" y="381374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2199799" y="851749"/>
            <a:ext cx="7905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thang</a:t>
            </a:r>
            <a:endParaRPr lang="en-US" sz="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372531" y="3489324"/>
            <a:ext cx="3280395" cy="1274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1622957" y="5791200"/>
            <a:ext cx="5905500" cy="158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61849" y="5737917"/>
            <a:ext cx="279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91878" y="2784249"/>
            <a:ext cx="126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231672" y="3566342"/>
            <a:ext cx="4000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AB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DC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đáy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" y="406414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182361" y="538911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191388" y="367492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Kết quả hình ảnh cho hình nền powerpoint toán học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74" b="90179" l="54482" r="68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53">
            <a:off x="6551447" y="3764073"/>
            <a:ext cx="8556104" cy="33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utoUpdateAnimBg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7" y="0"/>
            <a:ext cx="121919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86280" y="3080716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88970" y="2979030"/>
            <a:ext cx="604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962732" y="5714173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51009" y="5714173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3153427" y="3571115"/>
            <a:ext cx="5905500" cy="2286000"/>
          </a:xfrm>
          <a:custGeom>
            <a:avLst/>
            <a:gdLst>
              <a:gd name="T0" fmla="*/ 0 w 2976"/>
              <a:gd name="T1" fmla="*/ 2147483646 h 1440"/>
              <a:gd name="T2" fmla="*/ 2147483646 w 2976"/>
              <a:gd name="T3" fmla="*/ 0 h 1440"/>
              <a:gd name="T4" fmla="*/ 2147483646 w 2976"/>
              <a:gd name="T5" fmla="*/ 0 h 1440"/>
              <a:gd name="T6" fmla="*/ 2147483646 w 2976"/>
              <a:gd name="T7" fmla="*/ 2147483646 h 1440"/>
              <a:gd name="T8" fmla="*/ 0 w 2976"/>
              <a:gd name="T9" fmla="*/ 2147483646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440"/>
              <a:gd name="T17" fmla="*/ 2976 w 2976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440">
                <a:moveTo>
                  <a:pt x="0" y="1440"/>
                </a:moveTo>
                <a:lnTo>
                  <a:pt x="384" y="0"/>
                </a:lnTo>
                <a:lnTo>
                  <a:pt x="2016" y="0"/>
                </a:lnTo>
                <a:lnTo>
                  <a:pt x="2976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H="1">
            <a:off x="3889612" y="3593730"/>
            <a:ext cx="26205" cy="2263385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742793" y="5896715"/>
            <a:ext cx="4522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3889612" y="5630260"/>
            <a:ext cx="279223" cy="2114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6979" y="2254687"/>
            <a:ext cx="11144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AH </a:t>
            </a:r>
            <a:r>
              <a:rPr lang="en-US" sz="3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thang</a:t>
            </a:r>
            <a:r>
              <a:rPr lang="en-US" sz="3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ABCD.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89635" y="186174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628133" y="740212"/>
            <a:ext cx="7905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thang</a:t>
            </a:r>
            <a:endParaRPr lang="en-US" sz="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9" y="469498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385997" y="397213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375251" y="599980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Kết quả hình ảnh cho hình nền powerpoint toán học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74" b="90179" l="54482" r="68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53">
            <a:off x="6551447" y="3764073"/>
            <a:ext cx="8556104" cy="33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75097" y="-33717"/>
            <a:ext cx="12192000" cy="6833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5" name="Picture 6" descr="Kết quả hình ảnh cho cuốn tâp hoạt hì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" y="406414"/>
            <a:ext cx="1503068" cy="13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Kết quả hình ảnh cho cuốn tâp hoạt hì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3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7071">
            <a:off x="182361" y="538911"/>
            <a:ext cx="1293697" cy="17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Kết quả hình ảnh cho cuốn tâp hoạt h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11">
            <a:off x="1191388" y="367492"/>
            <a:ext cx="808100" cy="8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771525" y="4993"/>
            <a:ext cx="1076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 dirty="0">
              <a:latin typeface="+mj-lt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064154" y="2336268"/>
            <a:ext cx="7873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BC.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M</a:t>
            </a:r>
            <a:endParaRPr lang="en-US" sz="3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390" name="Freeform 10"/>
          <p:cNvSpPr>
            <a:spLocks/>
          </p:cNvSpPr>
          <p:nvPr/>
        </p:nvSpPr>
        <p:spPr bwMode="auto">
          <a:xfrm>
            <a:off x="2522538" y="3937000"/>
            <a:ext cx="5905500" cy="2286000"/>
          </a:xfrm>
          <a:custGeom>
            <a:avLst/>
            <a:gdLst>
              <a:gd name="T0" fmla="*/ 0 w 2976"/>
              <a:gd name="T1" fmla="*/ 2147483646 h 1440"/>
              <a:gd name="T2" fmla="*/ 2147483646 w 2976"/>
              <a:gd name="T3" fmla="*/ 0 h 1440"/>
              <a:gd name="T4" fmla="*/ 2147483646 w 2976"/>
              <a:gd name="T5" fmla="*/ 2147483646 h 1440"/>
              <a:gd name="T6" fmla="*/ 2147483646 w 2976"/>
              <a:gd name="T7" fmla="*/ 2147483646 h 1440"/>
              <a:gd name="T8" fmla="*/ 0 w 2976"/>
              <a:gd name="T9" fmla="*/ 2147483646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440"/>
              <a:gd name="T17" fmla="*/ 2976 w 2976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440">
                <a:moveTo>
                  <a:pt x="0" y="1440"/>
                </a:moveTo>
                <a:lnTo>
                  <a:pt x="384" y="0"/>
                </a:lnTo>
                <a:lnTo>
                  <a:pt x="2496" y="720"/>
                </a:lnTo>
                <a:lnTo>
                  <a:pt x="2976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160743" y="6044400"/>
            <a:ext cx="604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3301207" y="3937000"/>
            <a:ext cx="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211669" y="6317734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7094538" y="4927601"/>
            <a:ext cx="666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000" b="1">
                <a:latin typeface="+mj-lt"/>
                <a:sym typeface="Wingdings" panose="05000000000000000000" pitchFamily="2" charset="2"/>
              </a:rPr>
              <a:t></a:t>
            </a:r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>
            <a:off x="3284538" y="3937000"/>
            <a:ext cx="419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16396" name="Group 16"/>
          <p:cNvGrpSpPr>
            <a:grpSpLocks/>
          </p:cNvGrpSpPr>
          <p:nvPr/>
        </p:nvGrpSpPr>
        <p:grpSpPr bwMode="auto">
          <a:xfrm>
            <a:off x="2774557" y="3417888"/>
            <a:ext cx="5496319" cy="1989138"/>
            <a:chOff x="607" y="2169"/>
            <a:chExt cx="2770" cy="1253"/>
          </a:xfrm>
        </p:grpSpPr>
        <p:grpSp>
          <p:nvGrpSpPr>
            <p:cNvPr id="16403" name="Group 17"/>
            <p:cNvGrpSpPr>
              <a:grpSpLocks/>
            </p:cNvGrpSpPr>
            <p:nvPr/>
          </p:nvGrpSpPr>
          <p:grpSpPr bwMode="auto">
            <a:xfrm>
              <a:off x="607" y="2169"/>
              <a:ext cx="2369" cy="1047"/>
              <a:chOff x="607" y="2169"/>
              <a:chExt cx="2369" cy="1047"/>
            </a:xfrm>
          </p:grpSpPr>
          <p:sp>
            <p:nvSpPr>
              <p:cNvPr id="16405" name="Freeform 18"/>
              <p:cNvSpPr>
                <a:spLocks/>
              </p:cNvSpPr>
              <p:nvPr/>
            </p:nvSpPr>
            <p:spPr bwMode="auto">
              <a:xfrm>
                <a:off x="912" y="2496"/>
                <a:ext cx="2064" cy="720"/>
              </a:xfrm>
              <a:custGeom>
                <a:avLst/>
                <a:gdLst>
                  <a:gd name="T0" fmla="*/ 0 w 2064"/>
                  <a:gd name="T1" fmla="*/ 0 h 720"/>
                  <a:gd name="T2" fmla="*/ 1584 w 2064"/>
                  <a:gd name="T3" fmla="*/ 0 h 720"/>
                  <a:gd name="T4" fmla="*/ 2064 w 2064"/>
                  <a:gd name="T5" fmla="*/ 720 h 720"/>
                  <a:gd name="T6" fmla="*/ 0 w 2064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64"/>
                  <a:gd name="T13" fmla="*/ 0 h 720"/>
                  <a:gd name="T14" fmla="*/ 2064 w 2064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64" h="720">
                    <a:moveTo>
                      <a:pt x="0" y="0"/>
                    </a:moveTo>
                    <a:lnTo>
                      <a:pt x="1584" y="0"/>
                    </a:lnTo>
                    <a:lnTo>
                      <a:pt x="2064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11" name="Text Box 19"/>
              <p:cNvSpPr txBox="1">
                <a:spLocks noChangeArrowheads="1"/>
              </p:cNvSpPr>
              <p:nvPr/>
            </p:nvSpPr>
            <p:spPr bwMode="auto">
              <a:xfrm>
                <a:off x="607" y="2169"/>
                <a:ext cx="30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3072" y="2976"/>
              <a:ext cx="3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6397" name="Freeform 22"/>
          <p:cNvSpPr>
            <a:spLocks/>
          </p:cNvSpPr>
          <p:nvPr/>
        </p:nvSpPr>
        <p:spPr bwMode="auto">
          <a:xfrm>
            <a:off x="3284538" y="3911644"/>
            <a:ext cx="4191000" cy="1168356"/>
          </a:xfrm>
          <a:custGeom>
            <a:avLst/>
            <a:gdLst>
              <a:gd name="T0" fmla="*/ 0 w 2064"/>
              <a:gd name="T1" fmla="*/ 0 h 720"/>
              <a:gd name="T2" fmla="*/ 2147483646 w 2064"/>
              <a:gd name="T3" fmla="*/ 0 h 720"/>
              <a:gd name="T4" fmla="*/ 2147483646 w 2064"/>
              <a:gd name="T5" fmla="*/ 2147483646 h 720"/>
              <a:gd name="T6" fmla="*/ 0 w 206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720"/>
              <a:gd name="T14" fmla="*/ 2064 w 206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720">
                <a:moveTo>
                  <a:pt x="0" y="0"/>
                </a:moveTo>
                <a:lnTo>
                  <a:pt x="1584" y="0"/>
                </a:lnTo>
                <a:lnTo>
                  <a:pt x="2064" y="72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489700" y="3378248"/>
            <a:ext cx="604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666039" y="4699000"/>
            <a:ext cx="604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8347441" y="6044400"/>
            <a:ext cx="603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248150" y="860571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00275" y="1403350"/>
            <a:ext cx="7905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thang</a:t>
            </a:r>
            <a:endParaRPr lang="en-US" sz="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1207" y="6044401"/>
            <a:ext cx="243043" cy="17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0" name="Picture 12" descr="Kết quả hình ảnh cho hình nền powerpoint toán học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774" b="90179" l="54482" r="68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53">
            <a:off x="6461198" y="3640909"/>
            <a:ext cx="8556104" cy="33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52504"/>
      </p:ext>
    </p:extLst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958</Words>
  <Application>Microsoft Office PowerPoint</Application>
  <PresentationFormat>Widescreen</PresentationFormat>
  <Paragraphs>250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giữa diện tích hình thang với diện tích hình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PT2MLH</dc:creator>
  <cp:lastModifiedBy>Nguyễn Thị</cp:lastModifiedBy>
  <cp:revision>13</cp:revision>
  <dcterms:created xsi:type="dcterms:W3CDTF">2021-12-25T16:50:51Z</dcterms:created>
  <dcterms:modified xsi:type="dcterms:W3CDTF">2023-01-09T02:16:52Z</dcterms:modified>
</cp:coreProperties>
</file>