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14" r:id="rId3"/>
    <p:sldMasterId id="2147483728" r:id="rId4"/>
    <p:sldMasterId id="2147483742" r:id="rId5"/>
  </p:sldMasterIdLst>
  <p:sldIdLst>
    <p:sldId id="261" r:id="rId6"/>
    <p:sldId id="268" r:id="rId7"/>
    <p:sldId id="273" r:id="rId8"/>
    <p:sldId id="262" r:id="rId9"/>
    <p:sldId id="265" r:id="rId10"/>
    <p:sldId id="259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04" y="-4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200150"/>
            <a:ext cx="6837362" cy="24003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516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914418"/>
            <a:ext cx="7772400" cy="1450181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6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28900"/>
            <a:ext cx="6400800" cy="1314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0712-8374-42F9-BF24-DFAB783FE1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9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8CB6B-450E-40EC-83CF-F3450B015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87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96"/>
            <a:ext cx="2057400" cy="4392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96"/>
            <a:ext cx="6019800" cy="4392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B5B09-4073-487A-849B-C3555B0C2C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47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4"/>
            <a:ext cx="4038600" cy="16418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2D2B2-1DB3-4340-8AB3-D151E4D4A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66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96"/>
            <a:ext cx="8229600" cy="43922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A71D6-5F50-4964-82BE-94F3FD9EE4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13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45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79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65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23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18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56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2CA1C-67F2-4FAF-AB76-D9FCDBA2E4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89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45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39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10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08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200150"/>
            <a:ext cx="6837362" cy="24003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516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914410"/>
            <a:ext cx="7772400" cy="1450181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6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28900"/>
            <a:ext cx="6400800" cy="1314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0712-8374-42F9-BF24-DFAB783FE1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02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2CA1C-67F2-4FAF-AB76-D9FCDBA2E4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64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FC75-88BD-4099-A895-532F99C27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67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C7851-BE70-4C2E-A0AD-3BD6D05551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32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01FAE-6EFA-47E1-94C5-59FF63EBDF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FC75-88BD-4099-A895-532F99C27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22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1D053-D852-4737-AA54-DB086B1D0D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79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A0024-B5B2-4F68-9A23-40E2F195C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57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EF9C4-3728-47C3-82E2-D46444C0DE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84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ED3E-5D66-4AAB-A074-8F2963DFD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99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8CB6B-450E-40EC-83CF-F3450B015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10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92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92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B5B09-4073-487A-849B-C3555B0C2C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85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4"/>
            <a:ext cx="4038600" cy="16418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2D2B2-1DB3-4340-8AB3-D151E4D4A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68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8"/>
            <a:ext cx="8229600" cy="43922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A71D6-5F50-4964-82BE-94F3FD9EE4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461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200150"/>
            <a:ext cx="6837362" cy="24003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516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914406"/>
            <a:ext cx="7772400" cy="1450181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6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28900"/>
            <a:ext cx="6400800" cy="1314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0712-8374-42F9-BF24-DFAB783FE1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276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2CA1C-67F2-4FAF-AB76-D9FCDBA2E4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2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C7851-BE70-4C2E-A0AD-3BD6D05551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6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FC75-88BD-4099-A895-532F99C27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28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C7851-BE70-4C2E-A0AD-3BD6D05551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17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01FAE-6EFA-47E1-94C5-59FF63EBDF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03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1D053-D852-4737-AA54-DB086B1D0D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04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A0024-B5B2-4F68-9A23-40E2F195C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46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EF9C4-3728-47C3-82E2-D46444C0DE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36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ED3E-5D66-4AAB-A074-8F2963DFD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08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8CB6B-450E-40EC-83CF-F3450B015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12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4"/>
            <a:ext cx="2057400" cy="4392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4"/>
            <a:ext cx="6019800" cy="4392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B5B09-4073-487A-849B-C3555B0C2C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18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4"/>
            <a:ext cx="4038600" cy="16418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2D2B2-1DB3-4340-8AB3-D151E4D4A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9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01FAE-6EFA-47E1-94C5-59FF63EBDF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885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4"/>
            <a:ext cx="8229600" cy="43922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A71D6-5F50-4964-82BE-94F3FD9EE4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60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200150"/>
            <a:ext cx="6837362" cy="24003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516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914401"/>
            <a:ext cx="7772400" cy="1450181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6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28900"/>
            <a:ext cx="6400800" cy="1314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4E13C-C550-4F92-8052-B78A18C1EA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626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D4AAC-EA04-4159-A1AF-01035B8E5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29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27D99-C464-4D8C-B9C9-38E9765B8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793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B43F5-78AC-4F43-A2E2-51D1F66A4F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460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77B42-9A9A-4429-814F-496DC65CE4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82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5EF0C-4718-4B5E-B65B-62B73A9DB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595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34362-3537-46EB-9165-2AC6195368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410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8282-F014-4709-B449-28784B7C2F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01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1A863-2A93-460F-B7AD-59C8F61BAD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1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1D053-D852-4737-AA54-DB086B1D0D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525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44C19-1F17-4E7B-83A2-E245D3BB1D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740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92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92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BE186-3FAE-47C1-BF9A-7B6B8FB611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122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2"/>
            <a:ext cx="4038600" cy="16418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E92CF-D080-4CB9-9827-F5A77E2A8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291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922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4686B-8884-41DD-9E1F-2AE001200D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5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A0024-B5B2-4F68-9A23-40E2F195C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2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EF9C4-3728-47C3-82E2-D46444C0DE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0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ED3E-5D66-4AAB-A074-8F2963DFD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3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50000">
              <a:srgbClr val="FFCCCC"/>
            </a:gs>
            <a:gs pos="100000">
              <a:srgbClr val="66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1071587" y="228600"/>
            <a:ext cx="7615237" cy="829866"/>
            <a:chOff x="675" y="192"/>
            <a:chExt cx="4797" cy="697"/>
          </a:xfrm>
        </p:grpSpPr>
        <p:sp>
          <p:nvSpPr>
            <p:cNvPr id="304131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2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3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4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5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12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41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8A89DC-D943-4B2E-A79B-5A1757D12D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56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8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50000">
              <a:srgbClr val="FFCCCC"/>
            </a:gs>
            <a:gs pos="100000">
              <a:srgbClr val="66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1071582" y="228600"/>
            <a:ext cx="7615237" cy="829866"/>
            <a:chOff x="675" y="192"/>
            <a:chExt cx="4797" cy="697"/>
          </a:xfrm>
        </p:grpSpPr>
        <p:sp>
          <p:nvSpPr>
            <p:cNvPr id="304131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2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3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4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5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12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41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8A89DC-D943-4B2E-A79B-5A1757D12D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527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50000">
              <a:srgbClr val="FFCCCC"/>
            </a:gs>
            <a:gs pos="100000">
              <a:srgbClr val="66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1071574" y="228600"/>
            <a:ext cx="7615237" cy="829866"/>
            <a:chOff x="675" y="192"/>
            <a:chExt cx="4797" cy="697"/>
          </a:xfrm>
        </p:grpSpPr>
        <p:sp>
          <p:nvSpPr>
            <p:cNvPr id="304131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2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3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4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5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12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41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8A89DC-D943-4B2E-A79B-5A1757D12D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610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50000">
              <a:srgbClr val="FFCCCC"/>
            </a:gs>
            <a:gs pos="100000">
              <a:srgbClr val="66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1564" y="228600"/>
            <a:ext cx="7615237" cy="829866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41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ADB2BC-5BB6-437F-8433-4A185B79687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956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4514850"/>
            <a:ext cx="6248400" cy="34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 viên thực hiện: </a:t>
            </a:r>
            <a:r>
              <a:rPr lang="vi-VN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 Thị</a:t>
            </a:r>
            <a:r>
              <a:rPr lang="en-US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Thanh </a:t>
            </a:r>
            <a:r>
              <a:rPr lang="vi-VN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Thủy</a:t>
            </a:r>
            <a:endParaRPr lang="en-US" sz="18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04" name="WordArt 4"/>
          <p:cNvSpPr>
            <a:spLocks noChangeArrowheads="1" noChangeShapeType="1" noTextEdit="1"/>
          </p:cNvSpPr>
          <p:nvPr/>
        </p:nvSpPr>
        <p:spPr bwMode="auto">
          <a:xfrm>
            <a:off x="727103" y="1808764"/>
            <a:ext cx="7689794" cy="32726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smtClean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smtClean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smtClean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smtClean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800" kern="1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Kính chào </a:t>
            </a:r>
            <a:r>
              <a:rPr lang="en-US" sz="800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en-US" sz="800" kern="1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an </a:t>
            </a:r>
            <a:r>
              <a:rPr lang="en-US" sz="800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 </a:t>
            </a:r>
            <a:r>
              <a:rPr lang="en-US" sz="800" kern="1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khảo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800" kern="1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 thầy cô giáo về dự giờ thăm lớp 5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smtClean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172" name="WordArt 11"/>
          <p:cNvSpPr>
            <a:spLocks noChangeArrowheads="1" noChangeShapeType="1" noTextEdit="1"/>
          </p:cNvSpPr>
          <p:nvPr/>
        </p:nvSpPr>
        <p:spPr bwMode="auto">
          <a:xfrm>
            <a:off x="990611" y="3600459"/>
            <a:ext cx="7238999" cy="6085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9050">
                  <a:solidFill>
                    <a:srgbClr val="FFCC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Bài: Khái niệm </a:t>
            </a:r>
            <a:r>
              <a:rPr lang="en-US" sz="3600" b="1" kern="10">
                <a:ln w="19050">
                  <a:solidFill>
                    <a:srgbClr val="FFCC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số thập </a:t>
            </a:r>
            <a:r>
              <a:rPr lang="en-US" sz="3600" b="1" kern="10" smtClean="0">
                <a:ln w="19050">
                  <a:solidFill>
                    <a:srgbClr val="FFCC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phân (tiếp theo)</a:t>
            </a:r>
          </a:p>
        </p:txBody>
      </p:sp>
      <p:pic>
        <p:nvPicPr>
          <p:cNvPr id="7173" name="Picture 12" descr="hoa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63638"/>
            <a:ext cx="1872208" cy="140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4" name="Group 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192"/>
            <a:chExt cx="5760" cy="3936"/>
          </a:xfrm>
        </p:grpSpPr>
        <p:grpSp>
          <p:nvGrpSpPr>
            <p:cNvPr id="7182" name="Group 14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7185" name="Picture 15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6" name="Picture 16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183" name="Picture 17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4" name="Picture 18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20" name="AutoShape 20"/>
          <p:cNvSpPr>
            <a:spLocks noChangeArrowheads="1"/>
          </p:cNvSpPr>
          <p:nvPr/>
        </p:nvSpPr>
        <p:spPr bwMode="auto">
          <a:xfrm>
            <a:off x="6589415" y="1808764"/>
            <a:ext cx="533400" cy="342900"/>
          </a:xfrm>
          <a:prstGeom prst="star5">
            <a:avLst/>
          </a:prstGeom>
          <a:solidFill>
            <a:srgbClr val="00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FFCC"/>
              </a:solidFill>
              <a:latin typeface="Verdana" pitchFamily="34" charset="0"/>
            </a:endParaRPr>
          </a:p>
        </p:txBody>
      </p:sp>
      <p:sp>
        <p:nvSpPr>
          <p:cNvPr id="307221" name="AutoShape 21"/>
          <p:cNvSpPr>
            <a:spLocks noChangeArrowheads="1"/>
          </p:cNvSpPr>
          <p:nvPr/>
        </p:nvSpPr>
        <p:spPr bwMode="auto">
          <a:xfrm>
            <a:off x="7856630" y="2668732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22" name="AutoShape 22"/>
          <p:cNvSpPr>
            <a:spLocks noChangeArrowheads="1"/>
          </p:cNvSpPr>
          <p:nvPr/>
        </p:nvSpPr>
        <p:spPr bwMode="auto">
          <a:xfrm>
            <a:off x="452983" y="525413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23" name="AutoShape 23"/>
          <p:cNvSpPr>
            <a:spLocks noChangeArrowheads="1"/>
          </p:cNvSpPr>
          <p:nvPr/>
        </p:nvSpPr>
        <p:spPr bwMode="auto">
          <a:xfrm>
            <a:off x="1781175" y="2800348"/>
            <a:ext cx="533400" cy="342900"/>
          </a:xfrm>
          <a:prstGeom prst="star5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26" name="AutoShape 26"/>
          <p:cNvSpPr>
            <a:spLocks noChangeArrowheads="1"/>
          </p:cNvSpPr>
          <p:nvPr/>
        </p:nvSpPr>
        <p:spPr bwMode="auto">
          <a:xfrm>
            <a:off x="6228184" y="2743200"/>
            <a:ext cx="533400" cy="342900"/>
          </a:xfrm>
          <a:prstGeom prst="star5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FFCC"/>
              </a:solidFill>
              <a:latin typeface="Verdana" pitchFamily="34" charset="0"/>
            </a:endParaRPr>
          </a:p>
        </p:txBody>
      </p:sp>
      <p:sp>
        <p:nvSpPr>
          <p:cNvPr id="307227" name="AutoShape 27"/>
          <p:cNvSpPr>
            <a:spLocks noChangeArrowheads="1"/>
          </p:cNvSpPr>
          <p:nvPr/>
        </p:nvSpPr>
        <p:spPr bwMode="auto">
          <a:xfrm>
            <a:off x="827584" y="2556909"/>
            <a:ext cx="533400" cy="342900"/>
          </a:xfrm>
          <a:prstGeom prst="star5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28" name="AutoShape 28"/>
          <p:cNvSpPr>
            <a:spLocks noChangeArrowheads="1"/>
          </p:cNvSpPr>
          <p:nvPr/>
        </p:nvSpPr>
        <p:spPr bwMode="auto">
          <a:xfrm>
            <a:off x="7920186" y="525413"/>
            <a:ext cx="533400" cy="3429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AutoShape 21"/>
          <p:cNvSpPr>
            <a:spLocks noChangeArrowheads="1"/>
          </p:cNvSpPr>
          <p:nvPr/>
        </p:nvSpPr>
        <p:spPr bwMode="auto">
          <a:xfrm>
            <a:off x="1781175" y="2096268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9" name="AutoShape 11"/>
          <p:cNvSpPr>
            <a:spLocks noChangeArrowheads="1"/>
          </p:cNvSpPr>
          <p:nvPr/>
        </p:nvSpPr>
        <p:spPr bwMode="auto">
          <a:xfrm>
            <a:off x="238128" y="209074"/>
            <a:ext cx="3733800" cy="571500"/>
          </a:xfrm>
          <a:prstGeom prst="wedgeEllipseCallout">
            <a:avLst>
              <a:gd name="adj1" fmla="val -46940"/>
              <a:gd name="adj2" fmla="val 104583"/>
            </a:avLst>
          </a:prstGeom>
          <a:solidFill>
            <a:srgbClr val="00B05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</a:rPr>
              <a:t>KHỞI ĐỘNG</a:t>
            </a:r>
            <a:endParaRPr lang="en-US" sz="28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Rectangle 13"/>
          <p:cNvSpPr>
            <a:spLocks noChangeArrowheads="1"/>
          </p:cNvSpPr>
          <p:nvPr/>
        </p:nvSpPr>
        <p:spPr bwMode="auto">
          <a:xfrm>
            <a:off x="6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02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404089"/>
              </p:ext>
            </p:extLst>
          </p:nvPr>
        </p:nvGraphicFramePr>
        <p:xfrm>
          <a:off x="2350606" y="1813307"/>
          <a:ext cx="1365230" cy="1031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" name="Equation" r:id="rId3" imgW="723600" imgH="393480" progId="Equation.3">
                  <p:embed/>
                </p:oleObj>
              </mc:Choice>
              <mc:Fallback>
                <p:oleObj name="Equation" r:id="rId3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0606" y="1813307"/>
                        <a:ext cx="1365230" cy="10319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Rectangle 22"/>
          <p:cNvSpPr>
            <a:spLocks noChangeArrowheads="1"/>
          </p:cNvSpPr>
          <p:nvPr/>
        </p:nvSpPr>
        <p:spPr bwMode="auto">
          <a:xfrm>
            <a:off x="6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0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47319"/>
              </p:ext>
            </p:extLst>
          </p:nvPr>
        </p:nvGraphicFramePr>
        <p:xfrm>
          <a:off x="2350614" y="4011910"/>
          <a:ext cx="2024063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" name="Equation" r:id="rId5" imgW="723600" imgH="393480" progId="Equation.3">
                  <p:embed/>
                </p:oleObj>
              </mc:Choice>
              <mc:Fallback>
                <p:oleObj name="Equation" r:id="rId5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0614" y="4011910"/>
                        <a:ext cx="2024063" cy="9477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3443" name="Text Box 35"/>
          <p:cNvSpPr txBox="1">
            <a:spLocks noChangeArrowheads="1"/>
          </p:cNvSpPr>
          <p:nvPr/>
        </p:nvSpPr>
        <p:spPr bwMode="auto">
          <a:xfrm>
            <a:off x="977227" y="1111616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</a:rPr>
              <a:t>*Viết số</a:t>
            </a:r>
            <a:r>
              <a:rPr lang="vi-VN" sz="2800" smtClean="0">
                <a:solidFill>
                  <a:srgbClr val="FF0000"/>
                </a:solidFill>
                <a:latin typeface="Times New Roman" pitchFamily="18" charset="0"/>
              </a:rPr>
              <a:t> thập phân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</a:rPr>
              <a:t> thích hợp vào chỗ chấm:</a:t>
            </a:r>
          </a:p>
        </p:txBody>
      </p:sp>
      <p:sp>
        <p:nvSpPr>
          <p:cNvPr id="273444" name="Text Box 36"/>
          <p:cNvSpPr txBox="1">
            <a:spLocks noChangeArrowheads="1"/>
          </p:cNvSpPr>
          <p:nvPr/>
        </p:nvSpPr>
        <p:spPr bwMode="auto">
          <a:xfrm>
            <a:off x="1709750" y="2067694"/>
            <a:ext cx="790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8F3B35"/>
                </a:solidFill>
                <a:latin typeface="Times New Roman" pitchFamily="18" charset="0"/>
              </a:rPr>
              <a:t> </a:t>
            </a:r>
            <a:r>
              <a:rPr lang="en-US" sz="2800" b="1" smtClean="0">
                <a:solidFill>
                  <a:srgbClr val="141AFC"/>
                </a:solidFill>
                <a:latin typeface="Times New Roman" pitchFamily="18" charset="0"/>
              </a:rPr>
              <a:t>a,</a:t>
            </a:r>
          </a:p>
        </p:txBody>
      </p:sp>
      <p:sp>
        <p:nvSpPr>
          <p:cNvPr id="273445" name="Text Box 37"/>
          <p:cNvSpPr txBox="1">
            <a:spLocks noChangeArrowheads="1"/>
          </p:cNvSpPr>
          <p:nvPr/>
        </p:nvSpPr>
        <p:spPr bwMode="auto">
          <a:xfrm>
            <a:off x="1709750" y="3165113"/>
            <a:ext cx="790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2800" b="1" smtClean="0">
                <a:solidFill>
                  <a:srgbClr val="141AFC"/>
                </a:solidFill>
                <a:latin typeface="Times New Roman" pitchFamily="18" charset="0"/>
              </a:rPr>
              <a:t>b,</a:t>
            </a:r>
          </a:p>
        </p:txBody>
      </p:sp>
      <p:sp>
        <p:nvSpPr>
          <p:cNvPr id="273454" name="Text Box 46"/>
          <p:cNvSpPr txBox="1">
            <a:spLocks noChangeArrowheads="1"/>
          </p:cNvSpPr>
          <p:nvPr/>
        </p:nvSpPr>
        <p:spPr bwMode="auto">
          <a:xfrm>
            <a:off x="3225252" y="3189684"/>
            <a:ext cx="19442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1848073" y="3785061"/>
            <a:ext cx="50254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8F3B35"/>
                </a:solidFill>
                <a:latin typeface="Times New Roman" pitchFamily="18" charset="0"/>
              </a:rPr>
              <a:t> </a:t>
            </a:r>
            <a:r>
              <a:rPr lang="vi-VN" sz="2800" b="1" smtClean="0">
                <a:solidFill>
                  <a:srgbClr val="141AFC"/>
                </a:solidFill>
                <a:latin typeface="Times New Roman" pitchFamily="18" charset="0"/>
              </a:rPr>
              <a:t>c,</a:t>
            </a:r>
            <a:endParaRPr lang="en-US" sz="2800" b="1" smtClean="0">
              <a:solidFill>
                <a:srgbClr val="141AFC"/>
              </a:solidFill>
              <a:latin typeface="Times New Roman" pitchFamily="18" charset="0"/>
            </a:endParaRPr>
          </a:p>
        </p:txBody>
      </p:sp>
      <p:graphicFrame>
        <p:nvGraphicFramePr>
          <p:cNvPr id="21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544040"/>
              </p:ext>
            </p:extLst>
          </p:nvPr>
        </p:nvGraphicFramePr>
        <p:xfrm>
          <a:off x="2267744" y="2979738"/>
          <a:ext cx="2605088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" name="Equation" r:id="rId7" imgW="799920" imgH="393480" progId="Equation.3">
                  <p:embed/>
                </p:oleObj>
              </mc:Choice>
              <mc:Fallback>
                <p:oleObj name="Equation" r:id="rId7" imgW="7999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979738"/>
                        <a:ext cx="2605088" cy="9636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240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3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3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3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3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3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3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3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9" grpId="0" animBg="1"/>
      <p:bldP spid="273443" grpId="0"/>
      <p:bldP spid="273444" grpId="0"/>
      <p:bldP spid="273445" grpId="0"/>
      <p:bldP spid="27345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30"/>
          <p:cNvSpPr>
            <a:spLocks noChangeShapeType="1"/>
          </p:cNvSpPr>
          <p:nvPr/>
        </p:nvSpPr>
        <p:spPr bwMode="auto">
          <a:xfrm>
            <a:off x="36513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3" name="Text Box 46"/>
          <p:cNvSpPr txBox="1">
            <a:spLocks noChangeArrowheads="1"/>
          </p:cNvSpPr>
          <p:nvPr/>
        </p:nvSpPr>
        <p:spPr bwMode="auto">
          <a:xfrm>
            <a:off x="8077202" y="39433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5124" name="Text Box 52"/>
          <p:cNvSpPr txBox="1">
            <a:spLocks noChangeArrowheads="1"/>
          </p:cNvSpPr>
          <p:nvPr/>
        </p:nvSpPr>
        <p:spPr bwMode="auto">
          <a:xfrm>
            <a:off x="7223127" y="36242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5125" name="Text Box 72"/>
          <p:cNvSpPr txBox="1">
            <a:spLocks noChangeArrowheads="1"/>
          </p:cNvSpPr>
          <p:nvPr/>
        </p:nvSpPr>
        <p:spPr bwMode="auto">
          <a:xfrm>
            <a:off x="381000" y="1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</a:p>
        </p:txBody>
      </p:sp>
      <p:graphicFrame>
        <p:nvGraphicFramePr>
          <p:cNvPr id="280757" name="Group 181"/>
          <p:cNvGraphicFramePr>
            <a:graphicFrameLocks noGrp="1"/>
          </p:cNvGraphicFramePr>
          <p:nvPr>
            <p:ph sz="half" idx="1"/>
          </p:nvPr>
        </p:nvGraphicFramePr>
        <p:xfrm>
          <a:off x="304800" y="1143002"/>
          <a:ext cx="3262312" cy="2722721"/>
        </p:xfrm>
        <a:graphic>
          <a:graphicData uri="http://schemas.openxmlformats.org/drawingml/2006/table">
            <a:tbl>
              <a:tblPr/>
              <a:tblGrid>
                <a:gridCol w="815975"/>
                <a:gridCol w="860425"/>
                <a:gridCol w="769937"/>
                <a:gridCol w="815975"/>
              </a:tblGrid>
              <a:tr h="4229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AF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1AF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AF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1AF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AF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cm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141AF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AF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141AF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</a:tr>
              <a:tr h="834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vi-VN" sz="5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accent1"/>
                        </a:gs>
                        <a:gs pos="100000">
                          <a:schemeClr val="accent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vi-VN" sz="5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</a:tr>
              <a:tr h="834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vi-VN" sz="5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</a:tr>
              <a:tr h="631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</a:tr>
            </a:tbl>
          </a:graphicData>
        </a:graphic>
      </p:graphicFrame>
      <p:sp>
        <p:nvSpPr>
          <p:cNvPr id="280712" name="Text Box 136"/>
          <p:cNvSpPr txBox="1">
            <a:spLocks noChangeArrowheads="1"/>
          </p:cNvSpPr>
          <p:nvPr/>
        </p:nvSpPr>
        <p:spPr bwMode="auto">
          <a:xfrm>
            <a:off x="533403" y="1657350"/>
            <a:ext cx="12684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</a:rPr>
              <a:t>2       7</a:t>
            </a:r>
          </a:p>
        </p:txBody>
      </p:sp>
      <p:sp>
        <p:nvSpPr>
          <p:cNvPr id="5154" name="Rectangle 140"/>
          <p:cNvSpPr>
            <a:spLocks noChangeArrowheads="1"/>
          </p:cNvSpPr>
          <p:nvPr/>
        </p:nvSpPr>
        <p:spPr bwMode="auto">
          <a:xfrm>
            <a:off x="2" y="22406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0720" name="Text Box 144"/>
          <p:cNvSpPr txBox="1">
            <a:spLocks noChangeArrowheads="1"/>
          </p:cNvSpPr>
          <p:nvPr/>
        </p:nvSpPr>
        <p:spPr bwMode="auto">
          <a:xfrm>
            <a:off x="3657600" y="1543051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80728" name="Text Box 152"/>
          <p:cNvSpPr txBox="1">
            <a:spLocks noChangeArrowheads="1"/>
          </p:cNvSpPr>
          <p:nvPr/>
        </p:nvSpPr>
        <p:spPr bwMode="auto">
          <a:xfrm>
            <a:off x="457200" y="2400300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</a:rPr>
              <a:t> 8       5       6</a:t>
            </a:r>
          </a:p>
        </p:txBody>
      </p:sp>
      <p:sp>
        <p:nvSpPr>
          <p:cNvPr id="5161" name="Rectangle 156"/>
          <p:cNvSpPr>
            <a:spLocks noChangeArrowheads="1"/>
          </p:cNvSpPr>
          <p:nvPr/>
        </p:nvSpPr>
        <p:spPr bwMode="auto">
          <a:xfrm>
            <a:off x="2" y="22406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0734" name="Text Box 158"/>
          <p:cNvSpPr txBox="1">
            <a:spLocks noChangeArrowheads="1"/>
          </p:cNvSpPr>
          <p:nvPr/>
        </p:nvSpPr>
        <p:spPr bwMode="auto">
          <a:xfrm>
            <a:off x="381000" y="3200400"/>
            <a:ext cx="320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</a:rPr>
              <a:t> 0       1       9       5 </a:t>
            </a:r>
          </a:p>
        </p:txBody>
      </p:sp>
      <p:sp>
        <p:nvSpPr>
          <p:cNvPr id="5168" name="Rectangle 165"/>
          <p:cNvSpPr>
            <a:spLocks noChangeArrowheads="1"/>
          </p:cNvSpPr>
          <p:nvPr/>
        </p:nvSpPr>
        <p:spPr bwMode="auto">
          <a:xfrm>
            <a:off x="2" y="221563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74" name="Rectangle 189"/>
          <p:cNvSpPr>
            <a:spLocks noChangeArrowheads="1"/>
          </p:cNvSpPr>
          <p:nvPr/>
        </p:nvSpPr>
        <p:spPr bwMode="auto">
          <a:xfrm>
            <a:off x="2" y="221563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75" name="Text Box 186"/>
          <p:cNvSpPr txBox="1">
            <a:spLocks noChangeArrowheads="1"/>
          </p:cNvSpPr>
          <p:nvPr/>
        </p:nvSpPr>
        <p:spPr bwMode="auto">
          <a:xfrm>
            <a:off x="1905000" y="628651"/>
            <a:ext cx="678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sz="280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9" name="ĐẾ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xmlns="" id="{C4B10F49-174D-0750-A9AC-94D78CB54B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4900" y="4080881"/>
            <a:ext cx="1889100" cy="1062619"/>
          </a:xfrm>
          <a:prstGeom prst="rect">
            <a:avLst/>
          </a:prstGeom>
        </p:spPr>
      </p:pic>
      <p:pic>
        <p:nvPicPr>
          <p:cNvPr id="21" name="PA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06" y="-280448"/>
            <a:ext cx="4392610" cy="32039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37127" y="523221"/>
            <a:ext cx="39782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nl-NL" sz="2700" b="1" kern="100" smtClean="0">
                <a:solidFill>
                  <a:prstClr val="black"/>
                </a:solidFill>
                <a:latin typeface="Times New Roman"/>
                <a:ea typeface="SimSun"/>
              </a:rPr>
              <a:t>    </a:t>
            </a:r>
            <a:r>
              <a:rPr lang="nl-NL" sz="2400" b="1" kern="100" smtClean="0">
                <a:solidFill>
                  <a:prstClr val="black"/>
                </a:solidFill>
                <a:latin typeface="Times New Roman"/>
                <a:ea typeface="SimSun"/>
              </a:rPr>
              <a:t>Thảo </a:t>
            </a:r>
            <a:r>
              <a:rPr lang="nl-NL" sz="2400" b="1" kern="100">
                <a:solidFill>
                  <a:prstClr val="black"/>
                </a:solidFill>
                <a:latin typeface="Times New Roman"/>
                <a:ea typeface="SimSun"/>
              </a:rPr>
              <a:t>luận </a:t>
            </a:r>
            <a:r>
              <a:rPr lang="nl-NL" sz="2400" b="1" kern="100" smtClean="0">
                <a:solidFill>
                  <a:prstClr val="black"/>
                </a:solidFill>
                <a:latin typeface="Times New Roman"/>
                <a:ea typeface="SimSun"/>
              </a:rPr>
              <a:t>nhóm 4: </a:t>
            </a:r>
          </a:p>
          <a:p>
            <a:pPr lvl="0" algn="just" defTabSz="685783"/>
            <a:r>
              <a:rPr lang="nl-NL" sz="2400" kern="100" smtClean="0">
                <a:solidFill>
                  <a:prstClr val="black"/>
                </a:solidFill>
                <a:latin typeface="Times New Roman"/>
                <a:ea typeface="SimSun"/>
              </a:rPr>
              <a:t>   Chuyển </a:t>
            </a:r>
            <a:r>
              <a:rPr lang="nl-NL" sz="2400" kern="100">
                <a:solidFill>
                  <a:prstClr val="black"/>
                </a:solidFill>
                <a:latin typeface="Times New Roman"/>
                <a:ea typeface="SimSun"/>
              </a:rPr>
              <a:t>các số </a:t>
            </a:r>
            <a:r>
              <a:rPr lang="vi-VN" sz="2400" kern="100">
                <a:solidFill>
                  <a:prstClr val="black"/>
                </a:solidFill>
                <a:latin typeface="Times New Roman"/>
                <a:ea typeface="SimSun"/>
              </a:rPr>
              <a:t>đ</a:t>
            </a:r>
            <a:r>
              <a:rPr lang="en-US" sz="2400" kern="100">
                <a:solidFill>
                  <a:prstClr val="black"/>
                </a:solidFill>
                <a:latin typeface="Times New Roman"/>
                <a:ea typeface="SimSun"/>
              </a:rPr>
              <a:t>o </a:t>
            </a:r>
            <a:r>
              <a:rPr lang="vi-VN" sz="2400" kern="100" smtClean="0">
                <a:solidFill>
                  <a:prstClr val="black"/>
                </a:solidFill>
                <a:latin typeface="Times New Roman"/>
                <a:ea typeface="SimSun"/>
              </a:rPr>
              <a:t>độ</a:t>
            </a:r>
            <a:r>
              <a:rPr lang="en-US" sz="2400" kern="100">
                <a:solidFill>
                  <a:prstClr val="black"/>
                </a:solidFill>
                <a:latin typeface="Times New Roman"/>
                <a:ea typeface="SimSun"/>
              </a:rPr>
              <a:t> dài </a:t>
            </a:r>
            <a:r>
              <a:rPr lang="en-US" sz="2400" kern="100" smtClean="0">
                <a:solidFill>
                  <a:prstClr val="black"/>
                </a:solidFill>
                <a:latin typeface="Times New Roman"/>
                <a:ea typeface="SimSun"/>
              </a:rPr>
              <a:t>này     sang </a:t>
            </a:r>
            <a:r>
              <a:rPr lang="vi-VN" sz="2400" kern="100" smtClean="0">
                <a:solidFill>
                  <a:prstClr val="black"/>
                </a:solidFill>
                <a:latin typeface="Times New Roman"/>
                <a:ea typeface="SimSun"/>
              </a:rPr>
              <a:t>đơ</a:t>
            </a:r>
            <a:r>
              <a:rPr lang="en-US" sz="2400" kern="100">
                <a:solidFill>
                  <a:prstClr val="black"/>
                </a:solidFill>
                <a:latin typeface="Times New Roman"/>
                <a:ea typeface="SimSun"/>
              </a:rPr>
              <a:t>n vị </a:t>
            </a:r>
            <a:r>
              <a:rPr lang="vi-VN" sz="2400" kern="100" smtClean="0">
                <a:solidFill>
                  <a:prstClr val="black"/>
                </a:solidFill>
                <a:latin typeface="Times New Roman"/>
                <a:ea typeface="SimSun"/>
              </a:rPr>
              <a:t>đ</a:t>
            </a:r>
            <a:r>
              <a:rPr lang="en-US" sz="2400" kern="100" smtClean="0">
                <a:solidFill>
                  <a:prstClr val="black"/>
                </a:solidFill>
                <a:latin typeface="Times New Roman"/>
                <a:ea typeface="SimSun"/>
              </a:rPr>
              <a:t>o </a:t>
            </a:r>
            <a:r>
              <a:rPr lang="vi-VN" sz="2400" kern="100" smtClean="0">
                <a:solidFill>
                  <a:prstClr val="black"/>
                </a:solidFill>
                <a:latin typeface="Times New Roman"/>
                <a:ea typeface="SimSun"/>
              </a:rPr>
              <a:t>độ</a:t>
            </a:r>
            <a:r>
              <a:rPr lang="en-US" sz="2400" kern="100">
                <a:solidFill>
                  <a:prstClr val="black"/>
                </a:solidFill>
                <a:latin typeface="Times New Roman"/>
                <a:ea typeface="SimSun"/>
              </a:rPr>
              <a:t> </a:t>
            </a:r>
            <a:r>
              <a:rPr lang="en-US" sz="2400" kern="100" smtClean="0">
                <a:solidFill>
                  <a:prstClr val="black"/>
                </a:solidFill>
                <a:latin typeface="Times New Roman"/>
                <a:ea typeface="SimSun"/>
              </a:rPr>
              <a:t>dài là m, </a:t>
            </a:r>
            <a:r>
              <a:rPr lang="en-US" sz="2400" kern="100">
                <a:solidFill>
                  <a:prstClr val="black"/>
                </a:solidFill>
                <a:latin typeface="Times New Roman"/>
                <a:ea typeface="SimSun"/>
              </a:rPr>
              <a:t>d</a:t>
            </a:r>
            <a:r>
              <a:rPr lang="vi-VN" sz="2400" kern="100">
                <a:solidFill>
                  <a:prstClr val="black"/>
                </a:solidFill>
                <a:latin typeface="Times New Roman"/>
                <a:ea typeface="SimSun"/>
              </a:rPr>
              <a:t>ưới</a:t>
            </a:r>
            <a:r>
              <a:rPr lang="en-US" sz="2400" kern="100">
                <a:solidFill>
                  <a:prstClr val="black"/>
                </a:solidFill>
                <a:latin typeface="Times New Roman"/>
                <a:ea typeface="SimSun"/>
              </a:rPr>
              <a:t> dạng số thập phân.</a:t>
            </a:r>
            <a:endParaRPr lang="nl-NL" sz="2400" kern="100">
              <a:solidFill>
                <a:prstClr val="black"/>
              </a:solidFill>
              <a:latin typeface="Times New Roman"/>
              <a:ea typeface="SimSun"/>
            </a:endParaRPr>
          </a:p>
          <a:p>
            <a:pPr defTabSz="685783"/>
            <a:endParaRPr lang="en-US" sz="270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2" name="Text Box 187"/>
          <p:cNvSpPr txBox="1">
            <a:spLocks noChangeArrowheads="1"/>
          </p:cNvSpPr>
          <p:nvPr/>
        </p:nvSpPr>
        <p:spPr bwMode="auto">
          <a:xfrm>
            <a:off x="381000" y="4223799"/>
            <a:ext cx="8534400" cy="646331"/>
          </a:xfrm>
          <a:prstGeom prst="rect">
            <a:avLst/>
          </a:prstGeom>
          <a:gradFill rotWithShape="1">
            <a:gsLst>
              <a:gs pos="0">
                <a:srgbClr val="00FF99"/>
              </a:gs>
              <a:gs pos="50000">
                <a:schemeClr val="bg1"/>
              </a:gs>
              <a:gs pos="100000">
                <a:srgbClr val="00FF99"/>
              </a:gs>
            </a:gsLst>
            <a:lin ang="18900000" scaled="1"/>
          </a:gradFill>
          <a:ln w="9525">
            <a:solidFill>
              <a:srgbClr val="FF0066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smtClean="0">
                <a:solidFill>
                  <a:srgbClr val="000000"/>
                </a:solidFill>
                <a:latin typeface="Times New Roman" pitchFamily="18" charset="0"/>
              </a:rPr>
              <a:t>Các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2,7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;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8,56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;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0,195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Times New Roman" pitchFamily="18" charset="0"/>
              </a:rPr>
              <a:t>cũng</a:t>
            </a:r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smtClean="0">
                <a:solidFill>
                  <a:srgbClr val="000000"/>
                </a:solidFill>
                <a:latin typeface="Times New Roman" pitchFamily="18" charset="0"/>
              </a:rPr>
              <a:t>là số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</a:rPr>
              <a:t>thập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208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8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80712" grpId="0"/>
      <p:bldP spid="280728" grpId="0"/>
      <p:bldP spid="280734" grpId="0"/>
      <p:bldP spid="20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9"/>
          <p:cNvSpPr>
            <a:spLocks noChangeShapeType="1"/>
          </p:cNvSpPr>
          <p:nvPr/>
        </p:nvSpPr>
        <p:spPr bwMode="auto">
          <a:xfrm>
            <a:off x="36513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195" name="Text Box 52"/>
          <p:cNvSpPr txBox="1">
            <a:spLocks noChangeArrowheads="1"/>
          </p:cNvSpPr>
          <p:nvPr/>
        </p:nvSpPr>
        <p:spPr bwMode="auto">
          <a:xfrm>
            <a:off x="6400800" y="4800600"/>
            <a:ext cx="190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81689" name="Text Box 89"/>
          <p:cNvSpPr txBox="1">
            <a:spLocks noChangeArrowheads="1"/>
          </p:cNvSpPr>
          <p:nvPr/>
        </p:nvSpPr>
        <p:spPr bwMode="auto">
          <a:xfrm>
            <a:off x="211136" y="285750"/>
            <a:ext cx="4313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</a:rPr>
              <a:t>Cấu tạo số thập phân:</a:t>
            </a:r>
          </a:p>
        </p:txBody>
      </p:sp>
      <p:sp>
        <p:nvSpPr>
          <p:cNvPr id="281692" name="Text Box 92"/>
          <p:cNvSpPr txBox="1">
            <a:spLocks noChangeArrowheads="1"/>
          </p:cNvSpPr>
          <p:nvPr/>
        </p:nvSpPr>
        <p:spPr bwMode="auto">
          <a:xfrm>
            <a:off x="5029200" y="914423"/>
            <a:ext cx="3733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   </a:t>
            </a:r>
            <a:r>
              <a:rPr lang="en-US" sz="280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99"/>
                </a:solidFill>
                <a:latin typeface="Times New Roman" pitchFamily="18" charset="0"/>
              </a:rPr>
              <a:t>   </a:t>
            </a:r>
          </a:p>
        </p:txBody>
      </p:sp>
      <p:sp>
        <p:nvSpPr>
          <p:cNvPr id="281711" name="Text Box 111"/>
          <p:cNvSpPr txBox="1">
            <a:spLocks noChangeArrowheads="1"/>
          </p:cNvSpPr>
          <p:nvPr/>
        </p:nvSpPr>
        <p:spPr bwMode="auto">
          <a:xfrm>
            <a:off x="3255962" y="1168331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 smtClean="0">
                <a:solidFill>
                  <a:srgbClr val="FF0066"/>
                </a:solidFill>
                <a:latin typeface="Times New Roman" pitchFamily="18" charset="0"/>
              </a:rPr>
              <a:t>90,638</a:t>
            </a:r>
          </a:p>
        </p:txBody>
      </p:sp>
      <p:sp>
        <p:nvSpPr>
          <p:cNvPr id="281712" name="Text Box 112"/>
          <p:cNvSpPr txBox="1">
            <a:spLocks noChangeArrowheads="1"/>
          </p:cNvSpPr>
          <p:nvPr/>
        </p:nvSpPr>
        <p:spPr bwMode="auto">
          <a:xfrm>
            <a:off x="4046126" y="1227566"/>
            <a:ext cx="31477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0000FF"/>
                </a:solidFill>
                <a:latin typeface="Times New Roman" pitchFamily="18" charset="0"/>
              </a:rPr>
              <a:t>,</a:t>
            </a:r>
          </a:p>
        </p:txBody>
      </p:sp>
      <p:grpSp>
        <p:nvGrpSpPr>
          <p:cNvPr id="4" name="Group 127"/>
          <p:cNvGrpSpPr>
            <a:grpSpLocks/>
          </p:cNvGrpSpPr>
          <p:nvPr/>
        </p:nvGrpSpPr>
        <p:grpSpPr bwMode="auto">
          <a:xfrm>
            <a:off x="1455291" y="1811433"/>
            <a:ext cx="2590800" cy="1270397"/>
            <a:chOff x="2544" y="1916"/>
            <a:chExt cx="1632" cy="1067"/>
          </a:xfrm>
        </p:grpSpPr>
        <p:sp>
          <p:nvSpPr>
            <p:cNvPr id="8213" name="AutoShape 120"/>
            <p:cNvSpPr>
              <a:spLocks/>
            </p:cNvSpPr>
            <p:nvPr/>
          </p:nvSpPr>
          <p:spPr bwMode="auto">
            <a:xfrm rot="-5400000">
              <a:off x="3984" y="1820"/>
              <a:ext cx="96" cy="288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14" name="Text Box 124"/>
            <p:cNvSpPr txBox="1">
              <a:spLocks noChangeArrowheads="1"/>
            </p:cNvSpPr>
            <p:nvPr/>
          </p:nvSpPr>
          <p:spPr bwMode="auto">
            <a:xfrm>
              <a:off x="2544" y="2544"/>
              <a:ext cx="1344" cy="439"/>
            </a:xfrm>
            <a:prstGeom prst="rect">
              <a:avLst/>
            </a:prstGeom>
            <a:gradFill rotWithShape="1">
              <a:gsLst>
                <a:gs pos="0">
                  <a:srgbClr val="00CCFF"/>
                </a:gs>
                <a:gs pos="50000">
                  <a:srgbClr val="FFFFFF"/>
                </a:gs>
                <a:gs pos="100000">
                  <a:srgbClr val="00CCFF"/>
                </a:gs>
              </a:gsLst>
              <a:lin ang="189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smtClean="0">
                  <a:solidFill>
                    <a:srgbClr val="000000"/>
                  </a:solidFill>
                  <a:latin typeface="Times New Roman" pitchFamily="18" charset="0"/>
                </a:rPr>
                <a:t>Phần nguyên</a:t>
              </a:r>
            </a:p>
          </p:txBody>
        </p:sp>
        <p:sp>
          <p:nvSpPr>
            <p:cNvPr id="8215" name="Line 126"/>
            <p:cNvSpPr>
              <a:spLocks noChangeShapeType="1"/>
            </p:cNvSpPr>
            <p:nvPr/>
          </p:nvSpPr>
          <p:spPr bwMode="auto">
            <a:xfrm flipH="1">
              <a:off x="3119" y="2016"/>
              <a:ext cx="913" cy="52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30"/>
          <p:cNvGrpSpPr>
            <a:grpSpLocks/>
          </p:cNvGrpSpPr>
          <p:nvPr/>
        </p:nvGrpSpPr>
        <p:grpSpPr bwMode="auto">
          <a:xfrm>
            <a:off x="4427115" y="1868601"/>
            <a:ext cx="2925763" cy="1256393"/>
            <a:chOff x="4368" y="1920"/>
            <a:chExt cx="1843" cy="996"/>
          </a:xfrm>
        </p:grpSpPr>
        <p:sp>
          <p:nvSpPr>
            <p:cNvPr id="281725" name="Text Box 125"/>
            <p:cNvSpPr txBox="1">
              <a:spLocks noChangeArrowheads="1"/>
            </p:cNvSpPr>
            <p:nvPr/>
          </p:nvSpPr>
          <p:spPr bwMode="auto">
            <a:xfrm>
              <a:off x="4579" y="2501"/>
              <a:ext cx="1632" cy="415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99FF66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</a:rPr>
                <a:t>Phần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</a:rPr>
                <a:t>thập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</a:rPr>
                <a:t>phân</a:t>
              </a:r>
              <a:endParaRPr lang="en-US" sz="28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11" name="AutoShape 128"/>
            <p:cNvSpPr>
              <a:spLocks/>
            </p:cNvSpPr>
            <p:nvPr/>
          </p:nvSpPr>
          <p:spPr bwMode="auto">
            <a:xfrm rot="-5400000">
              <a:off x="4536" y="1752"/>
              <a:ext cx="96" cy="432"/>
            </a:xfrm>
            <a:prstGeom prst="leftBrace">
              <a:avLst>
                <a:gd name="adj1" fmla="val 37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12" name="Line 129"/>
            <p:cNvSpPr>
              <a:spLocks noChangeShapeType="1"/>
            </p:cNvSpPr>
            <p:nvPr/>
          </p:nvSpPr>
          <p:spPr bwMode="auto">
            <a:xfrm>
              <a:off x="4560" y="2016"/>
              <a:ext cx="907" cy="47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43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1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1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1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711" grpId="0"/>
      <p:bldP spid="2817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19548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80157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II.LUYỆN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121" y="1275611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Bài 1: Đọc mỗi số thập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phân sau.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121" y="213970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Bài 2: Viết các hỗn số sau thành số thập phân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rồi </a:t>
            </a:r>
            <a:r>
              <a:rPr lang="vi-VN" sz="3600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vi-VN" sz="3600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0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69"/>
            <a:ext cx="9144000" cy="51434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3960" y="987589"/>
                <a:ext cx="7272808" cy="3429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6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0,1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            </m:t>
                    </m:r>
                  </m:oMath>
                </a14:m>
                <a:r>
                  <a:rPr lang="en-US" sz="36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      0,02=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/>
                      <m:den/>
                    </m:f>
                  </m:oMath>
                </a14:m>
                <a:endParaRPr lang="en-US" sz="36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36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0,004=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36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             0,095=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36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6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60" y="987589"/>
                <a:ext cx="7272808" cy="3429144"/>
              </a:xfrm>
              <a:prstGeom prst="rect">
                <a:avLst/>
              </a:prstGeom>
              <a:blipFill rotWithShape="1">
                <a:blip r:embed="rId3"/>
                <a:stretch>
                  <a:fillRect l="-2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3092" y="123495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3: Viết các số thập phân sau thành phân số thập phân</a:t>
            </a:r>
            <a:endParaRPr lang="en-US" sz="2400" b="1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0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192</Words>
  <Application>Microsoft Office PowerPoint</Application>
  <PresentationFormat>On-screen Show (16:9)</PresentationFormat>
  <Paragraphs>43</Paragraphs>
  <Slides>6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Watermark</vt:lpstr>
      <vt:lpstr>1_Office Theme</vt:lpstr>
      <vt:lpstr>3_Watermark</vt:lpstr>
      <vt:lpstr>1_Watermark</vt:lpstr>
      <vt:lpstr>4_Watermark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106</cp:revision>
  <dcterms:created xsi:type="dcterms:W3CDTF">2022-10-11T16:33:55Z</dcterms:created>
  <dcterms:modified xsi:type="dcterms:W3CDTF">2022-10-19T01:47:47Z</dcterms:modified>
</cp:coreProperties>
</file>