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14"/>
  </p:notesMasterIdLst>
  <p:sldIdLst>
    <p:sldId id="318" r:id="rId2"/>
    <p:sldId id="291" r:id="rId3"/>
    <p:sldId id="294" r:id="rId4"/>
    <p:sldId id="319" r:id="rId5"/>
    <p:sldId id="320" r:id="rId6"/>
    <p:sldId id="314" r:id="rId7"/>
    <p:sldId id="296" r:id="rId8"/>
    <p:sldId id="323" r:id="rId9"/>
    <p:sldId id="324" r:id="rId10"/>
    <p:sldId id="326" r:id="rId11"/>
    <p:sldId id="325" r:id="rId12"/>
    <p:sldId id="31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99"/>
    <a:srgbClr val="00FFFF"/>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849" autoAdjust="0"/>
  </p:normalViewPr>
  <p:slideViewPr>
    <p:cSldViewPr>
      <p:cViewPr varScale="1">
        <p:scale>
          <a:sx n="84" d="100"/>
          <a:sy n="84" d="100"/>
        </p:scale>
        <p:origin x="77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t>10/12/2022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t>‹#›</a:t>
            </a:fld>
            <a:endParaRPr lang="en-US" dirty="0"/>
          </a:p>
        </p:txBody>
      </p:sp>
    </p:spTree>
    <p:extLst>
      <p:ext uri="{BB962C8B-B14F-4D97-AF65-F5344CB8AC3E}">
        <p14:creationId xmlns:p14="http://schemas.microsoft.com/office/powerpoint/2010/main" val="3289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E29967A-7568-4B43-ADFF-F109EFF199E4}"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8991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9256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69037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154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9997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7523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5910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92764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22334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769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232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04655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57183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06343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14334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1614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33043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29967A-7568-4B43-ADFF-F109EFF199E4}" type="datetimeFigureOut">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98646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29967A-7568-4B43-ADFF-F109EFF199E4}" type="datetimeFigureOut">
              <a:rPr lang="en-US" smtClean="0"/>
              <a:t>10/12/2022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4031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29967A-7568-4B43-ADFF-F109EFF199E4}" type="datetimeFigureOut">
              <a:rPr lang="en-US" smtClean="0"/>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7411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t>10/12/2022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118588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5720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6998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t>10/12/2022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t>‹#›</a:t>
            </a:fld>
            <a:endParaRPr lang="en-US" dirty="0"/>
          </a:p>
        </p:txBody>
      </p:sp>
    </p:spTree>
    <p:extLst>
      <p:ext uri="{BB962C8B-B14F-4D97-AF65-F5344CB8AC3E}">
        <p14:creationId xmlns:p14="http://schemas.microsoft.com/office/powerpoint/2010/main" val="25240126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oc10.vn/doc-sach/Tin-hoc-3/1/129/16"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76600" y="791162"/>
            <a:ext cx="316625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rgbClr val="00CC00"/>
                </a:solidFill>
                <a:effectLst/>
              </a:rPr>
              <a:t>Khởi</a:t>
            </a:r>
            <a:r>
              <a:rPr lang="en-US" sz="5400" b="1" cap="none" spc="0" dirty="0">
                <a:ln/>
                <a:solidFill>
                  <a:srgbClr val="00CC00"/>
                </a:solidFill>
                <a:effectLst/>
              </a:rPr>
              <a:t> </a:t>
            </a:r>
            <a:r>
              <a:rPr lang="en-US" sz="5400" b="1" cap="none" spc="0" dirty="0" err="1">
                <a:ln/>
                <a:solidFill>
                  <a:srgbClr val="00CC00"/>
                </a:solidFill>
                <a:effectLst/>
              </a:rPr>
              <a:t>động</a:t>
            </a:r>
            <a:endParaRPr lang="en-US" sz="5400" b="1" cap="none" spc="0" dirty="0">
              <a:ln/>
              <a:solidFill>
                <a:srgbClr val="00CC00"/>
              </a:solidFill>
              <a:effectLst/>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2317" b="96707" l="0" r="100000"/>
                    </a14:imgEffect>
                  </a14:imgLayer>
                </a14:imgProps>
              </a:ext>
              <a:ext uri="{28A0092B-C50C-407E-A947-70E740481C1C}">
                <a14:useLocalDpi xmlns:a14="http://schemas.microsoft.com/office/drawing/2010/main" val="0"/>
              </a:ext>
            </a:extLst>
          </a:blip>
          <a:stretch>
            <a:fillRect/>
          </a:stretch>
        </p:blipFill>
        <p:spPr>
          <a:xfrm>
            <a:off x="3657600" y="1524000"/>
            <a:ext cx="2438400" cy="1952625"/>
          </a:xfrm>
          <a:prstGeom prst="rect">
            <a:avLst/>
          </a:prstGeom>
        </p:spPr>
      </p:pic>
      <p:sp>
        <p:nvSpPr>
          <p:cNvPr id="5" name="TextBox 4"/>
          <p:cNvSpPr txBox="1"/>
          <p:nvPr/>
        </p:nvSpPr>
        <p:spPr>
          <a:xfrm>
            <a:off x="1676400" y="3609298"/>
            <a:ext cx="6096000" cy="1200329"/>
          </a:xfrm>
          <a:prstGeom prst="rect">
            <a:avLst/>
          </a:prstGeom>
          <a:noFill/>
        </p:spPr>
        <p:txBody>
          <a:bodyPr wrap="square" rtlCol="0">
            <a:spAutoFit/>
          </a:bodyPr>
          <a:lstStyle/>
          <a:p>
            <a:pPr algn="just"/>
            <a:r>
              <a:rPr lang="en-US" sz="2400" i="1" dirty="0">
                <a:latin typeface="Times New Roman" panose="02020603050405020304" pitchFamily="18" charset="0"/>
                <a:cs typeface="Times New Roman" panose="02020603050405020304" pitchFamily="18" charset="0"/>
              </a:rPr>
              <a:t>Khi </a:t>
            </a:r>
            <a:r>
              <a:rPr lang="en-US" sz="2400" i="1" dirty="0" err="1">
                <a:latin typeface="Times New Roman" panose="02020603050405020304" pitchFamily="18" charset="0"/>
                <a:cs typeface="Times New Roman" panose="02020603050405020304" pitchFamily="18" charset="0"/>
              </a:rPr>
              <a:t>dùng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máy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nhìn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hoặc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ngồi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khỏe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nào</a:t>
            </a:r>
            <a:r>
              <a:rPr lang="en-US" sz="24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4792234"/>
      </p:ext>
    </p:extLst>
  </p:cSld>
  <p:clrMapOvr>
    <a:masterClrMapping/>
  </p:clrMapOvr>
  <p:transition spd="slow"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2" nodeType="clickEffect">
                                  <p:stCondLst>
                                    <p:cond delay="0"/>
                                  </p:stCondLst>
                                  <p:childTnLst>
                                    <p:animEffect transition="out" filter="circle(out)">
                                      <p:cBhvr>
                                        <p:cTn id="25" dur="2000"/>
                                        <p:tgtEl>
                                          <p:spTgt spid="5"/>
                                        </p:tgtEl>
                                      </p:cBhvr>
                                    </p:animEffect>
                                    <p:set>
                                      <p:cBhvr>
                                        <p:cTn id="26"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5"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533400"/>
            <a:ext cx="8458200" cy="5867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extBox 4"/>
          <p:cNvSpPr txBox="1"/>
          <p:nvPr/>
        </p:nvSpPr>
        <p:spPr>
          <a:xfrm>
            <a:off x="4876800" y="1143000"/>
            <a:ext cx="1371600" cy="1600200"/>
          </a:xfrm>
          <a:prstGeom prst="rect">
            <a:avLst/>
          </a:prstGeom>
          <a:noFill/>
        </p:spPr>
        <p:txBody>
          <a:bodyPr wrap="square" rtlCol="0">
            <a:spAutoFit/>
          </a:bodyPr>
          <a:lstStyle/>
          <a:p>
            <a:endParaRPr lang="en-US"/>
          </a:p>
        </p:txBody>
      </p:sp>
      <p:pic>
        <p:nvPicPr>
          <p:cNvPr id="6" name="Picture 5"/>
          <p:cNvPicPr>
            <a:picLocks noChangeAspect="1"/>
          </p:cNvPicPr>
          <p:nvPr/>
        </p:nvPicPr>
        <p:blipFill>
          <a:blip r:embed="rId2"/>
          <a:stretch>
            <a:fillRect/>
          </a:stretch>
        </p:blipFill>
        <p:spPr>
          <a:xfrm>
            <a:off x="2095053" y="1707186"/>
            <a:ext cx="4572298" cy="2953162"/>
          </a:xfrm>
          <a:prstGeom prst="rect">
            <a:avLst/>
          </a:prstGeom>
        </p:spPr>
      </p:pic>
      <p:sp>
        <p:nvSpPr>
          <p:cNvPr id="8" name="TextBox 7">
            <a:extLst>
              <a:ext uri="{FF2B5EF4-FFF2-40B4-BE49-F238E27FC236}">
                <a16:creationId xmlns:a16="http://schemas.microsoft.com/office/drawing/2014/main" id="{4C3C95C5-9A81-4592-A7FA-017B260860B6}"/>
              </a:ext>
            </a:extLst>
          </p:cNvPr>
          <p:cNvSpPr txBox="1"/>
          <p:nvPr/>
        </p:nvSpPr>
        <p:spPr>
          <a:xfrm>
            <a:off x="751332" y="702433"/>
            <a:ext cx="2296668" cy="1077218"/>
          </a:xfrm>
          <a:prstGeom prst="rect">
            <a:avLst/>
          </a:prstGeom>
          <a:noFill/>
        </p:spPr>
        <p:txBody>
          <a:bodyPr wrap="square">
            <a:spAutoFit/>
          </a:bodyPr>
          <a:lstStyle/>
          <a:p>
            <a:pPr algn="just"/>
            <a:r>
              <a:rPr lang="vi-VN" sz="3200" b="0" i="0" dirty="0">
                <a:solidFill>
                  <a:srgbClr val="3333FF"/>
                </a:solidFill>
                <a:effectLst/>
                <a:latin typeface="+mj-lt"/>
              </a:rPr>
              <a:t> Ngồi không thẳng lưng</a:t>
            </a:r>
          </a:p>
        </p:txBody>
      </p:sp>
      <p:sp>
        <p:nvSpPr>
          <p:cNvPr id="9" name="TextBox 8">
            <a:extLst>
              <a:ext uri="{FF2B5EF4-FFF2-40B4-BE49-F238E27FC236}">
                <a16:creationId xmlns:a16="http://schemas.microsoft.com/office/drawing/2014/main" id="{5055E280-9BF4-4A5E-BA6E-940BAFA08B3F}"/>
              </a:ext>
            </a:extLst>
          </p:cNvPr>
          <p:cNvSpPr txBox="1"/>
          <p:nvPr/>
        </p:nvSpPr>
        <p:spPr>
          <a:xfrm>
            <a:off x="5037432" y="634931"/>
            <a:ext cx="3641134" cy="1077218"/>
          </a:xfrm>
          <a:prstGeom prst="rect">
            <a:avLst/>
          </a:prstGeom>
          <a:noFill/>
        </p:spPr>
        <p:txBody>
          <a:bodyPr wrap="square">
            <a:spAutoFit/>
          </a:bodyPr>
          <a:lstStyle/>
          <a:p>
            <a:pPr algn="just"/>
            <a:r>
              <a:rPr lang="vi-VN" sz="3200" b="0" i="0" dirty="0">
                <a:solidFill>
                  <a:srgbClr val="3333FF"/>
                </a:solidFill>
                <a:effectLst/>
                <a:latin typeface="+mj-lt"/>
              </a:rPr>
              <a:t>Mắt thấp hơn tầm nhìn ngang màn hình</a:t>
            </a:r>
          </a:p>
        </p:txBody>
      </p:sp>
      <p:sp>
        <p:nvSpPr>
          <p:cNvPr id="10" name="TextBox 9">
            <a:extLst>
              <a:ext uri="{FF2B5EF4-FFF2-40B4-BE49-F238E27FC236}">
                <a16:creationId xmlns:a16="http://schemas.microsoft.com/office/drawing/2014/main" id="{B14542A7-7D01-4B99-816B-BFBC2F6405D9}"/>
              </a:ext>
            </a:extLst>
          </p:cNvPr>
          <p:cNvSpPr txBox="1"/>
          <p:nvPr/>
        </p:nvSpPr>
        <p:spPr>
          <a:xfrm>
            <a:off x="1140862" y="5096460"/>
            <a:ext cx="3278738" cy="1077218"/>
          </a:xfrm>
          <a:prstGeom prst="rect">
            <a:avLst/>
          </a:prstGeom>
          <a:noFill/>
        </p:spPr>
        <p:txBody>
          <a:bodyPr wrap="square">
            <a:spAutoFit/>
          </a:bodyPr>
          <a:lstStyle/>
          <a:p>
            <a:pPr algn="just"/>
            <a:r>
              <a:rPr lang="vi-VN" sz="3200" b="0" i="0" dirty="0">
                <a:solidFill>
                  <a:srgbClr val="3333FF"/>
                </a:solidFill>
                <a:effectLst/>
                <a:latin typeface="+mj-lt"/>
              </a:rPr>
              <a:t>Ghế ngồi thấp quá so với mặt bàn</a:t>
            </a:r>
          </a:p>
        </p:txBody>
      </p:sp>
      <p:sp>
        <p:nvSpPr>
          <p:cNvPr id="11" name="TextBox 10">
            <a:extLst>
              <a:ext uri="{FF2B5EF4-FFF2-40B4-BE49-F238E27FC236}">
                <a16:creationId xmlns:a16="http://schemas.microsoft.com/office/drawing/2014/main" id="{4BC2BA6C-3D45-41C9-A439-346EB04C2570}"/>
              </a:ext>
            </a:extLst>
          </p:cNvPr>
          <p:cNvSpPr txBox="1"/>
          <p:nvPr/>
        </p:nvSpPr>
        <p:spPr>
          <a:xfrm>
            <a:off x="6428232" y="2204591"/>
            <a:ext cx="2449515" cy="1569660"/>
          </a:xfrm>
          <a:prstGeom prst="rect">
            <a:avLst/>
          </a:prstGeom>
          <a:noFill/>
        </p:spPr>
        <p:txBody>
          <a:bodyPr wrap="square">
            <a:spAutoFit/>
          </a:bodyPr>
          <a:lstStyle/>
          <a:p>
            <a:pPr algn="just"/>
            <a:r>
              <a:rPr lang="vi-VN" sz="3200" b="0" i="0" dirty="0">
                <a:solidFill>
                  <a:srgbClr val="3333FF"/>
                </a:solidFill>
                <a:effectLst/>
                <a:latin typeface="+mj-lt"/>
              </a:rPr>
              <a:t>Hai tay đặt chưa ngang tầm bàn phím</a:t>
            </a:r>
          </a:p>
        </p:txBody>
      </p:sp>
      <p:cxnSp>
        <p:nvCxnSpPr>
          <p:cNvPr id="3" name="Straight Arrow Connector 2">
            <a:extLst>
              <a:ext uri="{FF2B5EF4-FFF2-40B4-BE49-F238E27FC236}">
                <a16:creationId xmlns:a16="http://schemas.microsoft.com/office/drawing/2014/main" id="{29CA6C50-53C6-4856-A6B0-38CB8851E0C6}"/>
              </a:ext>
            </a:extLst>
          </p:cNvPr>
          <p:cNvCxnSpPr>
            <a:cxnSpLocks/>
          </p:cNvCxnSpPr>
          <p:nvPr/>
        </p:nvCxnSpPr>
        <p:spPr>
          <a:xfrm>
            <a:off x="2209800" y="1707186"/>
            <a:ext cx="816417" cy="883614"/>
          </a:xfrm>
          <a:prstGeom prst="straightConnector1">
            <a:avLst/>
          </a:prstGeom>
          <a:ln w="28575">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14" name="Straight Arrow Connector 13">
            <a:extLst>
              <a:ext uri="{FF2B5EF4-FFF2-40B4-BE49-F238E27FC236}">
                <a16:creationId xmlns:a16="http://schemas.microsoft.com/office/drawing/2014/main" id="{58178A25-A35D-48BB-9D3C-6D62A1167B58}"/>
              </a:ext>
            </a:extLst>
          </p:cNvPr>
          <p:cNvCxnSpPr>
            <a:cxnSpLocks/>
          </p:cNvCxnSpPr>
          <p:nvPr/>
        </p:nvCxnSpPr>
        <p:spPr>
          <a:xfrm flipH="1">
            <a:off x="4267201" y="2667000"/>
            <a:ext cx="2285999" cy="76200"/>
          </a:xfrm>
          <a:prstGeom prst="straightConnector1">
            <a:avLst/>
          </a:prstGeom>
          <a:ln w="28575">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19" name="Straight Arrow Connector 18">
            <a:extLst>
              <a:ext uri="{FF2B5EF4-FFF2-40B4-BE49-F238E27FC236}">
                <a16:creationId xmlns:a16="http://schemas.microsoft.com/office/drawing/2014/main" id="{4BE242C1-2BD8-424B-878F-38C30C252CD3}"/>
              </a:ext>
            </a:extLst>
          </p:cNvPr>
          <p:cNvCxnSpPr>
            <a:cxnSpLocks/>
          </p:cNvCxnSpPr>
          <p:nvPr/>
        </p:nvCxnSpPr>
        <p:spPr>
          <a:xfrm flipH="1">
            <a:off x="4572000" y="1143000"/>
            <a:ext cx="604043" cy="1178749"/>
          </a:xfrm>
          <a:prstGeom prst="straightConnector1">
            <a:avLst/>
          </a:prstGeom>
          <a:ln w="28575">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22" name="Straight Arrow Connector 21">
            <a:extLst>
              <a:ext uri="{FF2B5EF4-FFF2-40B4-BE49-F238E27FC236}">
                <a16:creationId xmlns:a16="http://schemas.microsoft.com/office/drawing/2014/main" id="{57819E28-F627-4766-87F2-E5551E41033C}"/>
              </a:ext>
            </a:extLst>
          </p:cNvPr>
          <p:cNvCxnSpPr>
            <a:cxnSpLocks/>
          </p:cNvCxnSpPr>
          <p:nvPr/>
        </p:nvCxnSpPr>
        <p:spPr>
          <a:xfrm flipV="1">
            <a:off x="1447800" y="3928649"/>
            <a:ext cx="1600200" cy="1222165"/>
          </a:xfrm>
          <a:prstGeom prst="straightConnector1">
            <a:avLst/>
          </a:prstGeom>
          <a:ln w="28575">
            <a:solidFill>
              <a:srgbClr val="FF0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7909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8600" y="457200"/>
            <a:ext cx="8610600" cy="5867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4" name="Picture 23"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058253" cy="68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65176" y="533400"/>
            <a:ext cx="8305800" cy="4154984"/>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Ghi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nhớ</a:t>
            </a:r>
            <a:endParaRPr lang="en-US" sz="4800" b="1"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3600" dirty="0">
                <a:solidFill>
                  <a:srgbClr val="3333FF"/>
                </a:solidFill>
                <a:latin typeface="Times New Roman" panose="02020603050405020304" pitchFamily="18" charset="0"/>
                <a:cs typeface="Times New Roman" panose="02020603050405020304" pitchFamily="18" charset="0"/>
              </a:rPr>
              <a:t>Khi </a:t>
            </a:r>
            <a:r>
              <a:rPr lang="en-US" sz="3600" dirty="0" err="1">
                <a:solidFill>
                  <a:srgbClr val="3333FF"/>
                </a:solidFill>
                <a:latin typeface="Times New Roman" panose="02020603050405020304" pitchFamily="18" charset="0"/>
                <a:cs typeface="Times New Roman" panose="02020603050405020304" pitchFamily="18" charset="0"/>
              </a:rPr>
              <a:t>làm</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việc</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với</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máy</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tính</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cần</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ngồi</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đúng</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tư</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thế</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để</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bảo</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vệ</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mắt</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và</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cột</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sống</a:t>
            </a:r>
            <a:r>
              <a:rPr lang="en-US" sz="3600" dirty="0">
                <a:solidFill>
                  <a:srgbClr val="3333FF"/>
                </a:solidFill>
                <a:latin typeface="Times New Roman" panose="02020603050405020304" pitchFamily="18" charset="0"/>
                <a:cs typeface="Times New Roman" panose="02020603050405020304" pitchFamily="18" charset="0"/>
              </a:rPr>
              <a:t>.</a:t>
            </a:r>
          </a:p>
          <a:p>
            <a:pPr marL="285750" indent="-285750">
              <a:buFontTx/>
              <a:buChar char="-"/>
            </a:pPr>
            <a:r>
              <a:rPr lang="en-US" sz="3600" dirty="0" err="1">
                <a:solidFill>
                  <a:srgbClr val="3333FF"/>
                </a:solidFill>
                <a:latin typeface="Times New Roman" panose="02020603050405020304" pitchFamily="18" charset="0"/>
                <a:cs typeface="Times New Roman" panose="02020603050405020304" pitchFamily="18" charset="0"/>
              </a:rPr>
              <a:t>Không</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nên</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sử</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dụng</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máy</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tính</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quá</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lâu</a:t>
            </a:r>
            <a:endParaRPr lang="en-US" sz="3600" dirty="0">
              <a:solidFill>
                <a:srgbClr val="3333FF"/>
              </a:solidFill>
              <a:latin typeface="Times New Roman" panose="02020603050405020304" pitchFamily="18" charset="0"/>
              <a:cs typeface="Times New Roman" panose="02020603050405020304" pitchFamily="18" charset="0"/>
            </a:endParaRPr>
          </a:p>
          <a:p>
            <a:pPr marL="285750" indent="-285750">
              <a:buFontTx/>
              <a:buChar char="-"/>
            </a:pPr>
            <a:r>
              <a:rPr lang="en-US" sz="3600" dirty="0" err="1">
                <a:solidFill>
                  <a:srgbClr val="3333FF"/>
                </a:solidFill>
                <a:latin typeface="Times New Roman" panose="02020603050405020304" pitchFamily="18" charset="0"/>
                <a:cs typeface="Times New Roman" panose="02020603050405020304" pitchFamily="18" charset="0"/>
              </a:rPr>
              <a:t>Thực</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hiện</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nghiêm</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túc</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các</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quy</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tắc</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sử</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dụng</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điện</a:t>
            </a:r>
            <a:r>
              <a:rPr lang="en-US" sz="3600" dirty="0">
                <a:solidFill>
                  <a:srgbClr val="3333FF"/>
                </a:solidFill>
                <a:latin typeface="Times New Roman" panose="02020603050405020304" pitchFamily="18" charset="0"/>
                <a:cs typeface="Times New Roman" panose="02020603050405020304" pitchFamily="18" charset="0"/>
              </a:rPr>
              <a:t> an </a:t>
            </a:r>
            <a:r>
              <a:rPr lang="en-US" sz="3600" dirty="0" err="1">
                <a:solidFill>
                  <a:srgbClr val="3333FF"/>
                </a:solidFill>
                <a:latin typeface="Times New Roman" panose="02020603050405020304" pitchFamily="18" charset="0"/>
                <a:cs typeface="Times New Roman" panose="02020603050405020304" pitchFamily="18" charset="0"/>
              </a:rPr>
              <a:t>toàn</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để</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tránh</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bị</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điện</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giật</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hoặc</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gây</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cháy</a:t>
            </a:r>
            <a:r>
              <a:rPr lang="en-US" sz="3600" dirty="0">
                <a:solidFill>
                  <a:srgbClr val="3333FF"/>
                </a:solidFill>
                <a:latin typeface="Times New Roman" panose="02020603050405020304" pitchFamily="18" charset="0"/>
                <a:cs typeface="Times New Roman" panose="02020603050405020304" pitchFamily="18" charset="0"/>
              </a:rPr>
              <a:t> </a:t>
            </a:r>
            <a:r>
              <a:rPr lang="en-US" sz="3600" dirty="0" err="1">
                <a:solidFill>
                  <a:srgbClr val="3333FF"/>
                </a:solidFill>
                <a:latin typeface="Times New Roman" panose="02020603050405020304" pitchFamily="18" charset="0"/>
                <a:cs typeface="Times New Roman" panose="02020603050405020304" pitchFamily="18" charset="0"/>
              </a:rPr>
              <a:t>nổ</a:t>
            </a:r>
            <a:endParaRPr lang="en-US" sz="3600"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24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20638"/>
            <a:ext cx="9086850" cy="6837363"/>
          </a:xfrm>
        </p:spPr>
      </p:pic>
      <p:sp>
        <p:nvSpPr>
          <p:cNvPr id="5" name="Heart 4"/>
          <p:cNvSpPr/>
          <p:nvPr/>
        </p:nvSpPr>
        <p:spPr>
          <a:xfrm rot="1015216">
            <a:off x="2089267" y="364065"/>
            <a:ext cx="5131910" cy="3600497"/>
          </a:xfrm>
          <a:prstGeom prst="hear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i="1" dirty="0" err="1">
                <a:solidFill>
                  <a:srgbClr val="FF0000"/>
                </a:solidFill>
              </a:rPr>
              <a:t>Chúc</a:t>
            </a:r>
            <a:r>
              <a:rPr lang="en-US" sz="4000" b="1" i="1" dirty="0">
                <a:solidFill>
                  <a:srgbClr val="FF0000"/>
                </a:solidFill>
              </a:rPr>
              <a:t> </a:t>
            </a:r>
            <a:r>
              <a:rPr lang="en-US" sz="4000" b="1" i="1" dirty="0" err="1">
                <a:solidFill>
                  <a:srgbClr val="FF0000"/>
                </a:solidFill>
              </a:rPr>
              <a:t>các</a:t>
            </a:r>
            <a:r>
              <a:rPr lang="en-US" sz="4000" b="1" i="1" dirty="0">
                <a:solidFill>
                  <a:srgbClr val="FF0000"/>
                </a:solidFill>
              </a:rPr>
              <a:t> </a:t>
            </a:r>
            <a:r>
              <a:rPr lang="en-US" sz="4000" b="1" i="1" dirty="0" err="1">
                <a:solidFill>
                  <a:srgbClr val="FF0000"/>
                </a:solidFill>
              </a:rPr>
              <a:t>em</a:t>
            </a:r>
            <a:r>
              <a:rPr lang="en-US" sz="4000" b="1" i="1" dirty="0">
                <a:solidFill>
                  <a:srgbClr val="FF0000"/>
                </a:solidFill>
              </a:rPr>
              <a:t> </a:t>
            </a:r>
            <a:r>
              <a:rPr lang="en-US" sz="4000" b="1" i="1" dirty="0" err="1">
                <a:solidFill>
                  <a:srgbClr val="FF0000"/>
                </a:solidFill>
              </a:rPr>
              <a:t>chăm</a:t>
            </a:r>
            <a:r>
              <a:rPr lang="en-US" sz="4000" b="1" i="1" dirty="0">
                <a:solidFill>
                  <a:srgbClr val="FF0000"/>
                </a:solidFill>
              </a:rPr>
              <a:t> </a:t>
            </a:r>
            <a:r>
              <a:rPr lang="en-US" sz="4000" b="1" i="1" dirty="0" err="1">
                <a:solidFill>
                  <a:srgbClr val="FF0000"/>
                </a:solidFill>
              </a:rPr>
              <a:t>ngoan</a:t>
            </a:r>
            <a:r>
              <a:rPr lang="en-US" sz="4000" b="1" i="1" dirty="0">
                <a:solidFill>
                  <a:srgbClr val="FF0000"/>
                </a:solidFill>
              </a:rPr>
              <a:t> </a:t>
            </a:r>
            <a:r>
              <a:rPr lang="en-US" sz="4000" b="1" i="1" dirty="0" err="1">
                <a:solidFill>
                  <a:srgbClr val="FF0000"/>
                </a:solidFill>
              </a:rPr>
              <a:t>học</a:t>
            </a:r>
            <a:r>
              <a:rPr lang="en-US" sz="4000" b="1" i="1" dirty="0">
                <a:solidFill>
                  <a:srgbClr val="FF0000"/>
                </a:solidFill>
              </a:rPr>
              <a:t> </a:t>
            </a:r>
            <a:r>
              <a:rPr lang="en-US" sz="4000" b="1" i="1" dirty="0" err="1">
                <a:solidFill>
                  <a:srgbClr val="FF0000"/>
                </a:solidFill>
              </a:rPr>
              <a:t>giỏi</a:t>
            </a:r>
            <a:endParaRPr lang="en-US" sz="4000" b="1" i="1" dirty="0">
              <a:solidFill>
                <a:srgbClr val="FF0000"/>
              </a:solidFill>
            </a:endParaRPr>
          </a:p>
        </p:txBody>
      </p:sp>
      <p:sp>
        <p:nvSpPr>
          <p:cNvPr id="2" name="Freeform 1"/>
          <p:cNvSpPr/>
          <p:nvPr/>
        </p:nvSpPr>
        <p:spPr>
          <a:xfrm>
            <a:off x="2662774" y="3889611"/>
            <a:ext cx="1472498" cy="1241947"/>
          </a:xfrm>
          <a:custGeom>
            <a:avLst/>
            <a:gdLst>
              <a:gd name="connsiteX0" fmla="*/ 1472498 w 1472498"/>
              <a:gd name="connsiteY0" fmla="*/ 0 h 1241947"/>
              <a:gd name="connsiteX1" fmla="*/ 1049417 w 1472498"/>
              <a:gd name="connsiteY1" fmla="*/ 109183 h 1241947"/>
              <a:gd name="connsiteX2" fmla="*/ 994826 w 1472498"/>
              <a:gd name="connsiteY2" fmla="*/ 136478 h 1241947"/>
              <a:gd name="connsiteX3" fmla="*/ 953883 w 1472498"/>
              <a:gd name="connsiteY3" fmla="*/ 150126 h 1241947"/>
              <a:gd name="connsiteX4" fmla="*/ 912939 w 1472498"/>
              <a:gd name="connsiteY4" fmla="*/ 177421 h 1241947"/>
              <a:gd name="connsiteX5" fmla="*/ 831053 w 1472498"/>
              <a:gd name="connsiteY5" fmla="*/ 204717 h 1241947"/>
              <a:gd name="connsiteX6" fmla="*/ 790110 w 1472498"/>
              <a:gd name="connsiteY6" fmla="*/ 218365 h 1241947"/>
              <a:gd name="connsiteX7" fmla="*/ 653632 w 1472498"/>
              <a:gd name="connsiteY7" fmla="*/ 232012 h 1241947"/>
              <a:gd name="connsiteX8" fmla="*/ 558098 w 1472498"/>
              <a:gd name="connsiteY8" fmla="*/ 259308 h 1241947"/>
              <a:gd name="connsiteX9" fmla="*/ 517154 w 1472498"/>
              <a:gd name="connsiteY9" fmla="*/ 272956 h 1241947"/>
              <a:gd name="connsiteX10" fmla="*/ 435268 w 1472498"/>
              <a:gd name="connsiteY10" fmla="*/ 286603 h 1241947"/>
              <a:gd name="connsiteX11" fmla="*/ 394325 w 1472498"/>
              <a:gd name="connsiteY11" fmla="*/ 313899 h 1241947"/>
              <a:gd name="connsiteX12" fmla="*/ 353381 w 1472498"/>
              <a:gd name="connsiteY12" fmla="*/ 327547 h 1241947"/>
              <a:gd name="connsiteX13" fmla="*/ 326086 w 1472498"/>
              <a:gd name="connsiteY13" fmla="*/ 368490 h 1241947"/>
              <a:gd name="connsiteX14" fmla="*/ 285142 w 1472498"/>
              <a:gd name="connsiteY14" fmla="*/ 423081 h 1241947"/>
              <a:gd name="connsiteX15" fmla="*/ 230551 w 1472498"/>
              <a:gd name="connsiteY15" fmla="*/ 464024 h 1241947"/>
              <a:gd name="connsiteX16" fmla="*/ 175960 w 1472498"/>
              <a:gd name="connsiteY16" fmla="*/ 559559 h 1241947"/>
              <a:gd name="connsiteX17" fmla="*/ 135017 w 1472498"/>
              <a:gd name="connsiteY17" fmla="*/ 586854 h 1241947"/>
              <a:gd name="connsiteX18" fmla="*/ 39483 w 1472498"/>
              <a:gd name="connsiteY18" fmla="*/ 627797 h 1241947"/>
              <a:gd name="connsiteX19" fmla="*/ 25835 w 1472498"/>
              <a:gd name="connsiteY19" fmla="*/ 818866 h 1241947"/>
              <a:gd name="connsiteX20" fmla="*/ 80426 w 1472498"/>
              <a:gd name="connsiteY20" fmla="*/ 900753 h 1241947"/>
              <a:gd name="connsiteX21" fmla="*/ 107722 w 1472498"/>
              <a:gd name="connsiteY21" fmla="*/ 1078174 h 1241947"/>
              <a:gd name="connsiteX22" fmla="*/ 175960 w 1472498"/>
              <a:gd name="connsiteY22" fmla="*/ 1160060 h 1241947"/>
              <a:gd name="connsiteX23" fmla="*/ 175960 w 1472498"/>
              <a:gd name="connsiteY23" fmla="*/ 1241947 h 12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498" h="1241947">
                <a:moveTo>
                  <a:pt x="1472498" y="0"/>
                </a:moveTo>
                <a:cubicBezTo>
                  <a:pt x="1324616" y="24647"/>
                  <a:pt x="1189036" y="39375"/>
                  <a:pt x="1049417" y="109183"/>
                </a:cubicBezTo>
                <a:cubicBezTo>
                  <a:pt x="1031220" y="118281"/>
                  <a:pt x="1013526" y="128464"/>
                  <a:pt x="994826" y="136478"/>
                </a:cubicBezTo>
                <a:cubicBezTo>
                  <a:pt x="981603" y="142145"/>
                  <a:pt x="966750" y="143692"/>
                  <a:pt x="953883" y="150126"/>
                </a:cubicBezTo>
                <a:cubicBezTo>
                  <a:pt x="939212" y="157461"/>
                  <a:pt x="927928" y="170759"/>
                  <a:pt x="912939" y="177421"/>
                </a:cubicBezTo>
                <a:cubicBezTo>
                  <a:pt x="886647" y="189106"/>
                  <a:pt x="858348" y="195618"/>
                  <a:pt x="831053" y="204717"/>
                </a:cubicBezTo>
                <a:cubicBezTo>
                  <a:pt x="817405" y="209266"/>
                  <a:pt x="804425" y="216934"/>
                  <a:pt x="790110" y="218365"/>
                </a:cubicBezTo>
                <a:lnTo>
                  <a:pt x="653632" y="232012"/>
                </a:lnTo>
                <a:lnTo>
                  <a:pt x="558098" y="259308"/>
                </a:lnTo>
                <a:cubicBezTo>
                  <a:pt x="544318" y="263442"/>
                  <a:pt x="531198" y="269835"/>
                  <a:pt x="517154" y="272956"/>
                </a:cubicBezTo>
                <a:cubicBezTo>
                  <a:pt x="490141" y="278959"/>
                  <a:pt x="462563" y="282054"/>
                  <a:pt x="435268" y="286603"/>
                </a:cubicBezTo>
                <a:cubicBezTo>
                  <a:pt x="421620" y="295702"/>
                  <a:pt x="408996" y="306563"/>
                  <a:pt x="394325" y="313899"/>
                </a:cubicBezTo>
                <a:cubicBezTo>
                  <a:pt x="381458" y="320333"/>
                  <a:pt x="364615" y="318560"/>
                  <a:pt x="353381" y="327547"/>
                </a:cubicBezTo>
                <a:cubicBezTo>
                  <a:pt x="340573" y="337793"/>
                  <a:pt x="335620" y="355143"/>
                  <a:pt x="326086" y="368490"/>
                </a:cubicBezTo>
                <a:cubicBezTo>
                  <a:pt x="312865" y="386999"/>
                  <a:pt x="301226" y="406997"/>
                  <a:pt x="285142" y="423081"/>
                </a:cubicBezTo>
                <a:cubicBezTo>
                  <a:pt x="269058" y="439165"/>
                  <a:pt x="248748" y="450376"/>
                  <a:pt x="230551" y="464024"/>
                </a:cubicBezTo>
                <a:cubicBezTo>
                  <a:pt x="219846" y="485434"/>
                  <a:pt x="195251" y="540268"/>
                  <a:pt x="175960" y="559559"/>
                </a:cubicBezTo>
                <a:cubicBezTo>
                  <a:pt x="164362" y="571157"/>
                  <a:pt x="149258" y="578716"/>
                  <a:pt x="135017" y="586854"/>
                </a:cubicBezTo>
                <a:cubicBezTo>
                  <a:pt x="87793" y="613839"/>
                  <a:pt x="85420" y="612485"/>
                  <a:pt x="39483" y="627797"/>
                </a:cubicBezTo>
                <a:cubicBezTo>
                  <a:pt x="-8024" y="699057"/>
                  <a:pt x="-12769" y="687612"/>
                  <a:pt x="25835" y="818866"/>
                </a:cubicBezTo>
                <a:cubicBezTo>
                  <a:pt x="35092" y="850338"/>
                  <a:pt x="80426" y="900753"/>
                  <a:pt x="80426" y="900753"/>
                </a:cubicBezTo>
                <a:cubicBezTo>
                  <a:pt x="80475" y="901145"/>
                  <a:pt x="97301" y="1057333"/>
                  <a:pt x="107722" y="1078174"/>
                </a:cubicBezTo>
                <a:cubicBezTo>
                  <a:pt x="127621" y="1117971"/>
                  <a:pt x="165700" y="1113888"/>
                  <a:pt x="175960" y="1160060"/>
                </a:cubicBezTo>
                <a:cubicBezTo>
                  <a:pt x="181881" y="1186706"/>
                  <a:pt x="175960" y="1214651"/>
                  <a:pt x="175960" y="1241947"/>
                </a:cubicBezTo>
              </a:path>
            </a:pathLst>
          </a:custGeom>
          <a:noFill/>
          <a:ln>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952463"/>
      </p:ext>
    </p:extLst>
  </p:cSld>
  <p:clrMapOvr>
    <a:masterClrMapping/>
  </p:clrMapOvr>
  <p:transition spd="slow" advClick="0" advTm="6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3"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1" y="-148625"/>
            <a:ext cx="9058253" cy="68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647012" y="2202564"/>
            <a:ext cx="76006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5: BẢO VỆ SỨC KHỎE KHI DÙNG MÁY TÍNH</a:t>
            </a:r>
          </a:p>
        </p:txBody>
      </p:sp>
      <p:sp>
        <p:nvSpPr>
          <p:cNvPr id="36869" name="TextBox 2"/>
          <p:cNvSpPr txBox="1">
            <a:spLocks noChangeArrowheads="1"/>
          </p:cNvSpPr>
          <p:nvPr/>
        </p:nvSpPr>
        <p:spPr bwMode="auto">
          <a:xfrm>
            <a:off x="3352800" y="2438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0" name="TextBox 3"/>
          <p:cNvSpPr txBox="1">
            <a:spLocks noChangeArrowheads="1"/>
          </p:cNvSpPr>
          <p:nvPr/>
        </p:nvSpPr>
        <p:spPr bwMode="auto">
          <a:xfrm>
            <a:off x="3352800" y="29003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2317" b="96707" l="0" r="100000"/>
                    </a14:imgEffect>
                  </a14:imgLayer>
                </a14:imgProps>
              </a:ext>
              <a:ext uri="{28A0092B-C50C-407E-A947-70E740481C1C}">
                <a14:useLocalDpi xmlns:a14="http://schemas.microsoft.com/office/drawing/2010/main" val="0"/>
              </a:ext>
            </a:extLst>
          </a:blip>
          <a:stretch>
            <a:fillRect/>
          </a:stretch>
        </p:blipFill>
        <p:spPr>
          <a:xfrm>
            <a:off x="457200" y="3824288"/>
            <a:ext cx="3505200" cy="2604462"/>
          </a:xfrm>
          <a:prstGeom prst="rect">
            <a:avLst/>
          </a:prstGeom>
        </p:spPr>
      </p:pic>
    </p:spTree>
    <p:extLst>
      <p:ext uri="{BB962C8B-B14F-4D97-AF65-F5344CB8AC3E}">
        <p14:creationId xmlns:p14="http://schemas.microsoft.com/office/powerpoint/2010/main" val="37349967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9636"/>
                                        </p:tgtEl>
                                        <p:attrNameLst>
                                          <p:attrName>style.visibility</p:attrName>
                                        </p:attrNameLst>
                                      </p:cBhvr>
                                      <p:to>
                                        <p:strVal val="visible"/>
                                      </p:to>
                                    </p:set>
                                    <p:anim calcmode="discrete" valueType="clr">
                                      <p:cBhvr override="childStyle">
                                        <p:cTn id="7" dur="80"/>
                                        <p:tgtEl>
                                          <p:spTgt spid="696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9636"/>
                                        </p:tgtEl>
                                        <p:attrNameLst>
                                          <p:attrName>fillcolor</p:attrName>
                                        </p:attrNameLst>
                                      </p:cBhvr>
                                      <p:tavLst>
                                        <p:tav tm="0">
                                          <p:val>
                                            <p:clrVal>
                                              <a:schemeClr val="accent2"/>
                                            </p:clrVal>
                                          </p:val>
                                        </p:tav>
                                        <p:tav tm="50000">
                                          <p:val>
                                            <p:clrVal>
                                              <a:schemeClr val="hlink"/>
                                            </p:clrVal>
                                          </p:val>
                                        </p:tav>
                                      </p:tavLst>
                                    </p:anim>
                                    <p:set>
                                      <p:cBhvr>
                                        <p:cTn id="9" dur="80"/>
                                        <p:tgtEl>
                                          <p:spTgt spid="6963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amond(in)">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3"/>
          <a:srcRect l="21083" t="56206" r="13324" b="8333"/>
          <a:stretch/>
        </p:blipFill>
        <p:spPr>
          <a:xfrm>
            <a:off x="381000" y="3803458"/>
            <a:ext cx="8382000" cy="2825942"/>
          </a:xfrm>
          <a:prstGeom prst="rect">
            <a:avLst/>
          </a:prstGeom>
        </p:spPr>
      </p:pic>
      <p:sp>
        <p:nvSpPr>
          <p:cNvPr id="5" name="TextBox 4"/>
          <p:cNvSpPr txBox="1"/>
          <p:nvPr/>
        </p:nvSpPr>
        <p:spPr>
          <a:xfrm>
            <a:off x="1469978" y="361042"/>
            <a:ext cx="6934200" cy="769441"/>
          </a:xfrm>
          <a:prstGeom prst="rect">
            <a:avLst/>
          </a:prstGeom>
          <a:noFill/>
        </p:spPr>
        <p:txBody>
          <a:bodyPr wrap="square" rtlCol="0">
            <a:spAutoFit/>
          </a:bodyPr>
          <a:lstStyle/>
          <a:p>
            <a:pPr algn="ctr"/>
            <a:r>
              <a:rPr lang="en-US" sz="2200" b="1" dirty="0">
                <a:solidFill>
                  <a:srgbClr val="3333FF"/>
                </a:solidFill>
                <a:latin typeface="Times New Roman" panose="02020603050405020304" pitchFamily="18" charset="0"/>
                <a:ea typeface="Tahoma" panose="020B0604030504040204" pitchFamily="34" charset="0"/>
                <a:cs typeface="Times New Roman" panose="02020603050405020304" pitchFamily="18" charset="0"/>
              </a:rPr>
              <a:t>1. TÌM HIỂU CÁCH NGỒI ĐÚNG TƯ THẾ KHI LÀM VIỆC VỚI MÁY TÍNH</a:t>
            </a:r>
          </a:p>
        </p:txBody>
      </p:sp>
      <p:sp>
        <p:nvSpPr>
          <p:cNvPr id="6" name="TextBox 5"/>
          <p:cNvSpPr txBox="1"/>
          <p:nvPr/>
        </p:nvSpPr>
        <p:spPr>
          <a:xfrm>
            <a:off x="609600" y="1254797"/>
            <a:ext cx="3657600"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THẢO LUẬN NHÓM</a:t>
            </a:r>
          </a:p>
        </p:txBody>
      </p:sp>
      <p:sp>
        <p:nvSpPr>
          <p:cNvPr id="7" name="TextBox 6"/>
          <p:cNvSpPr txBox="1"/>
          <p:nvPr/>
        </p:nvSpPr>
        <p:spPr>
          <a:xfrm>
            <a:off x="381000" y="1963886"/>
            <a:ext cx="8382000" cy="1569660"/>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 - Hình 1 và hình 2, hình nào thể hiện tư thế ngồi đúng khi làm việc với máy tính? Khi làm việc với máy tính, em cần ngồi như thế nào?</a:t>
            </a:r>
          </a:p>
          <a:p>
            <a:pPr algn="just"/>
            <a:r>
              <a:rPr lang="en-US" sz="2400">
                <a:latin typeface="Times New Roman" panose="02020603050405020304" pitchFamily="18" charset="0"/>
                <a:cs typeface="Times New Roman" panose="02020603050405020304" pitchFamily="18" charset="0"/>
              </a:rPr>
              <a:t>- Tác hại của việc ngồi sai tư thế khi làm việc với máy tính?</a:t>
            </a:r>
          </a:p>
        </p:txBody>
      </p:sp>
    </p:spTree>
    <p:extLst>
      <p:ext uri="{BB962C8B-B14F-4D97-AF65-F5344CB8AC3E}">
        <p14:creationId xmlns:p14="http://schemas.microsoft.com/office/powerpoint/2010/main" val="329055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667000" y="342900"/>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KẾT LUẬN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09600" y="1828800"/>
            <a:ext cx="8001000" cy="4462760"/>
          </a:xfrm>
          <a:prstGeom prst="rect">
            <a:avLst/>
          </a:prstGeom>
          <a:noFill/>
        </p:spPr>
        <p:txBody>
          <a:bodyPr wrap="square" rtlCol="0">
            <a:spAutoFit/>
          </a:bodyPr>
          <a:lstStyle/>
          <a:p>
            <a:r>
              <a:rPr lang="en-US" sz="3200"/>
              <a:t>	</a:t>
            </a:r>
            <a:r>
              <a:rPr lang="en-US" sz="3200" b="1">
                <a:latin typeface="Times New Roman" panose="02020603050405020304" pitchFamily="18" charset="0"/>
                <a:cs typeface="Times New Roman" panose="02020603050405020304" pitchFamily="18" charset="0"/>
              </a:rPr>
              <a:t>Khi làm việc với máy tính:</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Lưng thẳng;</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Đạt bàn phím thẳng giữa mắt và màn hình;</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Hai bàn tay đặt nhẹ lên bàn phím, tay thả lỏng thoải mái;</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Mắt ngang tầm màn hình và nên giữ khoảng cách tới màn hình từ 50 cm đến 80 cm;</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Chỗ ngồi đủ ánh sang, nguồn sang không chiếu thẳng vào màn hình hoặc vào mắt.</a:t>
            </a:r>
          </a:p>
          <a:p>
            <a:pPr marL="457200" indent="-457200">
              <a:buFont typeface="Wingdings" panose="05000000000000000000" pitchFamily="2" charset="2"/>
              <a:buChar char="ü"/>
            </a:pP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965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667000" y="342900"/>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KẾT LUẬN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95300" y="2008772"/>
            <a:ext cx="8153400" cy="2800767"/>
          </a:xfrm>
          <a:prstGeom prst="rect">
            <a:avLst/>
          </a:prstGeom>
          <a:noFill/>
        </p:spPr>
        <p:txBody>
          <a:bodyPr wrap="square" rtlCol="0">
            <a:spAutoFit/>
          </a:bodyPr>
          <a:lstStyle/>
          <a:p>
            <a:pPr>
              <a:tabLst>
                <a:tab pos="395288" algn="l"/>
                <a:tab pos="627063" algn="l"/>
              </a:tabLst>
            </a:pPr>
            <a:r>
              <a:rPr lang="en-US" sz="3200"/>
              <a:t>	</a:t>
            </a:r>
            <a:r>
              <a:rPr lang="en-US" sz="3200" b="1">
                <a:latin typeface="Times New Roman" panose="02020603050405020304" pitchFamily="18" charset="0"/>
                <a:cs typeface="Times New Roman" panose="02020603050405020304" pitchFamily="18" charset="0"/>
              </a:rPr>
              <a:t>Tác hại ngồi sai tư thế khi làm việc với máy tính:</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Gây ra bệnh về cột sống và mắt;</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Dùng máy tính quá lâu sẽ gây hại về sức khỏe như giảm thị lực, mỏi mệt. Sau mỗi lần sử dụng máy tính khoảng 30 phút, cần nghỉ giải lao từ 5 đến 10 phút.</a:t>
            </a:r>
          </a:p>
        </p:txBody>
      </p:sp>
    </p:spTree>
    <p:extLst>
      <p:ext uri="{BB962C8B-B14F-4D97-AF65-F5344CB8AC3E}">
        <p14:creationId xmlns:p14="http://schemas.microsoft.com/office/powerpoint/2010/main" val="1539913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8"/>
          <p:cNvSpPr>
            <a:spLocks noChangeArrowheads="1"/>
          </p:cNvSpPr>
          <p:nvPr/>
        </p:nvSpPr>
        <p:spPr bwMode="auto">
          <a:xfrm>
            <a:off x="8077200" y="5777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3" name="TextBox 2"/>
          <p:cNvSpPr txBox="1"/>
          <p:nvPr/>
        </p:nvSpPr>
        <p:spPr>
          <a:xfrm>
            <a:off x="108365" y="362656"/>
            <a:ext cx="8738020" cy="477054"/>
          </a:xfrm>
          <a:prstGeom prst="rect">
            <a:avLst/>
          </a:prstGeom>
          <a:noFill/>
        </p:spPr>
        <p:txBody>
          <a:bodyPr wrap="square" rtlCol="0">
            <a:spAutoFit/>
          </a:bodyPr>
          <a:lstStyle/>
          <a:p>
            <a:r>
              <a:rPr lang="en-US" sz="2500" b="1" dirty="0">
                <a:latin typeface="Times New Roman" panose="02020603050405020304" pitchFamily="18" charset="0"/>
                <a:cs typeface="Times New Roman" panose="02020603050405020304" pitchFamily="18" charset="0"/>
              </a:rPr>
              <a:t>2. THỰC HIỆN QUY TẮC AN TOÀN VỀ SỬ DỤNG ĐIỆN</a:t>
            </a:r>
          </a:p>
        </p:txBody>
      </p:sp>
      <p:sp>
        <p:nvSpPr>
          <p:cNvPr id="14" name="AutoShape 8"/>
          <p:cNvSpPr>
            <a:spLocks noChangeArrowheads="1"/>
          </p:cNvSpPr>
          <p:nvPr/>
        </p:nvSpPr>
        <p:spPr bwMode="auto">
          <a:xfrm>
            <a:off x="95875" y="6348404"/>
            <a:ext cx="419100" cy="477054"/>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5" name="AutoShape 8"/>
          <p:cNvSpPr>
            <a:spLocks noChangeArrowheads="1"/>
          </p:cNvSpPr>
          <p:nvPr/>
        </p:nvSpPr>
        <p:spPr bwMode="auto">
          <a:xfrm>
            <a:off x="8700692" y="6461836"/>
            <a:ext cx="422592" cy="363622"/>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pic>
        <p:nvPicPr>
          <p:cNvPr id="4" name="Picture 3"/>
          <p:cNvPicPr>
            <a:picLocks noChangeAspect="1"/>
          </p:cNvPicPr>
          <p:nvPr/>
        </p:nvPicPr>
        <p:blipFill rotWithShape="1">
          <a:blip r:embed="rId2"/>
          <a:srcRect l="16751" t="53992" r="11974" b="13541"/>
          <a:stretch/>
        </p:blipFill>
        <p:spPr>
          <a:xfrm>
            <a:off x="116823" y="2683507"/>
            <a:ext cx="8795165" cy="2375020"/>
          </a:xfrm>
          <a:prstGeom prst="rect">
            <a:avLst/>
          </a:prstGeom>
        </p:spPr>
      </p:pic>
      <p:sp>
        <p:nvSpPr>
          <p:cNvPr id="5" name="TextBox 4"/>
          <p:cNvSpPr txBox="1"/>
          <p:nvPr/>
        </p:nvSpPr>
        <p:spPr>
          <a:xfrm>
            <a:off x="514975" y="1178621"/>
            <a:ext cx="7924800" cy="954107"/>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Em hãy quan sát và cho biết các hình 3,4 và 5 nhắc nhở chúng ta điều gì</a:t>
            </a:r>
          </a:p>
        </p:txBody>
      </p:sp>
      <p:sp>
        <p:nvSpPr>
          <p:cNvPr id="9" name="TextBox 8">
            <a:extLst>
              <a:ext uri="{FF2B5EF4-FFF2-40B4-BE49-F238E27FC236}">
                <a16:creationId xmlns:a16="http://schemas.microsoft.com/office/drawing/2014/main" id="{0EDEB375-21D2-4DD1-AABF-FD0C3C54A6B9}"/>
              </a:ext>
            </a:extLst>
          </p:cNvPr>
          <p:cNvSpPr txBox="1"/>
          <p:nvPr/>
        </p:nvSpPr>
        <p:spPr>
          <a:xfrm>
            <a:off x="141207" y="5058527"/>
            <a:ext cx="2414016" cy="923330"/>
          </a:xfrm>
          <a:prstGeom prst="rect">
            <a:avLst/>
          </a:prstGeom>
          <a:noFill/>
        </p:spPr>
        <p:txBody>
          <a:bodyPr wrap="square">
            <a:spAutoFit/>
          </a:bodyPr>
          <a:lstStyle/>
          <a:p>
            <a:pPr algn="just"/>
            <a:r>
              <a:rPr lang="vi-VN" b="0" i="0" dirty="0">
                <a:solidFill>
                  <a:srgbClr val="3333FF"/>
                </a:solidFill>
                <a:effectLst/>
                <a:latin typeface="+mj-lt"/>
              </a:rPr>
              <a:t>Không chạm tay vào vật có điện để tránh bị giật điện.</a:t>
            </a:r>
          </a:p>
        </p:txBody>
      </p:sp>
      <p:sp>
        <p:nvSpPr>
          <p:cNvPr id="10" name="TextBox 9">
            <a:extLst>
              <a:ext uri="{FF2B5EF4-FFF2-40B4-BE49-F238E27FC236}">
                <a16:creationId xmlns:a16="http://schemas.microsoft.com/office/drawing/2014/main" id="{7F41FB80-4ECB-492F-98FD-A42EA15A0E26}"/>
              </a:ext>
            </a:extLst>
          </p:cNvPr>
          <p:cNvSpPr txBox="1"/>
          <p:nvPr/>
        </p:nvSpPr>
        <p:spPr>
          <a:xfrm>
            <a:off x="3084212" y="5058527"/>
            <a:ext cx="2414016" cy="923330"/>
          </a:xfrm>
          <a:prstGeom prst="rect">
            <a:avLst/>
          </a:prstGeom>
          <a:noFill/>
        </p:spPr>
        <p:txBody>
          <a:bodyPr wrap="square">
            <a:spAutoFit/>
          </a:bodyPr>
          <a:lstStyle/>
          <a:p>
            <a:pPr algn="just"/>
            <a:r>
              <a:rPr lang="vi-VN" b="0" i="0" dirty="0">
                <a:solidFill>
                  <a:srgbClr val="3333FF"/>
                </a:solidFill>
                <a:effectLst/>
                <a:latin typeface="+mj-lt"/>
              </a:rPr>
              <a:t>Không được dùng dao, kéo hay đồ kim loại cắm vào ổ điện</a:t>
            </a:r>
          </a:p>
        </p:txBody>
      </p:sp>
      <p:sp>
        <p:nvSpPr>
          <p:cNvPr id="12" name="TextBox 11">
            <a:extLst>
              <a:ext uri="{FF2B5EF4-FFF2-40B4-BE49-F238E27FC236}">
                <a16:creationId xmlns:a16="http://schemas.microsoft.com/office/drawing/2014/main" id="{E768250E-43CE-485F-9A5A-8F21AF5232F6}"/>
              </a:ext>
            </a:extLst>
          </p:cNvPr>
          <p:cNvSpPr txBox="1"/>
          <p:nvPr/>
        </p:nvSpPr>
        <p:spPr>
          <a:xfrm>
            <a:off x="5715000" y="5058527"/>
            <a:ext cx="3312177" cy="1200329"/>
          </a:xfrm>
          <a:prstGeom prst="rect">
            <a:avLst/>
          </a:prstGeom>
          <a:noFill/>
        </p:spPr>
        <p:txBody>
          <a:bodyPr wrap="square">
            <a:spAutoFit/>
          </a:bodyPr>
          <a:lstStyle/>
          <a:p>
            <a:pPr algn="just"/>
            <a:r>
              <a:rPr lang="vi-VN" b="0" i="0" dirty="0">
                <a:solidFill>
                  <a:srgbClr val="3333FF"/>
                </a:solidFill>
                <a:effectLst/>
                <a:latin typeface="+mj-lt"/>
              </a:rPr>
              <a:t>Không để vật chứa nước gần thiết bị sử dụng điện vì nếu vô tình đỏ nước sẽ gây chập điện và cháy nổ.</a:t>
            </a:r>
          </a:p>
        </p:txBody>
      </p:sp>
    </p:spTree>
    <p:extLst>
      <p:ext uri="{BB962C8B-B14F-4D97-AF65-F5344CB8AC3E}">
        <p14:creationId xmlns:p14="http://schemas.microsoft.com/office/powerpoint/2010/main" val="44801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500" t="5564" r="8333" b="5402"/>
          <a:stretch/>
        </p:blipFill>
        <p:spPr bwMode="auto">
          <a:xfrm>
            <a:off x="0" y="0"/>
            <a:ext cx="9368051"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788425" y="381000"/>
            <a:ext cx="5791200" cy="923330"/>
          </a:xfrm>
          <a:prstGeom prst="rect">
            <a:avLst/>
          </a:prstGeom>
          <a:noFill/>
        </p:spPr>
        <p:txBody>
          <a:bodyPr wrap="square" rtlCol="0">
            <a:spAutoFit/>
          </a:bodyPr>
          <a:lstStyle/>
          <a:p>
            <a:pPr algn="ctr"/>
            <a:r>
              <a:rPr lang="en-US" sz="5400" b="1">
                <a:solidFill>
                  <a:srgbClr val="FF0000"/>
                </a:solidFill>
                <a:latin typeface="Times New Roman" panose="02020603050405020304" pitchFamily="18" charset="0"/>
                <a:cs typeface="Times New Roman" panose="02020603050405020304" pitchFamily="18" charset="0"/>
              </a:rPr>
              <a:t>KẾT LUẬN</a:t>
            </a:r>
          </a:p>
        </p:txBody>
      </p:sp>
      <p:sp>
        <p:nvSpPr>
          <p:cNvPr id="15" name="TextBox 14"/>
          <p:cNvSpPr txBox="1"/>
          <p:nvPr/>
        </p:nvSpPr>
        <p:spPr>
          <a:xfrm>
            <a:off x="365077" y="1612374"/>
            <a:ext cx="8637896" cy="3785652"/>
          </a:xfrm>
          <a:prstGeom prst="rect">
            <a:avLst/>
          </a:prstGeom>
          <a:noFill/>
        </p:spPr>
        <p:txBody>
          <a:bodyPr wrap="square" rtlCol="0">
            <a:spAutoFit/>
          </a:bodyPr>
          <a:lstStyle/>
          <a:p>
            <a:pPr algn="just"/>
            <a:r>
              <a:rPr lang="en-US" sz="3000" b="1" dirty="0" err="1">
                <a:latin typeface="Times New Roman" panose="02020603050405020304" pitchFamily="18" charset="0"/>
                <a:cs typeface="Times New Roman" panose="02020603050405020304" pitchFamily="18" charset="0"/>
              </a:rPr>
              <a:t>Quy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tắc</a:t>
            </a:r>
            <a:r>
              <a:rPr lang="en-US" sz="3000" b="1" dirty="0">
                <a:latin typeface="Times New Roman" panose="02020603050405020304" pitchFamily="18" charset="0"/>
                <a:cs typeface="Times New Roman" panose="02020603050405020304" pitchFamily="18" charset="0"/>
              </a:rPr>
              <a:t> an </a:t>
            </a:r>
            <a:r>
              <a:rPr lang="en-US" sz="3000" b="1" dirty="0" err="1">
                <a:latin typeface="Times New Roman" panose="02020603050405020304" pitchFamily="18" charset="0"/>
                <a:cs typeface="Times New Roman" panose="02020603050405020304" pitchFamily="18" charset="0"/>
              </a:rPr>
              <a:t>toàn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về</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điện</a:t>
            </a:r>
            <a:r>
              <a:rPr lang="en-US" sz="3000" b="1" dirty="0">
                <a:latin typeface="Times New Roman" panose="02020603050405020304" pitchFamily="18" charset="0"/>
                <a:cs typeface="Times New Roman" panose="02020603050405020304" pitchFamily="18" charset="0"/>
              </a:rPr>
              <a:t>:</a:t>
            </a:r>
          </a:p>
          <a:p>
            <a:pPr marL="285750" indent="-285750" algn="just">
              <a:buFont typeface="Wingdings 2" panose="05020102010507070707" pitchFamily="18" charset="2"/>
              <a:buChar char=""/>
            </a:pPr>
            <a:r>
              <a:rPr lang="en-US" sz="3000" dirty="0" err="1">
                <a:latin typeface="Times New Roman" panose="02020603050405020304" pitchFamily="18" charset="0"/>
                <a:cs typeface="Times New Roman" panose="02020603050405020304" pitchFamily="18" charset="0"/>
                <a:sym typeface="Wingdings 2" panose="05020102010507070707" pitchFamily="18" charset="2"/>
              </a:rPr>
              <a:t>Không</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chạm</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tay</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vào</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vật</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có</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điện</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để</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tránh</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bị</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điện</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giật</a:t>
            </a:r>
            <a:endParaRPr lang="en-US" sz="3000" dirty="0">
              <a:latin typeface="Times New Roman" panose="02020603050405020304" pitchFamily="18" charset="0"/>
              <a:cs typeface="Times New Roman" panose="02020603050405020304" pitchFamily="18" charset="0"/>
              <a:sym typeface="Wingdings 2" panose="05020102010507070707" pitchFamily="18" charset="2"/>
            </a:endParaRPr>
          </a:p>
          <a:p>
            <a:pPr marL="285750" indent="-285750" algn="just">
              <a:buFont typeface="Wingdings 2" panose="05020102010507070707" pitchFamily="18" charset="2"/>
              <a:buChar char=""/>
            </a:pPr>
            <a:r>
              <a:rPr lang="en-US" sz="3000" dirty="0" err="1">
                <a:latin typeface="Times New Roman" panose="02020603050405020304" pitchFamily="18" charset="0"/>
                <a:cs typeface="Times New Roman" panose="02020603050405020304" pitchFamily="18" charset="0"/>
                <a:sym typeface="Wingdings 2" panose="05020102010507070707" pitchFamily="18" charset="2"/>
              </a:rPr>
              <a:t>Không</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được</a:t>
            </a:r>
            <a:r>
              <a:rPr lang="en-US" sz="3000" dirty="0">
                <a:latin typeface="Times New Roman" panose="02020603050405020304" pitchFamily="18" charset="0"/>
                <a:cs typeface="Times New Roman" panose="02020603050405020304" pitchFamily="18" charset="0"/>
                <a:sym typeface="Wingdings 2" panose="05020102010507070707" pitchFamily="18" charset="2"/>
              </a:rPr>
              <a:t> dung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kéo</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dao</a:t>
            </a:r>
            <a:r>
              <a:rPr lang="en-US" sz="3000" dirty="0">
                <a:latin typeface="Times New Roman" panose="02020603050405020304" pitchFamily="18" charset="0"/>
                <a:cs typeface="Times New Roman" panose="02020603050405020304" pitchFamily="18" charset="0"/>
                <a:sym typeface="Wingdings 2" panose="05020102010507070707" pitchFamily="18" charset="2"/>
              </a:rPr>
              <a:t> hay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đồ</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kim</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loại</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cắm</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vào</a:t>
            </a:r>
            <a:r>
              <a:rPr lang="en-US" sz="3000" dirty="0">
                <a:latin typeface="Times New Roman" panose="02020603050405020304" pitchFamily="18" charset="0"/>
                <a:cs typeface="Times New Roman" panose="02020603050405020304" pitchFamily="18" charset="0"/>
                <a:sym typeface="Wingdings 2" panose="05020102010507070707" pitchFamily="18" charset="2"/>
              </a:rPr>
              <a:t> ổ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điện</a:t>
            </a:r>
            <a:endParaRPr lang="en-US" sz="3000" dirty="0">
              <a:latin typeface="Times New Roman" panose="02020603050405020304" pitchFamily="18" charset="0"/>
              <a:cs typeface="Times New Roman" panose="02020603050405020304" pitchFamily="18" charset="0"/>
              <a:sym typeface="Wingdings 2" panose="05020102010507070707" pitchFamily="18" charset="2"/>
            </a:endParaRPr>
          </a:p>
          <a:p>
            <a:pPr marL="285750" indent="-285750" algn="just">
              <a:buFont typeface="Wingdings 2" panose="05020102010507070707" pitchFamily="18" charset="2"/>
              <a:buChar char=""/>
            </a:pPr>
            <a:r>
              <a:rPr lang="en-US" sz="3000" dirty="0" err="1">
                <a:latin typeface="Times New Roman" panose="02020603050405020304" pitchFamily="18" charset="0"/>
                <a:cs typeface="Times New Roman" panose="02020603050405020304" pitchFamily="18" charset="0"/>
                <a:sym typeface="Wingdings 2" panose="05020102010507070707" pitchFamily="18" charset="2"/>
              </a:rPr>
              <a:t>Không</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để</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vật</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chứa</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nước</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gần</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thiết</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bị</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sử</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dụng</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điện</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vì</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nếu</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vô</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tình</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bị</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đổ</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nước</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sẽ</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gây</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chập</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điện</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và</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cháy</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nổ</a:t>
            </a:r>
            <a:endParaRPr lang="en-US" sz="3000" dirty="0">
              <a:latin typeface="Times New Roman" panose="02020603050405020304" pitchFamily="18" charset="0"/>
              <a:cs typeface="Times New Roman" panose="02020603050405020304" pitchFamily="18" charset="0"/>
              <a:sym typeface="Wingdings 2" panose="05020102010507070707" pitchFamily="18" charset="2"/>
            </a:endParaRPr>
          </a:p>
          <a:p>
            <a:pPr algn="just"/>
            <a:r>
              <a:rPr lang="en-US" sz="3000" dirty="0">
                <a:latin typeface="Times New Roman" panose="02020603050405020304" pitchFamily="18" charset="0"/>
                <a:cs typeface="Times New Roman" panose="02020603050405020304" pitchFamily="18" charset="0"/>
                <a:sym typeface="Wingdings 2" panose="05020102010507070707" pitchFamily="18" charset="2"/>
              </a:rPr>
              <a:t> Khi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sử</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dụng</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máy</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tính</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em</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cần</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thực</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hiện</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nghiêm</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túc</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các</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quy</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tắc</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về</a:t>
            </a:r>
            <a:r>
              <a:rPr lang="en-US" sz="3000" dirty="0">
                <a:latin typeface="Times New Roman" panose="02020603050405020304" pitchFamily="18" charset="0"/>
                <a:cs typeface="Times New Roman" panose="02020603050405020304" pitchFamily="18" charset="0"/>
                <a:sym typeface="Wingdings 2" panose="05020102010507070707" pitchFamily="18" charset="2"/>
              </a:rPr>
              <a:t> </a:t>
            </a:r>
            <a:r>
              <a:rPr lang="en-US" sz="3000" dirty="0" err="1">
                <a:latin typeface="Times New Roman" panose="02020603050405020304" pitchFamily="18" charset="0"/>
                <a:cs typeface="Times New Roman" panose="02020603050405020304" pitchFamily="18" charset="0"/>
                <a:sym typeface="Wingdings 2" panose="05020102010507070707" pitchFamily="18" charset="2"/>
              </a:rPr>
              <a:t>điện</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958927"/>
      </p:ext>
    </p:extLst>
  </p:cSld>
  <p:clrMapOvr>
    <a:masterClrMapping/>
  </p:clrMapOvr>
  <p:transition spd="slow" advClick="0" advTm="6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719" y="500360"/>
            <a:ext cx="8077200" cy="5867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bg2">
                  <a:lumMod val="10000"/>
                </a:schemeClr>
              </a:solidFill>
            </a:endParaRPr>
          </a:p>
        </p:txBody>
      </p:sp>
      <p:pic>
        <p:nvPicPr>
          <p:cNvPr id="5" name="Picture 23"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058253" cy="68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2353529" y="629882"/>
            <a:ext cx="4247581" cy="1107996"/>
          </a:xfrm>
          <a:prstGeom prst="rect">
            <a:avLst/>
          </a:prstGeom>
          <a:noFill/>
        </p:spPr>
        <p:txBody>
          <a:bodyPr wrap="square" rtlCol="0">
            <a:spAutoFit/>
          </a:bodyPr>
          <a:lstStyle/>
          <a:p>
            <a:pPr algn="ctr"/>
            <a:r>
              <a:rPr lang="en-US" sz="6600" b="1" dirty="0" err="1">
                <a:solidFill>
                  <a:srgbClr val="FF0000"/>
                </a:solidFill>
                <a:latin typeface="Times New Roman" panose="02020603050405020304" pitchFamily="18" charset="0"/>
                <a:cs typeface="Times New Roman" panose="02020603050405020304" pitchFamily="18" charset="0"/>
              </a:rPr>
              <a:t>Luyện</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tập</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2" name="Action Button: Go Home 1">
            <a:hlinkClick r:id="rId3" highlightClick="1"/>
            <a:extLst>
              <a:ext uri="{FF2B5EF4-FFF2-40B4-BE49-F238E27FC236}">
                <a16:creationId xmlns:a16="http://schemas.microsoft.com/office/drawing/2014/main" id="{CE2D317B-3747-4292-AFC0-D0C4CE4A9E51}"/>
              </a:ext>
            </a:extLst>
          </p:cNvPr>
          <p:cNvSpPr/>
          <p:nvPr/>
        </p:nvSpPr>
        <p:spPr>
          <a:xfrm>
            <a:off x="6934200" y="4953000"/>
            <a:ext cx="7620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46088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533400"/>
            <a:ext cx="8458200" cy="5867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4876800" y="1143000"/>
            <a:ext cx="1371600" cy="1600200"/>
          </a:xfrm>
          <a:prstGeom prst="rect">
            <a:avLst/>
          </a:prstGeom>
          <a:noFill/>
        </p:spPr>
        <p:txBody>
          <a:bodyPr wrap="square" rtlCol="0">
            <a:spAutoFit/>
          </a:bodyPr>
          <a:lstStyle/>
          <a:p>
            <a:endParaRPr lang="en-US"/>
          </a:p>
        </p:txBody>
      </p:sp>
      <p:pic>
        <p:nvPicPr>
          <p:cNvPr id="6" name="Picture 5"/>
          <p:cNvPicPr>
            <a:picLocks noChangeAspect="1"/>
          </p:cNvPicPr>
          <p:nvPr/>
        </p:nvPicPr>
        <p:blipFill>
          <a:blip r:embed="rId2"/>
          <a:stretch>
            <a:fillRect/>
          </a:stretch>
        </p:blipFill>
        <p:spPr>
          <a:xfrm>
            <a:off x="2590651" y="3238857"/>
            <a:ext cx="4572298" cy="2953162"/>
          </a:xfrm>
          <a:prstGeom prst="rect">
            <a:avLst/>
          </a:prstGeom>
        </p:spPr>
      </p:pic>
      <p:sp>
        <p:nvSpPr>
          <p:cNvPr id="7" name="TextBox 6"/>
          <p:cNvSpPr txBox="1"/>
          <p:nvPr/>
        </p:nvSpPr>
        <p:spPr>
          <a:xfrm>
            <a:off x="609600" y="838200"/>
            <a:ext cx="8153400" cy="2400657"/>
          </a:xfrm>
          <a:prstGeom prst="rect">
            <a:avLst/>
          </a:prstGeom>
          <a:noFill/>
        </p:spPr>
        <p:txBody>
          <a:bodyPr wrap="square" rtlCol="0">
            <a:spAutoFit/>
          </a:bodyPr>
          <a:lstStyle/>
          <a:p>
            <a:pPr algn="just"/>
            <a:r>
              <a:rPr lang="en-US" sz="5400" dirty="0" err="1">
                <a:solidFill>
                  <a:srgbClr val="FF0000"/>
                </a:solidFill>
                <a:latin typeface="Times New Roman" panose="02020603050405020304" pitchFamily="18" charset="0"/>
                <a:cs typeface="Times New Roman" panose="02020603050405020304" pitchFamily="18" charset="0"/>
              </a:rPr>
              <a:t>Vận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dụng</a:t>
            </a:r>
            <a:r>
              <a:rPr lang="en-US" sz="5400" dirty="0">
                <a:solidFill>
                  <a:srgbClr val="FF0000"/>
                </a:solidFill>
                <a:latin typeface="Times New Roman" panose="02020603050405020304" pitchFamily="18" charset="0"/>
                <a:cs typeface="Times New Roman" panose="02020603050405020304" pitchFamily="18" charset="0"/>
              </a:rPr>
              <a:t> </a:t>
            </a:r>
          </a:p>
          <a:p>
            <a:pPr algn="just"/>
            <a:r>
              <a:rPr lang="en-US" sz="3200" dirty="0" err="1">
                <a:solidFill>
                  <a:srgbClr val="3333FF"/>
                </a:solidFill>
                <a:latin typeface="Times New Roman" panose="02020603050405020304" pitchFamily="18" charset="0"/>
                <a:cs typeface="Times New Roman" panose="02020603050405020304" pitchFamily="18" charset="0"/>
              </a:rPr>
              <a:t>Trong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hình</a:t>
            </a:r>
            <a:r>
              <a:rPr lang="en-US" sz="3200" dirty="0">
                <a:solidFill>
                  <a:srgbClr val="3333FF"/>
                </a:solidFill>
                <a:latin typeface="Times New Roman" panose="02020603050405020304" pitchFamily="18" charset="0"/>
                <a:cs typeface="Times New Roman" panose="02020603050405020304" pitchFamily="18" charset="0"/>
              </a:rPr>
              <a:t> 6, </a:t>
            </a:r>
            <a:r>
              <a:rPr lang="en-US" sz="3200" dirty="0" err="1">
                <a:solidFill>
                  <a:srgbClr val="3333FF"/>
                </a:solidFill>
                <a:latin typeface="Times New Roman" panose="02020603050405020304" pitchFamily="18" charset="0"/>
                <a:cs typeface="Times New Roman" panose="02020603050405020304" pitchFamily="18" charset="0"/>
              </a:rPr>
              <a:t>một</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bạn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ngồi</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làm</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việc</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với</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máy</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tính</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không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đúng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tư</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thế</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Em</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hãy</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chỉ</a:t>
            </a:r>
            <a:r>
              <a:rPr lang="en-US" sz="3200" dirty="0">
                <a:solidFill>
                  <a:srgbClr val="3333FF"/>
                </a:solidFill>
                <a:latin typeface="Times New Roman" panose="02020603050405020304" pitchFamily="18" charset="0"/>
                <a:cs typeface="Times New Roman" panose="02020603050405020304" pitchFamily="18" charset="0"/>
              </a:rPr>
              <a:t> ra </a:t>
            </a:r>
            <a:r>
              <a:rPr lang="en-US" sz="3200" dirty="0" err="1">
                <a:solidFill>
                  <a:srgbClr val="3333FF"/>
                </a:solidFill>
                <a:latin typeface="Times New Roman" panose="02020603050405020304" pitchFamily="18" charset="0"/>
                <a:cs typeface="Times New Roman" panose="02020603050405020304" pitchFamily="18" charset="0"/>
              </a:rPr>
              <a:t>những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chỗ</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không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đúng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trong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cách</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ngồi</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của</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bạn</a:t>
            </a:r>
            <a:r>
              <a:rPr lang="en-US" sz="3200" dirty="0">
                <a:solidFill>
                  <a:srgbClr val="3333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4248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1168</TotalTime>
  <Words>535</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HP</cp:lastModifiedBy>
  <cp:revision>113</cp:revision>
  <dcterms:created xsi:type="dcterms:W3CDTF">2017-10-03T01:20:28Z</dcterms:created>
  <dcterms:modified xsi:type="dcterms:W3CDTF">2022-10-12T13:50:50Z</dcterms:modified>
</cp:coreProperties>
</file>