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sldIdLst>
    <p:sldId id="257" r:id="rId2"/>
    <p:sldId id="361" r:id="rId3"/>
    <p:sldId id="256" r:id="rId4"/>
    <p:sldId id="362" r:id="rId5"/>
    <p:sldId id="337" r:id="rId6"/>
    <p:sldId id="356" r:id="rId7"/>
    <p:sldId id="338" r:id="rId8"/>
    <p:sldId id="360" r:id="rId9"/>
    <p:sldId id="364" r:id="rId10"/>
    <p:sldId id="299" r:id="rId11"/>
    <p:sldId id="371" r:id="rId12"/>
    <p:sldId id="372" r:id="rId13"/>
    <p:sldId id="373" r:id="rId14"/>
    <p:sldId id="374" r:id="rId15"/>
    <p:sldId id="258" r:id="rId16"/>
    <p:sldId id="315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  <a:srgbClr val="FF3300"/>
    <a:srgbClr val="A321E3"/>
    <a:srgbClr val="FF7900"/>
    <a:srgbClr val="CC00CC"/>
    <a:srgbClr val="FF66FF"/>
    <a:srgbClr val="800000"/>
    <a:srgbClr val="660033"/>
    <a:srgbClr val="00A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3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95510-7F44-4DFD-888C-673B97982E21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6DFEB-1515-40D6-867D-4AF27DF32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88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79734B3B-450C-436F-BBAF-0DF0EF1367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A7DD4C29-EF16-4B93-BAB6-90BB120632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564BD185-86B4-42C9-BFDC-EC33A0511E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ECD602-8A42-452D-9012-DDE161BF7F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10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60CF7-1785-465E-A750-9D04373FC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2FCE-2274-483B-A722-0D11E37C17E7}" type="datetimeFigureOut">
              <a:rPr lang="vi-VN" smtClean="0"/>
              <a:t>04/12/2022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BCE35-DB65-4384-A22F-8F9D0B38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CEDC5-AAC2-4449-822C-5E34F52E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BE3C-7FF7-44CE-8611-1B757FD57DAF}" type="slidenum">
              <a:rPr lang="vi-VN" smtClean="0"/>
              <a:t>‹#›</a:t>
            </a:fld>
            <a:endParaRPr lang="vi-V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3ED81B-5C81-41B5-A703-04D07BE218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7569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E3F4050-F618-4D2A-8919-9C50C32D8DA8}"/>
              </a:ext>
            </a:extLst>
          </p:cNvPr>
          <p:cNvSpPr/>
          <p:nvPr userDrawn="1"/>
        </p:nvSpPr>
        <p:spPr>
          <a:xfrm>
            <a:off x="0" y="-1"/>
            <a:ext cx="11020926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7461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748FB-C198-483A-9A56-B66027AA6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22A895-7C5F-495E-8A85-21DA7CC5E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014A0-2CD0-4104-BA7D-33BE3038D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2FCE-2274-483B-A722-0D11E37C17E7}" type="datetimeFigureOut">
              <a:rPr lang="vi-VN" smtClean="0"/>
              <a:t>04/12/2022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73F71-F68F-463E-89FA-D87D2D9D2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4035F-D29E-47EF-963D-487F2EBC9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BE3C-7FF7-44CE-8611-1B757FD57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0273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BB1694-03CF-45D3-AA97-80319E8D67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00FEB9-30CE-40A6-A3D5-12B0A8130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DE929-BDEF-4424-9A08-A039E8CE3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2FCE-2274-483B-A722-0D11E37C17E7}" type="datetimeFigureOut">
              <a:rPr lang="vi-VN" smtClean="0"/>
              <a:t>04/12/2022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37E08-C59A-48DE-A570-221E9801B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B8983-3976-44E2-87B8-C17EBA5B8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BE3C-7FF7-44CE-8611-1B757FD57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200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36AED0B-2971-4E8F-8068-6204E8D9A9FF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7841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D3B0B-32A6-46F5-9AEA-44E0A4249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EA520-68FB-49C9-B24C-D6ABC279B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4D197-0BD0-499B-B439-12071B0CD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2FCE-2274-483B-A722-0D11E37C17E7}" type="datetimeFigureOut">
              <a:rPr lang="vi-VN" smtClean="0"/>
              <a:t>04/12/2022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6C625-76A5-4A23-BA56-0B2B8C16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C2668-8300-4881-8810-BCEAC4921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BE3C-7FF7-44CE-8611-1B757FD57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444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9DE73-F97D-488C-9A42-643F23A68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2FCE-2274-483B-A722-0D11E37C17E7}" type="datetimeFigureOut">
              <a:rPr lang="vi-VN" smtClean="0"/>
              <a:t>04/12/2022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96DC6-BD0A-4913-8542-B049C583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BC377-BA5D-47FA-ABEE-B7D51070A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BE3C-7FF7-44CE-8611-1B757FD57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3478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E6A95-DF51-4C4B-A74B-AFEF345D3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61752-FF08-42DC-BAAF-DEC63B614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DA02F6-4E40-4C56-9360-5A748AD7B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8C4879-1756-4A13-8CF7-7914709BC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2FCE-2274-483B-A722-0D11E37C17E7}" type="datetimeFigureOut">
              <a:rPr lang="vi-VN" smtClean="0"/>
              <a:t>04/12/2022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C79DA-DD03-4CC6-A0B2-ABC97C7C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0B651-C12C-4E6C-A1DE-D5D0DA641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BE3C-7FF7-44CE-8611-1B757FD57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2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04903-C617-422B-B8C4-1BEE5DC02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4AA81-2584-4D3A-A82A-9348234C0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921BE9-DD7F-4BBC-A4E9-3468662F4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13B7F2-F702-454B-B985-C746C251AA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4BFE2E-D38C-4F19-BCDF-8CB96E29A5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0E48E8-924B-4418-B721-ADD4713C5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2FCE-2274-483B-A722-0D11E37C17E7}" type="datetimeFigureOut">
              <a:rPr lang="vi-VN" smtClean="0"/>
              <a:t>04/12/2022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F5E690-72A4-44A8-949F-C368D1611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0D9D0E-915E-49AF-946F-7B1E68C3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BE3C-7FF7-44CE-8611-1B757FD57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5401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F4DC78-326E-4A7A-9129-D03DFDAD9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2FCE-2274-483B-A722-0D11E37C17E7}" type="datetimeFigureOut">
              <a:rPr lang="vi-VN" smtClean="0"/>
              <a:t>04/12/2022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6BCF4B-B0F5-44BD-8380-D3453CF54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269400-45FE-4772-B43F-4D36ACC24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BE3C-7FF7-44CE-8611-1B757FD57DAF}" type="slidenum">
              <a:rPr lang="vi-VN" smtClean="0"/>
              <a:t>‹#›</a:t>
            </a:fld>
            <a:endParaRPr lang="vi-VN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4223C06-3CB1-425C-BE28-CFE904807136}"/>
              </a:ext>
            </a:extLst>
          </p:cNvPr>
          <p:cNvSpPr/>
          <p:nvPr userDrawn="1"/>
        </p:nvSpPr>
        <p:spPr>
          <a:xfrm>
            <a:off x="0" y="1235242"/>
            <a:ext cx="10991850" cy="641684"/>
          </a:xfrm>
          <a:custGeom>
            <a:avLst/>
            <a:gdLst>
              <a:gd name="connsiteX0" fmla="*/ 16042 w 7924800"/>
              <a:gd name="connsiteY0" fmla="*/ 593558 h 593558"/>
              <a:gd name="connsiteX1" fmla="*/ 7620000 w 7924800"/>
              <a:gd name="connsiteY1" fmla="*/ 593558 h 593558"/>
              <a:gd name="connsiteX2" fmla="*/ 7924800 w 7924800"/>
              <a:gd name="connsiteY2" fmla="*/ 0 h 593558"/>
              <a:gd name="connsiteX3" fmla="*/ 0 w 7924800"/>
              <a:gd name="connsiteY3" fmla="*/ 0 h 593558"/>
              <a:gd name="connsiteX4" fmla="*/ 16042 w 7924800"/>
              <a:gd name="connsiteY4" fmla="*/ 593558 h 59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4800" h="593558">
                <a:moveTo>
                  <a:pt x="16042" y="593558"/>
                </a:moveTo>
                <a:lnTo>
                  <a:pt x="7620000" y="593558"/>
                </a:lnTo>
                <a:lnTo>
                  <a:pt x="7924800" y="0"/>
                </a:lnTo>
                <a:lnTo>
                  <a:pt x="0" y="0"/>
                </a:lnTo>
                <a:lnTo>
                  <a:pt x="16042" y="593558"/>
                </a:lnTo>
                <a:close/>
              </a:path>
            </a:pathLst>
          </a:custGeom>
          <a:solidFill>
            <a:srgbClr val="F0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1774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88E36F-9A49-40AB-94E4-4EE179F4E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2FCE-2274-483B-A722-0D11E37C17E7}" type="datetimeFigureOut">
              <a:rPr lang="vi-VN" smtClean="0"/>
              <a:t>04/12/2022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872186-0A5B-4799-A80A-94E889F4C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1CF5F-161E-4C76-947C-E1AD46550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BE3C-7FF7-44CE-8611-1B757FD57DAF}" type="slidenum">
              <a:rPr lang="vi-VN" smtClean="0"/>
              <a:t>‹#›</a:t>
            </a:fld>
            <a:endParaRPr lang="vi-VN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2BF1D71-A445-44DD-A2DD-4AB9F205E6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662" y="6363012"/>
            <a:ext cx="471469" cy="47075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8AC36D9-4255-47E4-8CF1-4B4F5A1FEB4B}"/>
              </a:ext>
            </a:extLst>
          </p:cNvPr>
          <p:cNvSpPr/>
          <p:nvPr userDrawn="1"/>
        </p:nvSpPr>
        <p:spPr>
          <a:xfrm>
            <a:off x="11682662" y="6363012"/>
            <a:ext cx="471469" cy="47075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1769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2581E-E9C3-43C4-9A7A-3601B0662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AB359-D02A-4B2E-A16F-52EB07D90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EF68AA-1E7C-411A-A38E-BE6D38AAE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7AE0C4-DFC4-4A29-A767-DE73F31A2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2FCE-2274-483B-A722-0D11E37C17E7}" type="datetimeFigureOut">
              <a:rPr lang="vi-VN" smtClean="0"/>
              <a:t>04/12/2022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9ADA4-594F-4AB2-80AB-19998B3F2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248F7-B08B-4296-923D-350B62AA6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BE3C-7FF7-44CE-8611-1B757FD57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8961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A42F-43DE-4FCE-BC43-60102305E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D228B8-DB03-48FB-9FF7-F16B2EC173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DC0DE-A3A1-46CB-A59F-825EEE7D7D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C4DBF6-3EE0-41DC-90EC-4010A4EB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2FCE-2274-483B-A722-0D11E37C17E7}" type="datetimeFigureOut">
              <a:rPr lang="vi-VN" smtClean="0"/>
              <a:t>04/12/2022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D2C872-6C31-4E38-8B68-5939E3182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F1AC7-31D5-4BA9-850B-1CA9CFFFF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BE3C-7FF7-44CE-8611-1B757FD57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8410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5817A-AE38-4E6C-86D6-A176D86A1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D9DDC9-13A8-4EE0-A788-97155A65C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EDFC5-63DD-4825-ABB4-55F37A2B92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12FCE-2274-483B-A722-0D11E37C17E7}" type="datetimeFigureOut">
              <a:rPr lang="vi-VN" smtClean="0"/>
              <a:t>04/12/2022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4BF5A-8A56-4944-9471-E1A10D63B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18844-185B-4838-BCB5-40966C7F75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DBE3C-7FF7-44CE-8611-1B757FD57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534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6.png"/><Relationship Id="rId5" Type="http://schemas.openxmlformats.org/officeDocument/2006/relationships/image" Target="../media/image6.jpe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7.png"/><Relationship Id="rId5" Type="http://schemas.openxmlformats.org/officeDocument/2006/relationships/image" Target="../media/image6.jpe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7.png"/><Relationship Id="rId5" Type="http://schemas.openxmlformats.org/officeDocument/2006/relationships/image" Target="../media/image6.jpe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7.png"/><Relationship Id="rId5" Type="http://schemas.openxmlformats.org/officeDocument/2006/relationships/image" Target="../media/image6.jpe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hyperlink" Target="file:///C:\Users\HP\Desktop\Nhung\Nhung%20(Published)\index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n-hoc-3/1/129/26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>
            <a:extLst>
              <a:ext uri="{FF2B5EF4-FFF2-40B4-BE49-F238E27FC236}">
                <a16:creationId xmlns:a16="http://schemas.microsoft.com/office/drawing/2014/main" id="{EA2FDBC8-2CBE-4AFE-8F53-4080FCD65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5"/>
          <a:stretch>
            <a:fillRect/>
          </a:stretch>
        </p:blipFill>
        <p:spPr bwMode="auto">
          <a:xfrm>
            <a:off x="-91440" y="0"/>
            <a:ext cx="122834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>
            <a:extLst>
              <a:ext uri="{FF2B5EF4-FFF2-40B4-BE49-F238E27FC236}">
                <a16:creationId xmlns:a16="http://schemas.microsoft.com/office/drawing/2014/main" id="{97C5E380-F43F-4F0E-80CC-5AD0018D3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1447" y="1607332"/>
            <a:ext cx="7900055" cy="2168165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altLang="vi-VN" sz="4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Broadway" panose="04040905080B02020502" pitchFamily="82" charset="0"/>
                <a:ea typeface="Arial-Rounded"/>
                <a:cs typeface="Arial-Rounded"/>
                <a:sym typeface="+mn-ea"/>
              </a:rPr>
              <a:t>CHÀO MỪNG CÁC EM ĐẾN</a:t>
            </a:r>
            <a:br>
              <a:rPr lang="en-US" altLang="vi-VN" sz="4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Broadway" panose="04040905080B02020502" pitchFamily="82" charset="0"/>
                <a:ea typeface="Arial-Rounded"/>
                <a:cs typeface="Arial-Rounded"/>
                <a:sym typeface="+mn-ea"/>
              </a:rPr>
            </a:br>
            <a:r>
              <a:rPr lang="en-US" altLang="vi-VN" sz="4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Broadway" panose="04040905080B02020502" pitchFamily="82" charset="0"/>
                <a:ea typeface="Arial-Rounded"/>
                <a:cs typeface="Arial-Rounded"/>
                <a:sym typeface="+mn-ea"/>
              </a:rPr>
              <a:t> VỚI TIẾT TIN HỌC LỚP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BA790D-ED8D-4A44-BE56-826BAD56483A}"/>
              </a:ext>
            </a:extLst>
          </p:cNvPr>
          <p:cNvSpPr txBox="1"/>
          <p:nvPr/>
        </p:nvSpPr>
        <p:spPr>
          <a:xfrm>
            <a:off x="3657600" y="4531918"/>
            <a:ext cx="4637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33CC"/>
                </a:solidFill>
              </a:rPr>
              <a:t>Giáo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viên</a:t>
            </a:r>
            <a:r>
              <a:rPr lang="en-US" sz="2800" dirty="0">
                <a:solidFill>
                  <a:srgbClr val="0033CC"/>
                </a:solidFill>
              </a:rPr>
              <a:t>: </a:t>
            </a:r>
            <a:r>
              <a:rPr lang="en-US" sz="2800" dirty="0" err="1">
                <a:solidFill>
                  <a:srgbClr val="0033CC"/>
                </a:solidFill>
              </a:rPr>
              <a:t>Nguyễn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Thị</a:t>
            </a:r>
            <a:r>
              <a:rPr lang="en-US" sz="2800" dirty="0">
                <a:solidFill>
                  <a:srgbClr val="0033CC"/>
                </a:solidFill>
              </a:rPr>
              <a:t> Nhung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122" y="0"/>
            <a:ext cx="123051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572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9220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1526957" y="1913870"/>
            <a:ext cx="8622917" cy="21100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00000"/>
              </a:lnSpc>
              <a:spcBef>
                <a:spcPts val="600"/>
              </a:spcBef>
            </a:pP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</a:p>
          <a:p>
            <a:pPr indent="342900" algn="ctr">
              <a:lnSpc>
                <a:spcPct val="150000"/>
              </a:lnSpc>
              <a:spcBef>
                <a:spcPts val="600"/>
              </a:spcBef>
            </a:pP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Rung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bor27">
            <a:extLst>
              <a:ext uri="{FF2B5EF4-FFF2-40B4-BE49-F238E27FC236}">
                <a16:creationId xmlns:a16="http://schemas.microsoft.com/office/drawing/2014/main" id="{A0053FF7-46BF-4EF5-9F50-81AA3942A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072" y="0"/>
            <a:ext cx="125821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D050B4-0F9E-4229-91CA-DD1A70CB39EC}"/>
              </a:ext>
            </a:extLst>
          </p:cNvPr>
          <p:cNvSpPr txBox="1"/>
          <p:nvPr/>
        </p:nvSpPr>
        <p:spPr>
          <a:xfrm>
            <a:off x="1833455" y="451742"/>
            <a:ext cx="97624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err="1">
                <a:solidFill>
                  <a:srgbClr val="FF0000"/>
                </a:solidFill>
              </a:rPr>
              <a:t>Câu</a:t>
            </a:r>
            <a:r>
              <a:rPr lang="en-US" sz="4800" b="1" u="sng" dirty="0">
                <a:solidFill>
                  <a:srgbClr val="FF0000"/>
                </a:solidFill>
              </a:rPr>
              <a:t> 1</a:t>
            </a:r>
            <a:r>
              <a:rPr lang="en-US" sz="4800" dirty="0">
                <a:solidFill>
                  <a:srgbClr val="FF0000"/>
                </a:solidFill>
              </a:rPr>
              <a:t>: </a:t>
            </a:r>
            <a:r>
              <a:rPr lang="en-US" sz="4800" dirty="0" err="1">
                <a:solidFill>
                  <a:srgbClr val="FF0000"/>
                </a:solidFill>
              </a:rPr>
              <a:t>Hãy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quan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sát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và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cho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biết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những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chữ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sau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thuộc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hàng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phím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nào</a:t>
            </a:r>
            <a:r>
              <a:rPr lang="en-US" sz="4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2BFC7644-35BE-4D11-9F49-B36D13592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515" y="3919279"/>
            <a:ext cx="30355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0033CC"/>
                </a:solidFill>
                <a:latin typeface="+mn-lt"/>
              </a:rPr>
              <a:t>Hàng</a:t>
            </a:r>
            <a:r>
              <a:rPr lang="en-US" altLang="en-US" sz="36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0033CC"/>
                </a:solidFill>
                <a:latin typeface="+mn-lt"/>
              </a:rPr>
              <a:t>phím</a:t>
            </a:r>
            <a:r>
              <a:rPr lang="en-US" altLang="en-US" sz="36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0033CC"/>
                </a:solidFill>
                <a:latin typeface="+mn-lt"/>
              </a:rPr>
              <a:t>số</a:t>
            </a:r>
            <a:endParaRPr lang="en-US" altLang="en-US" sz="3600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C407F8CA-E23F-4276-A452-8FEC5345C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0292" y="5047301"/>
            <a:ext cx="31854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0033CC"/>
                </a:solidFill>
                <a:latin typeface="+mn-lt"/>
              </a:rPr>
              <a:t>Hàng</a:t>
            </a:r>
            <a:r>
              <a:rPr lang="en-US" altLang="en-US" sz="36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0033CC"/>
                </a:solidFill>
                <a:latin typeface="+mn-lt"/>
              </a:rPr>
              <a:t>phím</a:t>
            </a:r>
            <a:r>
              <a:rPr lang="en-US" altLang="en-US" sz="36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0033CC"/>
                </a:solidFill>
                <a:latin typeface="+mn-lt"/>
              </a:rPr>
              <a:t>trên</a:t>
            </a:r>
            <a:endParaRPr lang="en-US" altLang="en-US" sz="3600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7AA4F56B-36EA-4694-ABE9-202474434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364" y="3729562"/>
            <a:ext cx="34576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0033CC"/>
                </a:solidFill>
                <a:latin typeface="+mn-lt"/>
              </a:rPr>
              <a:t>Hàng</a:t>
            </a:r>
            <a:r>
              <a:rPr lang="en-US" altLang="en-US" sz="36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0033CC"/>
                </a:solidFill>
                <a:latin typeface="+mn-lt"/>
              </a:rPr>
              <a:t>phím</a:t>
            </a:r>
            <a:r>
              <a:rPr lang="en-US" altLang="en-US" sz="36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0033CC"/>
                </a:solidFill>
                <a:latin typeface="+mn-lt"/>
              </a:rPr>
              <a:t>cơ</a:t>
            </a:r>
            <a:r>
              <a:rPr lang="en-US" altLang="en-US" sz="36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0033CC"/>
                </a:solidFill>
                <a:latin typeface="+mn-lt"/>
              </a:rPr>
              <a:t>sở</a:t>
            </a:r>
            <a:endParaRPr lang="en-US" altLang="en-US" sz="3600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F62F3C86-5790-468B-A524-99DF2149D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7777" y="4944890"/>
            <a:ext cx="35042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0033CC"/>
                </a:solidFill>
                <a:latin typeface="+mn-lt"/>
              </a:rPr>
              <a:t>Hàng</a:t>
            </a:r>
            <a:r>
              <a:rPr lang="en-US" altLang="en-US" sz="36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0033CC"/>
                </a:solidFill>
                <a:latin typeface="+mn-lt"/>
              </a:rPr>
              <a:t>phím</a:t>
            </a:r>
            <a:r>
              <a:rPr lang="en-US" altLang="en-US" sz="36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0033CC"/>
                </a:solidFill>
                <a:latin typeface="+mn-lt"/>
              </a:rPr>
              <a:t>dưới</a:t>
            </a:r>
            <a:endParaRPr lang="en-US" altLang="en-US" sz="3600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8" name="Rectangle 44">
            <a:extLst>
              <a:ext uri="{FF2B5EF4-FFF2-40B4-BE49-F238E27FC236}">
                <a16:creationId xmlns:a16="http://schemas.microsoft.com/office/drawing/2014/main" id="{5C346BA1-405B-4D14-B558-E28A3FB73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7583" y="3632198"/>
            <a:ext cx="811745" cy="841061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sz="4800" b="1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9" name="Rectangle 48">
            <a:extLst>
              <a:ext uri="{FF2B5EF4-FFF2-40B4-BE49-F238E27FC236}">
                <a16:creationId xmlns:a16="http://schemas.microsoft.com/office/drawing/2014/main" id="{6F052999-0266-49ED-A739-D70F2DE9C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811" y="4944890"/>
            <a:ext cx="811745" cy="841061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sz="4800" b="1" dirty="0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0" name="Rectangle 49">
            <a:extLst>
              <a:ext uri="{FF2B5EF4-FFF2-40B4-BE49-F238E27FC236}">
                <a16:creationId xmlns:a16="http://schemas.microsoft.com/office/drawing/2014/main" id="{D1F4A3FF-179A-4760-AE1D-81810D027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3910" y="3529431"/>
            <a:ext cx="811745" cy="841061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sz="4800" b="1" dirty="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11" name="Rectangle 50">
            <a:extLst>
              <a:ext uri="{FF2B5EF4-FFF2-40B4-BE49-F238E27FC236}">
                <a16:creationId xmlns:a16="http://schemas.microsoft.com/office/drawing/2014/main" id="{E7A4AACD-B020-4FD7-9896-2E89DAE29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3910" y="4842123"/>
            <a:ext cx="811745" cy="841061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sz="4800" b="1" dirty="0">
                <a:solidFill>
                  <a:srgbClr val="FFFF00"/>
                </a:solidFill>
              </a:rPr>
              <a:t>D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A1F8B753-3680-4469-870B-29F3620AE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t="38293" r="39738" b="45276"/>
          <a:stretch>
            <a:fillRect/>
          </a:stretch>
        </p:blipFill>
        <p:spPr bwMode="auto">
          <a:xfrm>
            <a:off x="2074393" y="2096115"/>
            <a:ext cx="8811566" cy="112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57A6A352-5764-460F-BC00-B4F2FB77615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98942" y="3375021"/>
            <a:ext cx="1587113" cy="124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5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bor27">
            <a:extLst>
              <a:ext uri="{FF2B5EF4-FFF2-40B4-BE49-F238E27FC236}">
                <a16:creationId xmlns:a16="http://schemas.microsoft.com/office/drawing/2014/main" id="{A0053FF7-46BF-4EF5-9F50-81AA3942A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072" y="0"/>
            <a:ext cx="125821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D050B4-0F9E-4229-91CA-DD1A70CB39EC}"/>
              </a:ext>
            </a:extLst>
          </p:cNvPr>
          <p:cNvSpPr txBox="1"/>
          <p:nvPr/>
        </p:nvSpPr>
        <p:spPr>
          <a:xfrm>
            <a:off x="1223117" y="589672"/>
            <a:ext cx="10428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u="sng" dirty="0" err="1">
                <a:solidFill>
                  <a:srgbClr val="FF0000"/>
                </a:solidFill>
              </a:rPr>
              <a:t>Câu</a:t>
            </a:r>
            <a:r>
              <a:rPr lang="en-US" sz="4800" b="1" u="sng" dirty="0">
                <a:solidFill>
                  <a:srgbClr val="FF0000"/>
                </a:solidFill>
              </a:rPr>
              <a:t> 2</a:t>
            </a:r>
            <a:r>
              <a:rPr lang="en-US" sz="4800" dirty="0">
                <a:solidFill>
                  <a:srgbClr val="FF0000"/>
                </a:solidFill>
              </a:rPr>
              <a:t>: </a:t>
            </a:r>
            <a:r>
              <a:rPr lang="en-US" sz="4800" b="0" i="0" dirty="0" err="1">
                <a:solidFill>
                  <a:srgbClr val="FF3300"/>
                </a:solidFill>
                <a:effectLst/>
                <a:latin typeface="+mj-lt"/>
              </a:rPr>
              <a:t>Các</a:t>
            </a:r>
            <a:r>
              <a:rPr lang="en-US" sz="4800" b="0" i="0" dirty="0">
                <a:solidFill>
                  <a:srgbClr val="FF3300"/>
                </a:solidFill>
                <a:effectLst/>
                <a:latin typeface="+mj-lt"/>
              </a:rPr>
              <a:t> </a:t>
            </a:r>
            <a:r>
              <a:rPr lang="en-US" sz="4800" b="0" i="0" dirty="0" err="1">
                <a:solidFill>
                  <a:srgbClr val="FF3300"/>
                </a:solidFill>
                <a:effectLst/>
                <a:latin typeface="+mj-lt"/>
              </a:rPr>
              <a:t>phím</a:t>
            </a:r>
            <a:r>
              <a:rPr lang="en-US" sz="4800" b="0" i="0" dirty="0">
                <a:solidFill>
                  <a:srgbClr val="FF3300"/>
                </a:solidFill>
                <a:effectLst/>
                <a:latin typeface="+mj-lt"/>
              </a:rPr>
              <a:t> </a:t>
            </a:r>
            <a:r>
              <a:rPr lang="en-US" sz="4800" b="1" i="0" dirty="0">
                <a:solidFill>
                  <a:srgbClr val="0033CC"/>
                </a:solidFill>
                <a:effectLst/>
                <a:latin typeface="+mj-lt"/>
              </a:rPr>
              <a:t>X V B N M </a:t>
            </a:r>
            <a:r>
              <a:rPr lang="en-US" sz="4800" b="0" i="0" dirty="0" err="1">
                <a:solidFill>
                  <a:srgbClr val="FF3300"/>
                </a:solidFill>
                <a:effectLst/>
                <a:latin typeface="+mj-lt"/>
              </a:rPr>
              <a:t>thuộc</a:t>
            </a:r>
            <a:r>
              <a:rPr lang="en-US" sz="4800" b="0" i="0" dirty="0">
                <a:solidFill>
                  <a:srgbClr val="FF3300"/>
                </a:solidFill>
                <a:effectLst/>
                <a:latin typeface="+mj-lt"/>
              </a:rPr>
              <a:t> </a:t>
            </a:r>
            <a:r>
              <a:rPr lang="en-US" sz="4800" b="0" i="0" dirty="0" err="1">
                <a:solidFill>
                  <a:srgbClr val="FF3300"/>
                </a:solidFill>
                <a:effectLst/>
                <a:latin typeface="+mj-lt"/>
              </a:rPr>
              <a:t>hàng</a:t>
            </a:r>
            <a:r>
              <a:rPr lang="en-US" sz="4800" b="0" i="0" dirty="0">
                <a:solidFill>
                  <a:srgbClr val="FF3300"/>
                </a:solidFill>
                <a:effectLst/>
                <a:latin typeface="+mj-lt"/>
              </a:rPr>
              <a:t> </a:t>
            </a:r>
            <a:r>
              <a:rPr lang="en-US" sz="4800" b="0" i="0" dirty="0" err="1">
                <a:solidFill>
                  <a:srgbClr val="FF3300"/>
                </a:solidFill>
                <a:effectLst/>
                <a:latin typeface="+mj-lt"/>
              </a:rPr>
              <a:t>phím</a:t>
            </a:r>
            <a:r>
              <a:rPr lang="en-US" sz="4800" b="0" i="0" dirty="0">
                <a:solidFill>
                  <a:srgbClr val="FF3300"/>
                </a:solidFill>
                <a:effectLst/>
                <a:latin typeface="+mj-lt"/>
              </a:rPr>
              <a:t> </a:t>
            </a:r>
            <a:r>
              <a:rPr lang="en-US" sz="4800" b="0" i="0" dirty="0" err="1">
                <a:solidFill>
                  <a:srgbClr val="FF3300"/>
                </a:solidFill>
                <a:effectLst/>
                <a:latin typeface="+mj-lt"/>
              </a:rPr>
              <a:t>nào</a:t>
            </a:r>
            <a:r>
              <a:rPr lang="en-US" sz="4800" b="0" i="0" dirty="0">
                <a:solidFill>
                  <a:srgbClr val="FF3300"/>
                </a:solidFill>
                <a:effectLst/>
                <a:latin typeface="+mj-lt"/>
              </a:rPr>
              <a:t> </a:t>
            </a:r>
            <a:r>
              <a:rPr lang="en-US" sz="4800" b="0" i="0" dirty="0" err="1">
                <a:solidFill>
                  <a:srgbClr val="FF3300"/>
                </a:solidFill>
                <a:effectLst/>
                <a:latin typeface="+mj-lt"/>
              </a:rPr>
              <a:t>trong</a:t>
            </a:r>
            <a:r>
              <a:rPr lang="en-US" sz="4800" b="0" i="0" dirty="0">
                <a:solidFill>
                  <a:srgbClr val="FF3300"/>
                </a:solidFill>
                <a:effectLst/>
                <a:latin typeface="+mj-lt"/>
              </a:rPr>
              <a:t> </a:t>
            </a:r>
            <a:r>
              <a:rPr lang="en-US" sz="4800" b="0" i="0" dirty="0" err="1">
                <a:solidFill>
                  <a:srgbClr val="FF3300"/>
                </a:solidFill>
                <a:effectLst/>
                <a:latin typeface="+mj-lt"/>
              </a:rPr>
              <a:t>các</a:t>
            </a:r>
            <a:r>
              <a:rPr lang="en-US" sz="4800" b="0" i="0" dirty="0">
                <a:solidFill>
                  <a:srgbClr val="FF3300"/>
                </a:solidFill>
                <a:effectLst/>
                <a:latin typeface="+mj-lt"/>
              </a:rPr>
              <a:t> </a:t>
            </a:r>
            <a:r>
              <a:rPr lang="en-US" sz="4800" b="0" i="0" dirty="0" err="1">
                <a:solidFill>
                  <a:srgbClr val="FF3300"/>
                </a:solidFill>
                <a:effectLst/>
                <a:latin typeface="+mj-lt"/>
              </a:rPr>
              <a:t>hàng</a:t>
            </a:r>
            <a:r>
              <a:rPr lang="en-US" sz="4800" b="0" i="0" dirty="0">
                <a:solidFill>
                  <a:srgbClr val="FF3300"/>
                </a:solidFill>
                <a:effectLst/>
                <a:latin typeface="+mj-lt"/>
              </a:rPr>
              <a:t> </a:t>
            </a:r>
            <a:r>
              <a:rPr lang="en-US" sz="4800" b="0" i="0" dirty="0" err="1">
                <a:solidFill>
                  <a:srgbClr val="FF3300"/>
                </a:solidFill>
                <a:effectLst/>
                <a:latin typeface="+mj-lt"/>
              </a:rPr>
              <a:t>phím</a:t>
            </a:r>
            <a:r>
              <a:rPr lang="en-US" sz="4800" b="0" i="0" dirty="0">
                <a:solidFill>
                  <a:srgbClr val="FF3300"/>
                </a:solidFill>
                <a:effectLst/>
                <a:latin typeface="+mj-lt"/>
              </a:rPr>
              <a:t> </a:t>
            </a:r>
            <a:r>
              <a:rPr lang="en-US" sz="4800" b="0" i="0" dirty="0" err="1">
                <a:solidFill>
                  <a:srgbClr val="FF3300"/>
                </a:solidFill>
                <a:effectLst/>
                <a:latin typeface="+mj-lt"/>
              </a:rPr>
              <a:t>sau</a:t>
            </a:r>
            <a:r>
              <a:rPr lang="en-US" sz="4800" b="0" i="0" dirty="0">
                <a:solidFill>
                  <a:srgbClr val="FF3300"/>
                </a:solidFill>
                <a:effectLst/>
                <a:latin typeface="+mj-lt"/>
              </a:rPr>
              <a:t>:</a:t>
            </a:r>
            <a:endParaRPr lang="en-US" sz="4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2BFC7644-35BE-4D11-9F49-B36D13592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433" y="3154169"/>
            <a:ext cx="30355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0033CC"/>
                </a:solidFill>
                <a:latin typeface="+mn-lt"/>
              </a:rPr>
              <a:t>Hàng</a:t>
            </a:r>
            <a:r>
              <a:rPr lang="en-US" altLang="en-US" sz="36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0033CC"/>
                </a:solidFill>
                <a:latin typeface="+mn-lt"/>
              </a:rPr>
              <a:t>phím</a:t>
            </a:r>
            <a:r>
              <a:rPr lang="en-US" altLang="en-US" sz="36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0033CC"/>
                </a:solidFill>
                <a:latin typeface="+mn-lt"/>
              </a:rPr>
              <a:t>số</a:t>
            </a:r>
            <a:endParaRPr lang="en-US" altLang="en-US" sz="3600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C407F8CA-E23F-4276-A452-8FEC5345C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6210" y="4282191"/>
            <a:ext cx="31854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0033CC"/>
                </a:solidFill>
                <a:latin typeface="+mn-lt"/>
              </a:rPr>
              <a:t>Hàng</a:t>
            </a:r>
            <a:r>
              <a:rPr lang="en-US" altLang="en-US" sz="36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0033CC"/>
                </a:solidFill>
                <a:latin typeface="+mn-lt"/>
              </a:rPr>
              <a:t>phím</a:t>
            </a:r>
            <a:r>
              <a:rPr lang="en-US" altLang="en-US" sz="36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0033CC"/>
                </a:solidFill>
                <a:latin typeface="+mn-lt"/>
              </a:rPr>
              <a:t>trên</a:t>
            </a:r>
            <a:endParaRPr lang="en-US" altLang="en-US" sz="3600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7AA4F56B-36EA-4694-ABE9-202474434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282" y="2964452"/>
            <a:ext cx="34576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0033CC"/>
                </a:solidFill>
                <a:latin typeface="+mn-lt"/>
              </a:rPr>
              <a:t>Hàng</a:t>
            </a:r>
            <a:r>
              <a:rPr lang="en-US" altLang="en-US" sz="36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0033CC"/>
                </a:solidFill>
                <a:latin typeface="+mn-lt"/>
              </a:rPr>
              <a:t>phím</a:t>
            </a:r>
            <a:r>
              <a:rPr lang="en-US" altLang="en-US" sz="36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0033CC"/>
                </a:solidFill>
                <a:latin typeface="+mn-lt"/>
              </a:rPr>
              <a:t>cơ</a:t>
            </a:r>
            <a:r>
              <a:rPr lang="en-US" altLang="en-US" sz="36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0033CC"/>
                </a:solidFill>
                <a:latin typeface="+mn-lt"/>
              </a:rPr>
              <a:t>sở</a:t>
            </a:r>
            <a:endParaRPr lang="en-US" altLang="en-US" sz="3600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F62F3C86-5790-468B-A524-99DF2149D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3695" y="4179780"/>
            <a:ext cx="35042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0033CC"/>
                </a:solidFill>
                <a:latin typeface="+mn-lt"/>
              </a:rPr>
              <a:t>Hàng</a:t>
            </a:r>
            <a:r>
              <a:rPr lang="en-US" altLang="en-US" sz="36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0033CC"/>
                </a:solidFill>
                <a:latin typeface="+mn-lt"/>
              </a:rPr>
              <a:t>phím</a:t>
            </a:r>
            <a:r>
              <a:rPr lang="en-US" altLang="en-US" sz="36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0033CC"/>
                </a:solidFill>
                <a:latin typeface="+mn-lt"/>
              </a:rPr>
              <a:t>dưới</a:t>
            </a:r>
            <a:endParaRPr lang="en-US" altLang="en-US" sz="3600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8" name="Rectangle 44">
            <a:extLst>
              <a:ext uri="{FF2B5EF4-FFF2-40B4-BE49-F238E27FC236}">
                <a16:creationId xmlns:a16="http://schemas.microsoft.com/office/drawing/2014/main" id="{5C346BA1-405B-4D14-B558-E28A3FB73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501" y="2867088"/>
            <a:ext cx="811745" cy="841061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sz="4800" b="1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9" name="Rectangle 48">
            <a:extLst>
              <a:ext uri="{FF2B5EF4-FFF2-40B4-BE49-F238E27FC236}">
                <a16:creationId xmlns:a16="http://schemas.microsoft.com/office/drawing/2014/main" id="{6F052999-0266-49ED-A739-D70F2DE9C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9827" y="4103829"/>
            <a:ext cx="811745" cy="841061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sz="4800" b="1" dirty="0"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10" name="Rectangle 49">
            <a:extLst>
              <a:ext uri="{FF2B5EF4-FFF2-40B4-BE49-F238E27FC236}">
                <a16:creationId xmlns:a16="http://schemas.microsoft.com/office/drawing/2014/main" id="{D1F4A3FF-179A-4760-AE1D-81810D027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9828" y="2764321"/>
            <a:ext cx="811745" cy="841061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sz="4800" b="1" dirty="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11" name="Rectangle 50">
            <a:extLst>
              <a:ext uri="{FF2B5EF4-FFF2-40B4-BE49-F238E27FC236}">
                <a16:creationId xmlns:a16="http://schemas.microsoft.com/office/drawing/2014/main" id="{E7A4AACD-B020-4FD7-9896-2E89DAE29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117" y="4163348"/>
            <a:ext cx="811745" cy="841061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sz="4800" b="1" dirty="0">
                <a:solidFill>
                  <a:srgbClr val="FFFF00"/>
                </a:solidFill>
              </a:rPr>
              <a:t>C</a:t>
            </a:r>
          </a:p>
        </p:txBody>
      </p:sp>
      <p:pic>
        <p:nvPicPr>
          <p:cNvPr id="14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57A6A352-5764-460F-BC00-B4F2FB77615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98942" y="3375021"/>
            <a:ext cx="1587113" cy="124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3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bor27">
            <a:extLst>
              <a:ext uri="{FF2B5EF4-FFF2-40B4-BE49-F238E27FC236}">
                <a16:creationId xmlns:a16="http://schemas.microsoft.com/office/drawing/2014/main" id="{A0053FF7-46BF-4EF5-9F50-81AA3942A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072" y="0"/>
            <a:ext cx="125821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D050B4-0F9E-4229-91CA-DD1A70CB39EC}"/>
              </a:ext>
            </a:extLst>
          </p:cNvPr>
          <p:cNvSpPr txBox="1"/>
          <p:nvPr/>
        </p:nvSpPr>
        <p:spPr>
          <a:xfrm>
            <a:off x="1964500" y="589672"/>
            <a:ext cx="9301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err="1">
                <a:solidFill>
                  <a:srgbClr val="FF0000"/>
                </a:solidFill>
                <a:latin typeface="+mj-lt"/>
              </a:rPr>
              <a:t>Câu</a:t>
            </a:r>
            <a:r>
              <a:rPr lang="en-US" sz="5400" b="1" u="sng" dirty="0">
                <a:solidFill>
                  <a:srgbClr val="FF0000"/>
                </a:solidFill>
                <a:latin typeface="+mj-lt"/>
              </a:rPr>
              <a:t> 3</a:t>
            </a:r>
            <a:r>
              <a:rPr lang="en-US" sz="5400" dirty="0">
                <a:solidFill>
                  <a:srgbClr val="FF0000"/>
                </a:solidFill>
                <a:latin typeface="+mj-lt"/>
              </a:rPr>
              <a:t>: </a:t>
            </a:r>
            <a:r>
              <a:rPr lang="fr-FR" sz="5400" b="0" i="0" dirty="0">
                <a:solidFill>
                  <a:srgbClr val="FF0000"/>
                </a:solidFill>
                <a:effectLst/>
                <a:latin typeface="+mj-lt"/>
              </a:rPr>
              <a:t>Hai </a:t>
            </a:r>
            <a:r>
              <a:rPr lang="fr-FR" sz="5400" b="0" i="0" dirty="0" err="1">
                <a:solidFill>
                  <a:srgbClr val="FF0000"/>
                </a:solidFill>
                <a:effectLst/>
                <a:latin typeface="+mj-lt"/>
              </a:rPr>
              <a:t>phím</a:t>
            </a:r>
            <a:r>
              <a:rPr lang="fr-FR" sz="5400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fr-FR" sz="5400" b="0" i="0" dirty="0" err="1">
                <a:solidFill>
                  <a:srgbClr val="FF0000"/>
                </a:solidFill>
                <a:effectLst/>
                <a:latin typeface="+mj-lt"/>
              </a:rPr>
              <a:t>có</a:t>
            </a:r>
            <a:r>
              <a:rPr lang="fr-FR" sz="5400" b="0" i="0" dirty="0">
                <a:solidFill>
                  <a:srgbClr val="FF0000"/>
                </a:solidFill>
                <a:effectLst/>
                <a:latin typeface="+mj-lt"/>
              </a:rPr>
              <a:t> gai là: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2BFC7644-35BE-4D11-9F49-B36D13592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433" y="3154169"/>
            <a:ext cx="30355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0033CC"/>
                </a:solidFill>
                <a:latin typeface="+mn-lt"/>
              </a:rPr>
              <a:t>Phím</a:t>
            </a:r>
            <a:r>
              <a:rPr lang="en-US" altLang="en-US" sz="3600" dirty="0">
                <a:solidFill>
                  <a:srgbClr val="0033CC"/>
                </a:solidFill>
                <a:latin typeface="+mn-lt"/>
              </a:rPr>
              <a:t> F </a:t>
            </a:r>
            <a:r>
              <a:rPr lang="en-US" altLang="en-US" sz="3600" dirty="0" err="1">
                <a:solidFill>
                  <a:srgbClr val="0033CC"/>
                </a:solidFill>
                <a:latin typeface="+mn-lt"/>
              </a:rPr>
              <a:t>và</a:t>
            </a:r>
            <a:r>
              <a:rPr lang="en-US" altLang="en-US" sz="3600" dirty="0">
                <a:solidFill>
                  <a:srgbClr val="0033CC"/>
                </a:solidFill>
                <a:latin typeface="+mn-lt"/>
              </a:rPr>
              <a:t> J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C407F8CA-E23F-4276-A452-8FEC5345C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6210" y="4282191"/>
            <a:ext cx="31854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0033CC"/>
                </a:solidFill>
                <a:latin typeface="+mn-lt"/>
              </a:rPr>
              <a:t>Phím</a:t>
            </a:r>
            <a:r>
              <a:rPr lang="en-US" altLang="en-US" sz="3600" dirty="0">
                <a:solidFill>
                  <a:srgbClr val="0033CC"/>
                </a:solidFill>
                <a:latin typeface="+mn-lt"/>
              </a:rPr>
              <a:t> K </a:t>
            </a:r>
            <a:r>
              <a:rPr lang="en-US" altLang="en-US" sz="3600" dirty="0" err="1">
                <a:solidFill>
                  <a:srgbClr val="0033CC"/>
                </a:solidFill>
                <a:latin typeface="+mn-lt"/>
              </a:rPr>
              <a:t>và</a:t>
            </a:r>
            <a:r>
              <a:rPr lang="en-US" altLang="en-US" sz="3600" dirty="0">
                <a:solidFill>
                  <a:srgbClr val="0033CC"/>
                </a:solidFill>
                <a:latin typeface="+mn-lt"/>
              </a:rPr>
              <a:t> J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7AA4F56B-36EA-4694-ABE9-202474434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282" y="2964452"/>
            <a:ext cx="34576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0033CC"/>
                </a:solidFill>
                <a:latin typeface="+mn-lt"/>
              </a:rPr>
              <a:t>Phím</a:t>
            </a:r>
            <a:r>
              <a:rPr lang="en-US" altLang="en-US" sz="3600" dirty="0">
                <a:solidFill>
                  <a:srgbClr val="0033CC"/>
                </a:solidFill>
                <a:latin typeface="+mn-lt"/>
              </a:rPr>
              <a:t> F </a:t>
            </a:r>
            <a:r>
              <a:rPr lang="en-US" altLang="en-US" sz="3600" dirty="0" err="1">
                <a:solidFill>
                  <a:srgbClr val="0033CC"/>
                </a:solidFill>
                <a:latin typeface="+mn-lt"/>
              </a:rPr>
              <a:t>và</a:t>
            </a:r>
            <a:r>
              <a:rPr lang="en-US" altLang="en-US" sz="3600" dirty="0">
                <a:solidFill>
                  <a:srgbClr val="0033CC"/>
                </a:solidFill>
                <a:latin typeface="+mn-lt"/>
              </a:rPr>
              <a:t> H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F62F3C86-5790-468B-A524-99DF2149D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3695" y="4179780"/>
            <a:ext cx="38259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0033CC"/>
                </a:solidFill>
                <a:latin typeface="+mn-lt"/>
              </a:rPr>
              <a:t>Cả</a:t>
            </a:r>
            <a:r>
              <a:rPr lang="en-US" altLang="en-US" sz="3600" dirty="0">
                <a:solidFill>
                  <a:srgbClr val="0033CC"/>
                </a:solidFill>
                <a:latin typeface="+mn-lt"/>
              </a:rPr>
              <a:t> A, B, C </a:t>
            </a:r>
            <a:r>
              <a:rPr lang="en-US" altLang="en-US" sz="3600" dirty="0" err="1">
                <a:solidFill>
                  <a:srgbClr val="0033CC"/>
                </a:solidFill>
                <a:latin typeface="+mn-lt"/>
              </a:rPr>
              <a:t>đều</a:t>
            </a:r>
            <a:r>
              <a:rPr lang="en-US" altLang="en-US" sz="36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altLang="en-US" sz="3600" dirty="0" err="1">
                <a:solidFill>
                  <a:srgbClr val="0033CC"/>
                </a:solidFill>
                <a:latin typeface="+mn-lt"/>
              </a:rPr>
              <a:t>sai</a:t>
            </a:r>
            <a:endParaRPr lang="en-US" altLang="en-US" sz="3600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8" name="Rectangle 44">
            <a:extLst>
              <a:ext uri="{FF2B5EF4-FFF2-40B4-BE49-F238E27FC236}">
                <a16:creationId xmlns:a16="http://schemas.microsoft.com/office/drawing/2014/main" id="{5C346BA1-405B-4D14-B558-E28A3FB73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1603" y="4179780"/>
            <a:ext cx="811745" cy="841061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sz="4800" b="1" dirty="0"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9" name="Rectangle 48">
            <a:extLst>
              <a:ext uri="{FF2B5EF4-FFF2-40B4-BE49-F238E27FC236}">
                <a16:creationId xmlns:a16="http://schemas.microsoft.com/office/drawing/2014/main" id="{6F052999-0266-49ED-A739-D70F2DE9C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4263" y="2923909"/>
            <a:ext cx="811745" cy="841061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sz="4800" b="1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10" name="Rectangle 49">
            <a:extLst>
              <a:ext uri="{FF2B5EF4-FFF2-40B4-BE49-F238E27FC236}">
                <a16:creationId xmlns:a16="http://schemas.microsoft.com/office/drawing/2014/main" id="{D1F4A3FF-179A-4760-AE1D-81810D027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9828" y="2764321"/>
            <a:ext cx="811745" cy="841061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sz="4800" b="1" dirty="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11" name="Rectangle 50">
            <a:extLst>
              <a:ext uri="{FF2B5EF4-FFF2-40B4-BE49-F238E27FC236}">
                <a16:creationId xmlns:a16="http://schemas.microsoft.com/office/drawing/2014/main" id="{E7A4AACD-B020-4FD7-9896-2E89DAE29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117" y="4282191"/>
            <a:ext cx="811745" cy="841061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sz="4800" b="1" dirty="0">
                <a:solidFill>
                  <a:srgbClr val="FFFF00"/>
                </a:solidFill>
              </a:rPr>
              <a:t>D</a:t>
            </a:r>
          </a:p>
        </p:txBody>
      </p:sp>
      <p:pic>
        <p:nvPicPr>
          <p:cNvPr id="14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57A6A352-5764-460F-BC00-B4F2FB77615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98942" y="3375021"/>
            <a:ext cx="1587113" cy="124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7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bor27">
            <a:extLst>
              <a:ext uri="{FF2B5EF4-FFF2-40B4-BE49-F238E27FC236}">
                <a16:creationId xmlns:a16="http://schemas.microsoft.com/office/drawing/2014/main" id="{A0053FF7-46BF-4EF5-9F50-81AA3942A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072" y="0"/>
            <a:ext cx="125821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D050B4-0F9E-4229-91CA-DD1A70CB39EC}"/>
              </a:ext>
            </a:extLst>
          </p:cNvPr>
          <p:cNvSpPr txBox="1"/>
          <p:nvPr/>
        </p:nvSpPr>
        <p:spPr>
          <a:xfrm>
            <a:off x="1964500" y="589672"/>
            <a:ext cx="9301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err="1">
                <a:solidFill>
                  <a:srgbClr val="FF0000"/>
                </a:solidFill>
                <a:latin typeface="+mj-lt"/>
              </a:rPr>
              <a:t>Câu</a:t>
            </a:r>
            <a:r>
              <a:rPr lang="en-US" sz="4800" b="1" u="sng" dirty="0">
                <a:solidFill>
                  <a:srgbClr val="FF0000"/>
                </a:solidFill>
                <a:latin typeface="+mj-lt"/>
              </a:rPr>
              <a:t> 4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4800" b="0" i="0" dirty="0" err="1">
                <a:solidFill>
                  <a:srgbClr val="FF0000"/>
                </a:solidFill>
                <a:effectLst/>
                <a:latin typeface="+mj-lt"/>
              </a:rPr>
              <a:t>Khu</a:t>
            </a:r>
            <a:r>
              <a:rPr lang="en-US" sz="4800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4800" b="0" i="0" dirty="0" err="1">
                <a:solidFill>
                  <a:srgbClr val="FF0000"/>
                </a:solidFill>
                <a:effectLst/>
                <a:latin typeface="+mj-lt"/>
              </a:rPr>
              <a:t>vực</a:t>
            </a:r>
            <a:r>
              <a:rPr lang="en-US" sz="4800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4800" b="0" i="0" dirty="0" err="1">
                <a:solidFill>
                  <a:srgbClr val="FF0000"/>
                </a:solidFill>
                <a:effectLst/>
                <a:latin typeface="+mj-lt"/>
              </a:rPr>
              <a:t>chính</a:t>
            </a:r>
            <a:r>
              <a:rPr lang="en-US" sz="4800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4800" b="0" i="0" dirty="0" err="1">
                <a:solidFill>
                  <a:srgbClr val="FF0000"/>
                </a:solidFill>
                <a:effectLst/>
                <a:latin typeface="+mj-lt"/>
              </a:rPr>
              <a:t>của</a:t>
            </a:r>
            <a:r>
              <a:rPr lang="en-US" sz="4800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4800" b="0" i="0" dirty="0" err="1">
                <a:solidFill>
                  <a:srgbClr val="FF0000"/>
                </a:solidFill>
                <a:effectLst/>
                <a:latin typeface="+mj-lt"/>
              </a:rPr>
              <a:t>bàn</a:t>
            </a:r>
            <a:r>
              <a:rPr lang="en-US" sz="4800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4800" b="0" i="0" dirty="0" err="1">
                <a:solidFill>
                  <a:srgbClr val="FF0000"/>
                </a:solidFill>
                <a:effectLst/>
                <a:latin typeface="+mj-lt"/>
              </a:rPr>
              <a:t>phím</a:t>
            </a:r>
            <a:r>
              <a:rPr lang="en-US" sz="4800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4800" b="0" i="0" dirty="0" err="1">
                <a:solidFill>
                  <a:srgbClr val="FF0000"/>
                </a:solidFill>
                <a:effectLst/>
                <a:latin typeface="+mj-lt"/>
              </a:rPr>
              <a:t>gồm</a:t>
            </a:r>
            <a:r>
              <a:rPr lang="en-US" sz="4800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4800" b="0" i="0" dirty="0" err="1">
                <a:solidFill>
                  <a:srgbClr val="FF0000"/>
                </a:solidFill>
                <a:effectLst/>
                <a:latin typeface="+mj-lt"/>
              </a:rPr>
              <a:t>mấy</a:t>
            </a:r>
            <a:r>
              <a:rPr lang="en-US" sz="4800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4800" b="0" i="0" dirty="0" err="1">
                <a:solidFill>
                  <a:srgbClr val="FF0000"/>
                </a:solidFill>
                <a:effectLst/>
                <a:latin typeface="+mj-lt"/>
              </a:rPr>
              <a:t>hàng</a:t>
            </a:r>
            <a:r>
              <a:rPr lang="en-US" sz="4800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4800" b="0" i="0" dirty="0" err="1">
                <a:solidFill>
                  <a:srgbClr val="FF0000"/>
                </a:solidFill>
                <a:effectLst/>
                <a:latin typeface="+mj-lt"/>
              </a:rPr>
              <a:t>phím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2BFC7644-35BE-4D11-9F49-B36D13592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459" y="3061836"/>
            <a:ext cx="30355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dirty="0">
                <a:solidFill>
                  <a:srgbClr val="0033CC"/>
                </a:solidFill>
                <a:latin typeface="+mn-lt"/>
              </a:rPr>
              <a:t>3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C407F8CA-E23F-4276-A452-8FEC5345C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6236" y="4189858"/>
            <a:ext cx="31854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dirty="0">
                <a:solidFill>
                  <a:srgbClr val="0033CC"/>
                </a:solidFill>
                <a:latin typeface="+mn-lt"/>
              </a:rPr>
              <a:t>6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7AA4F56B-36EA-4694-ABE9-202474434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308" y="2872119"/>
            <a:ext cx="34576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dirty="0">
                <a:solidFill>
                  <a:srgbClr val="0033CC"/>
                </a:solidFill>
                <a:latin typeface="+mn-lt"/>
              </a:rPr>
              <a:t>5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F62F3C86-5790-468B-A524-99DF2149D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3721" y="4087447"/>
            <a:ext cx="35042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dirty="0">
                <a:solidFill>
                  <a:srgbClr val="0033CC"/>
                </a:solidFill>
                <a:latin typeface="+mn-lt"/>
              </a:rPr>
              <a:t>4</a:t>
            </a:r>
          </a:p>
        </p:txBody>
      </p:sp>
      <p:sp>
        <p:nvSpPr>
          <p:cNvPr id="8" name="Rectangle 44">
            <a:extLst>
              <a:ext uri="{FF2B5EF4-FFF2-40B4-BE49-F238E27FC236}">
                <a16:creationId xmlns:a16="http://schemas.microsoft.com/office/drawing/2014/main" id="{5C346BA1-405B-4D14-B558-E28A3FB73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501" y="2867088"/>
            <a:ext cx="811745" cy="841061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sz="4800" b="1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9" name="Rectangle 48">
            <a:extLst>
              <a:ext uri="{FF2B5EF4-FFF2-40B4-BE49-F238E27FC236}">
                <a16:creationId xmlns:a16="http://schemas.microsoft.com/office/drawing/2014/main" id="{6F052999-0266-49ED-A739-D70F2DE9C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9758" y="2769722"/>
            <a:ext cx="811745" cy="841061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sz="4800" b="1" dirty="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10" name="Rectangle 49">
            <a:extLst>
              <a:ext uri="{FF2B5EF4-FFF2-40B4-BE49-F238E27FC236}">
                <a16:creationId xmlns:a16="http://schemas.microsoft.com/office/drawing/2014/main" id="{D1F4A3FF-179A-4760-AE1D-81810D027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9758" y="4204741"/>
            <a:ext cx="811745" cy="841061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sz="4800" b="1" dirty="0"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11" name="Rectangle 50">
            <a:extLst>
              <a:ext uri="{FF2B5EF4-FFF2-40B4-BE49-F238E27FC236}">
                <a16:creationId xmlns:a16="http://schemas.microsoft.com/office/drawing/2014/main" id="{E7A4AACD-B020-4FD7-9896-2E89DAE29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117" y="4282191"/>
            <a:ext cx="811745" cy="841061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sz="4800" b="1" dirty="0">
                <a:solidFill>
                  <a:srgbClr val="FFFF00"/>
                </a:solidFill>
              </a:rPr>
              <a:t>C</a:t>
            </a:r>
          </a:p>
        </p:txBody>
      </p:sp>
      <p:pic>
        <p:nvPicPr>
          <p:cNvPr id="14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57A6A352-5764-460F-BC00-B4F2FB77615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98942" y="3375021"/>
            <a:ext cx="1587113" cy="124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6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5" name="Picture 11">
            <a:extLst>
              <a:ext uri="{FF2B5EF4-FFF2-40B4-BE49-F238E27FC236}">
                <a16:creationId xmlns:a16="http://schemas.microsoft.com/office/drawing/2014/main" id="{985827D1-312E-461C-A475-C57A61940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737" y="3729580"/>
            <a:ext cx="3205163" cy="194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EB42A9D5-BBAD-4C22-AE69-9B752BE24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886" y="2084821"/>
            <a:ext cx="3244850" cy="185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216F925A-B107-45FC-9C79-F717A7161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424">
            <a:off x="1861039" y="3275561"/>
            <a:ext cx="992606" cy="57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1F192B60-0C59-4754-A5DC-6628848BD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11" y="2961200"/>
            <a:ext cx="2178050" cy="85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E36D09-CBC5-4D2C-B625-D419149E7195}"/>
              </a:ext>
            </a:extLst>
          </p:cNvPr>
          <p:cNvSpPr txBox="1"/>
          <p:nvPr/>
        </p:nvSpPr>
        <p:spPr>
          <a:xfrm>
            <a:off x="522985" y="3694594"/>
            <a:ext cx="2039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96F233-7D52-4603-981D-3A95210652B3}"/>
              </a:ext>
            </a:extLst>
          </p:cNvPr>
          <p:cNvSpPr txBox="1"/>
          <p:nvPr/>
        </p:nvSpPr>
        <p:spPr>
          <a:xfrm>
            <a:off x="3028264" y="5521045"/>
            <a:ext cx="2039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EB1C90-93BB-4DFC-B2AB-26906CF1B020}"/>
              </a:ext>
            </a:extLst>
          </p:cNvPr>
          <p:cNvSpPr txBox="1"/>
          <p:nvPr/>
        </p:nvSpPr>
        <p:spPr>
          <a:xfrm>
            <a:off x="1754835" y="1701463"/>
            <a:ext cx="3294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65650E-5FE1-409A-9A34-447F6AFCDF03}"/>
              </a:ext>
            </a:extLst>
          </p:cNvPr>
          <p:cNvSpPr txBox="1"/>
          <p:nvPr/>
        </p:nvSpPr>
        <p:spPr>
          <a:xfrm rot="207923">
            <a:off x="7595135" y="4789412"/>
            <a:ext cx="3125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Hai </a:t>
            </a:r>
            <a:r>
              <a:rPr lang="en-US" dirty="0" err="1">
                <a:solidFill>
                  <a:srgbClr val="FF0000"/>
                </a:solidFill>
              </a:rPr>
              <a:t>phím</a:t>
            </a:r>
            <a:r>
              <a:rPr lang="en-US" dirty="0">
                <a:solidFill>
                  <a:srgbClr val="FF0000"/>
                </a:solidFill>
              </a:rPr>
              <a:t> F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J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gờ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đánh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dấu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vị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trí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đặt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ngón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trỏ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8C3D8FA-2F66-4429-A156-3BE61188EF1F}"/>
              </a:ext>
            </a:extLst>
          </p:cNvPr>
          <p:cNvSpPr/>
          <p:nvPr/>
        </p:nvSpPr>
        <p:spPr>
          <a:xfrm flipH="1">
            <a:off x="7569199" y="5016532"/>
            <a:ext cx="3037711" cy="457109"/>
          </a:xfrm>
          <a:custGeom>
            <a:avLst/>
            <a:gdLst>
              <a:gd name="connsiteX0" fmla="*/ 0 w 3211984"/>
              <a:gd name="connsiteY0" fmla="*/ 521208 h 521208"/>
              <a:gd name="connsiteX1" fmla="*/ 2880360 w 3211984"/>
              <a:gd name="connsiteY1" fmla="*/ 374904 h 521208"/>
              <a:gd name="connsiteX2" fmla="*/ 3191256 w 3211984"/>
              <a:gd name="connsiteY2" fmla="*/ 0 h 52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1984" h="521208">
                <a:moveTo>
                  <a:pt x="0" y="521208"/>
                </a:moveTo>
                <a:cubicBezTo>
                  <a:pt x="1174242" y="491490"/>
                  <a:pt x="2348484" y="461772"/>
                  <a:pt x="2880360" y="374904"/>
                </a:cubicBezTo>
                <a:cubicBezTo>
                  <a:pt x="3412236" y="288036"/>
                  <a:pt x="3128772" y="60960"/>
                  <a:pt x="3191256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514" name="Picture 10">
            <a:extLst>
              <a:ext uri="{FF2B5EF4-FFF2-40B4-BE49-F238E27FC236}">
                <a16:creationId xmlns:a16="http://schemas.microsoft.com/office/drawing/2014/main" id="{2A8D7325-E776-4142-A615-AE4DC4B98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96" y="983593"/>
            <a:ext cx="3064290" cy="14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id="{D7D4B400-8059-4D6D-ADD9-FEE9FC9F9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56" y="2343485"/>
            <a:ext cx="3436157" cy="61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>
            <a:extLst>
              <a:ext uri="{FF2B5EF4-FFF2-40B4-BE49-F238E27FC236}">
                <a16:creationId xmlns:a16="http://schemas.microsoft.com/office/drawing/2014/main" id="{33FFDC7E-53F5-4ED6-8BD4-E1D52D2E5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3301">
            <a:off x="5505522" y="2371936"/>
            <a:ext cx="2484077" cy="114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4FD95F9E-651A-477F-B283-8E958F611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834" y="1888006"/>
            <a:ext cx="3676811" cy="68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>
            <a:extLst>
              <a:ext uri="{FF2B5EF4-FFF2-40B4-BE49-F238E27FC236}">
                <a16:creationId xmlns:a16="http://schemas.microsoft.com/office/drawing/2014/main" id="{8202B013-B61A-442A-A9B1-DEB251C74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51"/>
          <a:stretch/>
        </p:blipFill>
        <p:spPr bwMode="auto">
          <a:xfrm>
            <a:off x="4599506" y="5213005"/>
            <a:ext cx="1881855" cy="139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>
            <a:extLst>
              <a:ext uri="{FF2B5EF4-FFF2-40B4-BE49-F238E27FC236}">
                <a16:creationId xmlns:a16="http://schemas.microsoft.com/office/drawing/2014/main" id="{F90B110E-901A-4D2D-B8FA-514AD571E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001" y="3475292"/>
            <a:ext cx="1955313" cy="135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>
            <a:extLst>
              <a:ext uri="{FF2B5EF4-FFF2-40B4-BE49-F238E27FC236}">
                <a16:creationId xmlns:a16="http://schemas.microsoft.com/office/drawing/2014/main" id="{0593EF43-D8CA-4A83-AE45-19AA33BF4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511" y="3908019"/>
            <a:ext cx="2560638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>
            <a:extLst>
              <a:ext uri="{FF2B5EF4-FFF2-40B4-BE49-F238E27FC236}">
                <a16:creationId xmlns:a16="http://schemas.microsoft.com/office/drawing/2014/main" id="{97A601F3-AEC1-4364-B145-BC59D89A4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729" y="4636893"/>
            <a:ext cx="2671763" cy="54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>
            <a:extLst>
              <a:ext uri="{FF2B5EF4-FFF2-40B4-BE49-F238E27FC236}">
                <a16:creationId xmlns:a16="http://schemas.microsoft.com/office/drawing/2014/main" id="{814DF240-B254-4B4D-952E-5F0F291D1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898" y="5052607"/>
            <a:ext cx="2608263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AC30E8-8754-406C-9E41-91FF9DB82551}"/>
              </a:ext>
            </a:extLst>
          </p:cNvPr>
          <p:cNvSpPr txBox="1"/>
          <p:nvPr/>
        </p:nvSpPr>
        <p:spPr>
          <a:xfrm rot="957896">
            <a:off x="6392505" y="6343088"/>
            <a:ext cx="2012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33CC"/>
                </a:solidFill>
              </a:rPr>
              <a:t>chứa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phím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cách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D8DF26A-F174-4D87-A627-E14B3F874296}"/>
              </a:ext>
            </a:extLst>
          </p:cNvPr>
          <p:cNvSpPr/>
          <p:nvPr/>
        </p:nvSpPr>
        <p:spPr>
          <a:xfrm>
            <a:off x="6449962" y="6410634"/>
            <a:ext cx="1622323" cy="393290"/>
          </a:xfrm>
          <a:custGeom>
            <a:avLst/>
            <a:gdLst>
              <a:gd name="connsiteX0" fmla="*/ 0 w 1622323"/>
              <a:gd name="connsiteY0" fmla="*/ 0 h 393290"/>
              <a:gd name="connsiteX1" fmla="*/ 1622323 w 1622323"/>
              <a:gd name="connsiteY1" fmla="*/ 393290 h 39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2323" h="393290">
                <a:moveTo>
                  <a:pt x="0" y="0"/>
                </a:moveTo>
                <a:cubicBezTo>
                  <a:pt x="639097" y="177800"/>
                  <a:pt x="1278194" y="355600"/>
                  <a:pt x="1622323" y="39329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with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withGroup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withGroup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withGroup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withGroup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withGroup">
                            <p:stCondLst>
                              <p:cond delay="14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3" grpId="0"/>
      <p:bldP spid="6" grpId="0" animBg="1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30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19562" y="1799785"/>
            <a:ext cx="6761798" cy="1965073"/>
          </a:xfrm>
          <a:prstGeom prst="rect">
            <a:avLst/>
          </a:prstGeom>
          <a:noFill/>
        </p:spPr>
        <p:txBody>
          <a:bodyPr wrap="square" lIns="92886" tIns="46442" rIns="92886" bIns="46442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608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Chào</a:t>
            </a:r>
            <a:r>
              <a:rPr lang="en-US" sz="608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8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tạm</a:t>
            </a:r>
            <a:r>
              <a:rPr lang="en-US" sz="608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8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biệt</a:t>
            </a:r>
            <a:r>
              <a:rPr lang="en-US" sz="608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08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608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8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608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8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608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8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sinh</a:t>
            </a:r>
            <a:r>
              <a:rPr lang="en-US" sz="608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04C1DB-B453-44C9-9376-45F2415AF5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6442" y="3651606"/>
            <a:ext cx="3212732" cy="22453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D71332-FC10-4F73-80CA-F2D4DFB74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353" y="636497"/>
            <a:ext cx="7366130" cy="18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70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r27">
            <a:extLst>
              <a:ext uri="{FF2B5EF4-FFF2-40B4-BE49-F238E27FC236}">
                <a16:creationId xmlns:a16="http://schemas.microsoft.com/office/drawing/2014/main" id="{B18F538A-3D37-4B54-92CB-5BD8B4C1D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072" y="0"/>
            <a:ext cx="125821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F2FB0B-D6D1-45D5-AADD-2098EA867D07}"/>
              </a:ext>
            </a:extLst>
          </p:cNvPr>
          <p:cNvSpPr txBox="1"/>
          <p:nvPr/>
        </p:nvSpPr>
        <p:spPr>
          <a:xfrm>
            <a:off x="1057656" y="120929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E1A007-5DDE-471C-A8B7-D404E17C9B52}"/>
              </a:ext>
            </a:extLst>
          </p:cNvPr>
          <p:cNvSpPr txBox="1"/>
          <p:nvPr/>
        </p:nvSpPr>
        <p:spPr>
          <a:xfrm>
            <a:off x="2166567" y="1929351"/>
            <a:ext cx="5486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endParaRPr lang="en-US" sz="4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4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sz="4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endParaRPr lang="en-US" sz="4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4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4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227553-1EEA-42BF-9220-F66542E10E5D}"/>
              </a:ext>
            </a:extLst>
          </p:cNvPr>
          <p:cNvSpPr txBox="1"/>
          <p:nvPr/>
        </p:nvSpPr>
        <p:spPr>
          <a:xfrm>
            <a:off x="2667000" y="366118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FE93AE-9F51-46BB-AB75-08B0C8AEF8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38889" r="6666" b="31667"/>
          <a:stretch/>
        </p:blipFill>
        <p:spPr>
          <a:xfrm>
            <a:off x="2895600" y="4639062"/>
            <a:ext cx="5943600" cy="20193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2B61C08-B90A-45DC-9D8C-A7B63251B0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967" y="781616"/>
            <a:ext cx="4795894" cy="332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1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2F1235B-A8B9-4405-9956-006F6DD40CF6}"/>
              </a:ext>
            </a:extLst>
          </p:cNvPr>
          <p:cNvSpPr/>
          <p:nvPr/>
        </p:nvSpPr>
        <p:spPr>
          <a:xfrm>
            <a:off x="6610662" y="-13649"/>
            <a:ext cx="2413417" cy="6876000"/>
          </a:xfrm>
          <a:custGeom>
            <a:avLst/>
            <a:gdLst>
              <a:gd name="connsiteX0" fmla="*/ 2353456 w 2413417"/>
              <a:gd name="connsiteY0" fmla="*/ 29980 h 6865495"/>
              <a:gd name="connsiteX1" fmla="*/ 299804 w 2413417"/>
              <a:gd name="connsiteY1" fmla="*/ 3207895 h 6865495"/>
              <a:gd name="connsiteX2" fmla="*/ 2413417 w 2413417"/>
              <a:gd name="connsiteY2" fmla="*/ 6865495 h 6865495"/>
              <a:gd name="connsiteX3" fmla="*/ 2098623 w 2413417"/>
              <a:gd name="connsiteY3" fmla="*/ 6865495 h 6865495"/>
              <a:gd name="connsiteX4" fmla="*/ 0 w 2413417"/>
              <a:gd name="connsiteY4" fmla="*/ 3207895 h 6865495"/>
              <a:gd name="connsiteX5" fmla="*/ 2098623 w 2413417"/>
              <a:gd name="connsiteY5" fmla="*/ 0 h 6865495"/>
              <a:gd name="connsiteX6" fmla="*/ 2353456 w 2413417"/>
              <a:gd name="connsiteY6" fmla="*/ 29980 h 6865495"/>
              <a:gd name="connsiteX0" fmla="*/ 2383339 w 2413417"/>
              <a:gd name="connsiteY0" fmla="*/ 6074 h 6865495"/>
              <a:gd name="connsiteX1" fmla="*/ 299804 w 2413417"/>
              <a:gd name="connsiteY1" fmla="*/ 3207895 h 6865495"/>
              <a:gd name="connsiteX2" fmla="*/ 2413417 w 2413417"/>
              <a:gd name="connsiteY2" fmla="*/ 6865495 h 6865495"/>
              <a:gd name="connsiteX3" fmla="*/ 2098623 w 2413417"/>
              <a:gd name="connsiteY3" fmla="*/ 6865495 h 6865495"/>
              <a:gd name="connsiteX4" fmla="*/ 0 w 2413417"/>
              <a:gd name="connsiteY4" fmla="*/ 3207895 h 6865495"/>
              <a:gd name="connsiteX5" fmla="*/ 2098623 w 2413417"/>
              <a:gd name="connsiteY5" fmla="*/ 0 h 6865495"/>
              <a:gd name="connsiteX6" fmla="*/ 2383339 w 2413417"/>
              <a:gd name="connsiteY6" fmla="*/ 6074 h 686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417" h="6865495">
                <a:moveTo>
                  <a:pt x="2383339" y="6074"/>
                </a:moveTo>
                <a:lnTo>
                  <a:pt x="299804" y="3207895"/>
                </a:lnTo>
                <a:lnTo>
                  <a:pt x="2413417" y="6865495"/>
                </a:lnTo>
                <a:lnTo>
                  <a:pt x="2098623" y="6865495"/>
                </a:lnTo>
                <a:lnTo>
                  <a:pt x="0" y="3207895"/>
                </a:lnTo>
                <a:lnTo>
                  <a:pt x="2098623" y="0"/>
                </a:lnTo>
                <a:lnTo>
                  <a:pt x="2383339" y="6074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/>
              <a:t>        </a:t>
            </a:r>
            <a:endParaRPr lang="vi-VN" baseline="-250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B8445D9-16A8-4E49-88ED-489A25B311E8}"/>
              </a:ext>
            </a:extLst>
          </p:cNvPr>
          <p:cNvSpPr/>
          <p:nvPr/>
        </p:nvSpPr>
        <p:spPr>
          <a:xfrm>
            <a:off x="6898105" y="-32084"/>
            <a:ext cx="5325979" cy="6914147"/>
          </a:xfrm>
          <a:custGeom>
            <a:avLst/>
            <a:gdLst>
              <a:gd name="connsiteX0" fmla="*/ 2085474 w 5325979"/>
              <a:gd name="connsiteY0" fmla="*/ 0 h 6914147"/>
              <a:gd name="connsiteX1" fmla="*/ 5325979 w 5325979"/>
              <a:gd name="connsiteY1" fmla="*/ 0 h 6914147"/>
              <a:gd name="connsiteX2" fmla="*/ 5325979 w 5325979"/>
              <a:gd name="connsiteY2" fmla="*/ 6914147 h 6914147"/>
              <a:gd name="connsiteX3" fmla="*/ 2149642 w 5325979"/>
              <a:gd name="connsiteY3" fmla="*/ 6914147 h 6914147"/>
              <a:gd name="connsiteX4" fmla="*/ 0 w 5325979"/>
              <a:gd name="connsiteY4" fmla="*/ 3224463 h 6914147"/>
              <a:gd name="connsiteX5" fmla="*/ 2085474 w 5325979"/>
              <a:gd name="connsiteY5" fmla="*/ 0 h 691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25979" h="6914147">
                <a:moveTo>
                  <a:pt x="2085474" y="0"/>
                </a:moveTo>
                <a:lnTo>
                  <a:pt x="5325979" y="0"/>
                </a:lnTo>
                <a:lnTo>
                  <a:pt x="5325979" y="6914147"/>
                </a:lnTo>
                <a:lnTo>
                  <a:pt x="2149642" y="6914147"/>
                </a:lnTo>
                <a:lnTo>
                  <a:pt x="0" y="3224463"/>
                </a:lnTo>
                <a:lnTo>
                  <a:pt x="2085474" y="0"/>
                </a:lnTo>
                <a:close/>
              </a:path>
            </a:pathLst>
          </a:custGeom>
          <a:solidFill>
            <a:srgbClr val="13A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38AAE9D-C036-4EB2-9C17-5CB9FBC2D2CD}"/>
              </a:ext>
            </a:extLst>
          </p:cNvPr>
          <p:cNvSpPr/>
          <p:nvPr/>
        </p:nvSpPr>
        <p:spPr>
          <a:xfrm>
            <a:off x="6208294" y="-13649"/>
            <a:ext cx="2413417" cy="6876000"/>
          </a:xfrm>
          <a:custGeom>
            <a:avLst/>
            <a:gdLst>
              <a:gd name="connsiteX0" fmla="*/ 2353456 w 2413417"/>
              <a:gd name="connsiteY0" fmla="*/ 29980 h 6865495"/>
              <a:gd name="connsiteX1" fmla="*/ 299804 w 2413417"/>
              <a:gd name="connsiteY1" fmla="*/ 3207895 h 6865495"/>
              <a:gd name="connsiteX2" fmla="*/ 2413417 w 2413417"/>
              <a:gd name="connsiteY2" fmla="*/ 6865495 h 6865495"/>
              <a:gd name="connsiteX3" fmla="*/ 2098623 w 2413417"/>
              <a:gd name="connsiteY3" fmla="*/ 6865495 h 6865495"/>
              <a:gd name="connsiteX4" fmla="*/ 0 w 2413417"/>
              <a:gd name="connsiteY4" fmla="*/ 3207895 h 6865495"/>
              <a:gd name="connsiteX5" fmla="*/ 2098623 w 2413417"/>
              <a:gd name="connsiteY5" fmla="*/ 0 h 6865495"/>
              <a:gd name="connsiteX6" fmla="*/ 2353456 w 2413417"/>
              <a:gd name="connsiteY6" fmla="*/ 29980 h 6865495"/>
              <a:gd name="connsiteX0" fmla="*/ 2383339 w 2413417"/>
              <a:gd name="connsiteY0" fmla="*/ 6074 h 6865495"/>
              <a:gd name="connsiteX1" fmla="*/ 299804 w 2413417"/>
              <a:gd name="connsiteY1" fmla="*/ 3207895 h 6865495"/>
              <a:gd name="connsiteX2" fmla="*/ 2413417 w 2413417"/>
              <a:gd name="connsiteY2" fmla="*/ 6865495 h 6865495"/>
              <a:gd name="connsiteX3" fmla="*/ 2098623 w 2413417"/>
              <a:gd name="connsiteY3" fmla="*/ 6865495 h 6865495"/>
              <a:gd name="connsiteX4" fmla="*/ 0 w 2413417"/>
              <a:gd name="connsiteY4" fmla="*/ 3207895 h 6865495"/>
              <a:gd name="connsiteX5" fmla="*/ 2098623 w 2413417"/>
              <a:gd name="connsiteY5" fmla="*/ 0 h 6865495"/>
              <a:gd name="connsiteX6" fmla="*/ 2383339 w 2413417"/>
              <a:gd name="connsiteY6" fmla="*/ 6074 h 686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417" h="6865495">
                <a:moveTo>
                  <a:pt x="2383339" y="6074"/>
                </a:moveTo>
                <a:lnTo>
                  <a:pt x="299804" y="3207895"/>
                </a:lnTo>
                <a:lnTo>
                  <a:pt x="2413417" y="6865495"/>
                </a:lnTo>
                <a:lnTo>
                  <a:pt x="2098623" y="6865495"/>
                </a:lnTo>
                <a:lnTo>
                  <a:pt x="0" y="3207895"/>
                </a:lnTo>
                <a:lnTo>
                  <a:pt x="2098623" y="0"/>
                </a:lnTo>
                <a:lnTo>
                  <a:pt x="2383339" y="6074"/>
                </a:lnTo>
                <a:close/>
              </a:path>
            </a:pathLst>
          </a:custGeom>
          <a:solidFill>
            <a:srgbClr val="33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/>
              <a:t>        </a:t>
            </a:r>
            <a:endParaRPr lang="vi-VN" baseline="-250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1C62D11-13FB-4E2F-8A0D-851AAE498365}"/>
              </a:ext>
            </a:extLst>
          </p:cNvPr>
          <p:cNvSpPr txBox="1">
            <a:spLocks/>
          </p:cNvSpPr>
          <p:nvPr/>
        </p:nvSpPr>
        <p:spPr>
          <a:xfrm>
            <a:off x="-151931" y="2136308"/>
            <a:ext cx="7320753" cy="1169128"/>
          </a:xfrm>
          <a:prstGeom prst="roundRect">
            <a:avLst/>
          </a:prstGeom>
          <a:solidFill>
            <a:schemeClr val="bg1">
              <a:lumMod val="85000"/>
              <a:alpha val="7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phím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F9E044-053E-40B9-8B2B-F8E8CF98B6F2}"/>
              </a:ext>
            </a:extLst>
          </p:cNvPr>
          <p:cNvSpPr/>
          <p:nvPr/>
        </p:nvSpPr>
        <p:spPr>
          <a:xfrm>
            <a:off x="7703852" y="1575418"/>
            <a:ext cx="40200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 ĐỀ A3:</a:t>
            </a:r>
          </a:p>
          <a:p>
            <a:pPr algn="ctr"/>
            <a:r>
              <a:rPr lang="en-US" sz="3200" b="1" dirty="0" err="1">
                <a:ln w="22225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3200" b="1" dirty="0" err="1">
                <a:ln w="22225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gõ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3200" b="1" dirty="0">
              <a:ln w="22225">
                <a:noFill/>
                <a:prstDash val="solid"/>
              </a:ln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204567-7DEE-48E8-A0D6-5CD2E1761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7637" y="4399081"/>
            <a:ext cx="3212732" cy="224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7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vis-CB38-white">
            <a:extLst>
              <a:ext uri="{FF2B5EF4-FFF2-40B4-BE49-F238E27FC236}">
                <a16:creationId xmlns:a16="http://schemas.microsoft.com/office/drawing/2014/main" id="{8D67F20D-AF94-465F-8B7F-ECB422EA9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7" y="805800"/>
            <a:ext cx="5640673" cy="347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bp1">
            <a:extLst>
              <a:ext uri="{FF2B5EF4-FFF2-40B4-BE49-F238E27FC236}">
                <a16:creationId xmlns:a16="http://schemas.microsoft.com/office/drawing/2014/main" id="{82D1204E-4BCB-4D19-B9C1-579282C3C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721" y="3839997"/>
            <a:ext cx="5102352" cy="274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20875828-images1873435_4">
            <a:extLst>
              <a:ext uri="{FF2B5EF4-FFF2-40B4-BE49-F238E27FC236}">
                <a16:creationId xmlns:a16="http://schemas.microsoft.com/office/drawing/2014/main" id="{5D01DD0D-4ED3-4C88-A2A2-95CE50867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4" y="3914936"/>
            <a:ext cx="5004816" cy="309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eview TOP 15 Bàn phím cơ tốt nhất 2022 | Digitrends Reviews">
            <a:extLst>
              <a:ext uri="{FF2B5EF4-FFF2-40B4-BE49-F238E27FC236}">
                <a16:creationId xmlns:a16="http://schemas.microsoft.com/office/drawing/2014/main" id="{F25B28D9-66AE-4E3F-854C-CB19360EA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121" y="538175"/>
            <a:ext cx="4379975" cy="310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F89631-C07E-460B-83E9-BAFF4811D267}"/>
              </a:ext>
            </a:extLst>
          </p:cNvPr>
          <p:cNvSpPr txBox="1"/>
          <p:nvPr/>
        </p:nvSpPr>
        <p:spPr>
          <a:xfrm>
            <a:off x="2361775" y="76510"/>
            <a:ext cx="8672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Hình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ảnh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một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số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bàn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phím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326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4AC485-823D-44B6-86AB-1CC814A166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t="34694" r="21556" b="29618"/>
          <a:stretch/>
        </p:blipFill>
        <p:spPr>
          <a:xfrm>
            <a:off x="1995196" y="2359772"/>
            <a:ext cx="8201608" cy="2447487"/>
          </a:xfrm>
          <a:prstGeom prst="rect">
            <a:avLst/>
          </a:prstGeom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664192" y="5056560"/>
            <a:ext cx="45472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0033CC"/>
                </a:solidFill>
                <a:latin typeface="+mn-lt"/>
                <a:cs typeface="Arial" panose="020B0604020202020204" pitchFamily="34" charset="0"/>
              </a:rPr>
              <a:t>Khu</a:t>
            </a:r>
            <a:r>
              <a:rPr lang="en-US" altLang="en-US" sz="3600" dirty="0">
                <a:solidFill>
                  <a:srgbClr val="0033CC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33CC"/>
                </a:solidFill>
                <a:latin typeface="+mn-lt"/>
                <a:cs typeface="Arial" panose="020B0604020202020204" pitchFamily="34" charset="0"/>
              </a:rPr>
              <a:t>vực</a:t>
            </a:r>
            <a:r>
              <a:rPr lang="en-US" altLang="en-US" sz="3600" dirty="0">
                <a:solidFill>
                  <a:srgbClr val="0033CC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33CC"/>
                </a:solidFill>
                <a:latin typeface="+mn-lt"/>
                <a:cs typeface="Arial" panose="020B0604020202020204" pitchFamily="34" charset="0"/>
              </a:rPr>
              <a:t>chính</a:t>
            </a:r>
            <a:endParaRPr lang="vi-VN" altLang="en-US" sz="3600" dirty="0">
              <a:solidFill>
                <a:srgbClr val="0033CC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69886" y="395359"/>
            <a:ext cx="8489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1. KHU VỰC CHÍNH CỦA BÀN PHÍM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742000" y="5712906"/>
            <a:ext cx="531409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Bµn</a:t>
            </a:r>
            <a:r>
              <a:rPr lang="en-US" altLang="en-US" sz="44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phÝm</a:t>
            </a:r>
            <a:r>
              <a:rPr lang="en-US" altLang="en-US" sz="44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m¸y</a:t>
            </a:r>
            <a:r>
              <a:rPr lang="en-US" altLang="en-US" sz="44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tÝnh</a:t>
            </a:r>
            <a:endParaRPr lang="en-US" altLang="en-US" sz="44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EB5655E-DD8E-4608-A91C-55C352D7A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05" y="2832280"/>
            <a:ext cx="5400675" cy="1905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D4B25B79-A514-4C7B-B1A6-1D7465B90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196" y="2459325"/>
            <a:ext cx="5400675" cy="34491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308C8055-98B3-4F21-AB03-9BBF6E9B2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5261" y="2505506"/>
            <a:ext cx="1114557" cy="2231773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493879DE-59C8-49CF-8BFD-34497F72C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9424" y="2832280"/>
            <a:ext cx="1537380" cy="1867121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3E5B24CE-0F60-481E-9642-8CE97ADC4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933" y="1187027"/>
            <a:ext cx="55841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Khu</a:t>
            </a:r>
            <a:r>
              <a:rPr lang="en-US" altLang="en-US" sz="3600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vực</a:t>
            </a:r>
            <a:r>
              <a:rPr lang="en-US" altLang="en-US" sz="3600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phím</a:t>
            </a:r>
            <a:r>
              <a:rPr lang="en-US" altLang="en-US" sz="3600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chức</a:t>
            </a:r>
            <a:r>
              <a:rPr lang="en-US" altLang="en-US" sz="3600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năng</a:t>
            </a:r>
            <a:endParaRPr lang="vi-VN" altLang="en-US" sz="3600" dirty="0">
              <a:solidFill>
                <a:srgbClr val="0033CC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89FBDA52-9B67-4A29-903E-20858D1D9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3187" y="1277944"/>
            <a:ext cx="45472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Khu</a:t>
            </a:r>
            <a:r>
              <a:rPr lang="en-US" altLang="en-US" sz="3600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vực</a:t>
            </a:r>
            <a:r>
              <a:rPr lang="en-US" altLang="en-US" sz="3600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phím</a:t>
            </a:r>
            <a:r>
              <a:rPr lang="en-US" altLang="en-US" sz="3600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số</a:t>
            </a:r>
            <a:endParaRPr lang="vi-VN" altLang="en-US" sz="3600" dirty="0">
              <a:solidFill>
                <a:srgbClr val="0033CC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30C14488-316D-479E-B660-30CAF843D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3013" y="5144551"/>
            <a:ext cx="54846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Khu</a:t>
            </a:r>
            <a:r>
              <a:rPr lang="en-US" altLang="en-US" sz="3600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vực</a:t>
            </a:r>
            <a:r>
              <a:rPr lang="en-US" altLang="en-US" sz="3600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phím</a:t>
            </a:r>
            <a:r>
              <a:rPr lang="en-US" altLang="en-US" sz="3600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điều</a:t>
            </a:r>
            <a:r>
              <a:rPr lang="en-US" altLang="en-US" sz="3600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khiển</a:t>
            </a:r>
            <a:endParaRPr lang="vi-VN" altLang="en-US" sz="3600" dirty="0">
              <a:solidFill>
                <a:srgbClr val="0033CC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27DD6FD-6544-4F04-AA4B-C5116D9F66A0}"/>
              </a:ext>
            </a:extLst>
          </p:cNvPr>
          <p:cNvCxnSpPr>
            <a:cxnSpLocks/>
          </p:cNvCxnSpPr>
          <p:nvPr/>
        </p:nvCxnSpPr>
        <p:spPr>
          <a:xfrm flipV="1">
            <a:off x="2992582" y="4705586"/>
            <a:ext cx="0" cy="485247"/>
          </a:xfrm>
          <a:prstGeom prst="straightConnector1">
            <a:avLst/>
          </a:prstGeom>
          <a:ln w="28575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0C57DA4-B977-47AB-973E-0B6AA7ADAE8E}"/>
              </a:ext>
            </a:extLst>
          </p:cNvPr>
          <p:cNvCxnSpPr>
            <a:cxnSpLocks/>
          </p:cNvCxnSpPr>
          <p:nvPr/>
        </p:nvCxnSpPr>
        <p:spPr>
          <a:xfrm flipV="1">
            <a:off x="8184690" y="4737279"/>
            <a:ext cx="0" cy="485247"/>
          </a:xfrm>
          <a:prstGeom prst="straightConnector1">
            <a:avLst/>
          </a:prstGeom>
          <a:ln w="28575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B285DBA-0B3A-4C19-80C6-CCE9AF7BC697}"/>
              </a:ext>
            </a:extLst>
          </p:cNvPr>
          <p:cNvCxnSpPr>
            <a:cxnSpLocks/>
          </p:cNvCxnSpPr>
          <p:nvPr/>
        </p:nvCxnSpPr>
        <p:spPr>
          <a:xfrm>
            <a:off x="3742000" y="1705042"/>
            <a:ext cx="0" cy="715943"/>
          </a:xfrm>
          <a:prstGeom prst="straightConnector1">
            <a:avLst/>
          </a:prstGeom>
          <a:ln w="28575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BB25E9D-9D57-4412-BBBB-288E8A0AF23E}"/>
              </a:ext>
            </a:extLst>
          </p:cNvPr>
          <p:cNvCxnSpPr>
            <a:cxnSpLocks/>
          </p:cNvCxnSpPr>
          <p:nvPr/>
        </p:nvCxnSpPr>
        <p:spPr>
          <a:xfrm>
            <a:off x="9265345" y="1869138"/>
            <a:ext cx="0" cy="935104"/>
          </a:xfrm>
          <a:prstGeom prst="straightConnector1">
            <a:avLst/>
          </a:prstGeom>
          <a:ln w="28575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ction Button: Go Home 26">
            <a:hlinkClick r:id="rId4" action="ppaction://hlinkfile" highlightClick="1"/>
            <a:extLst>
              <a:ext uri="{FF2B5EF4-FFF2-40B4-BE49-F238E27FC236}">
                <a16:creationId xmlns:a16="http://schemas.microsoft.com/office/drawing/2014/main" id="{D4BB8772-4688-4328-8358-9CFAEC8B205E}"/>
              </a:ext>
            </a:extLst>
          </p:cNvPr>
          <p:cNvSpPr/>
          <p:nvPr/>
        </p:nvSpPr>
        <p:spPr>
          <a:xfrm>
            <a:off x="11207697" y="5652498"/>
            <a:ext cx="689442" cy="64633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55508FD-1133-4973-91DA-714C068524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39"/>
          <a:stretch/>
        </p:blipFill>
        <p:spPr>
          <a:xfrm>
            <a:off x="0" y="1106224"/>
            <a:ext cx="1431502" cy="118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9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  <p:bldP spid="2" grpId="0"/>
      <p:bldP spid="8" grpId="0" animBg="1"/>
      <p:bldP spid="11" grpId="0" animBg="1"/>
      <p:bldP spid="13" grpId="0" animBg="1"/>
      <p:bldP spid="14" grpId="0" animBg="1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37F57E-7289-4731-80E0-091F48B8072E}"/>
              </a:ext>
            </a:extLst>
          </p:cNvPr>
          <p:cNvSpPr txBox="1"/>
          <p:nvPr/>
        </p:nvSpPr>
        <p:spPr>
          <a:xfrm>
            <a:off x="2241274" y="1031774"/>
            <a:ext cx="934775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endParaRPr lang="en-US" sz="5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9790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76492" y="474948"/>
            <a:ext cx="8355013" cy="533400"/>
          </a:xfrm>
        </p:spPr>
        <p:txBody>
          <a:bodyPr>
            <a:noAutofit/>
          </a:bodyPr>
          <a:lstStyle/>
          <a:p>
            <a:pPr marL="838200" indent="-838200"/>
            <a:r>
              <a:rPr lang="en-US" altLang="en-US" b="1" dirty="0">
                <a:solidFill>
                  <a:srgbClr val="0033CC"/>
                </a:solidFill>
                <a:latin typeface=".VnTime" panose="020B7200000000000000" pitchFamily="34" charset="0"/>
              </a:rPr>
              <a:t> 2. 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HÀNG PH</a:t>
            </a:r>
            <a:r>
              <a:rPr lang="vi-VN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altLang="en-US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3" descr="khu vuc ban ph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892" y="2383283"/>
            <a:ext cx="6335856" cy="3097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043742" y="1983311"/>
            <a:ext cx="37480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>
              <a:spcBef>
                <a:spcPct val="50000"/>
              </a:spcBef>
            </a:pPr>
            <a:r>
              <a:rPr lang="en-US" alt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vi-VN" alt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92687" y="2844263"/>
            <a:ext cx="44501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>
              <a:spcBef>
                <a:spcPct val="50000"/>
              </a:spcBef>
            </a:pPr>
            <a:r>
              <a:rPr lang="en-US" altLang="en-US" sz="4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706392" y="3694237"/>
            <a:ext cx="44466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>
              <a:spcBef>
                <a:spcPct val="50000"/>
              </a:spcBef>
            </a:pPr>
            <a:r>
              <a:rPr lang="en-US" altLang="en-US" sz="48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48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sz="48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48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endParaRPr lang="vi-VN" altLang="en-US" sz="48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638510" y="4607415"/>
            <a:ext cx="43604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>
              <a:spcBef>
                <a:spcPct val="50000"/>
              </a:spcBef>
            </a:pPr>
            <a:r>
              <a:rPr lang="en-US" altLang="en-US" sz="48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48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sz="48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endParaRPr lang="vi-VN" altLang="en-US" sz="48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8"/>
          <p:cNvSpPr>
            <a:spLocks noChangeShapeType="1"/>
          </p:cNvSpPr>
          <p:nvPr/>
        </p:nvSpPr>
        <p:spPr bwMode="auto">
          <a:xfrm>
            <a:off x="4601817" y="2516190"/>
            <a:ext cx="824355" cy="30408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>
            <a:off x="4791773" y="3353155"/>
            <a:ext cx="634400" cy="10479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 flipV="1">
            <a:off x="4998918" y="4097492"/>
            <a:ext cx="498692" cy="93771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 flipV="1">
            <a:off x="4787924" y="4761933"/>
            <a:ext cx="638251" cy="361484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5473148" y="2419287"/>
            <a:ext cx="6324600" cy="57626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/>
            <a:endParaRPr lang="vi-VN" altLang="en-US">
              <a:solidFill>
                <a:srgbClr val="FF0000"/>
              </a:solidFill>
            </a:endParaRPr>
          </a:p>
        </p:txBody>
      </p:sp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5473148" y="3032062"/>
            <a:ext cx="6324600" cy="576262"/>
          </a:xfrm>
          <a:prstGeom prst="rect">
            <a:avLst/>
          </a:prstGeom>
          <a:noFill/>
          <a:ln w="28575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/>
            <a:endParaRPr lang="vi-VN" altLang="en-US">
              <a:solidFill>
                <a:srgbClr val="FFFF00"/>
              </a:solidFill>
            </a:endParaRPr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5473148" y="3704020"/>
            <a:ext cx="6324600" cy="504825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/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38" name="Rectangle 15"/>
          <p:cNvSpPr>
            <a:spLocks noChangeArrowheads="1"/>
          </p:cNvSpPr>
          <p:nvPr/>
        </p:nvSpPr>
        <p:spPr bwMode="auto">
          <a:xfrm>
            <a:off x="5473148" y="4303332"/>
            <a:ext cx="6324600" cy="544512"/>
          </a:xfrm>
          <a:prstGeom prst="rect">
            <a:avLst/>
          </a:prstGeom>
          <a:noFill/>
          <a:ln w="28575">
            <a:solidFill>
              <a:srgbClr val="00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/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39" name="Rectangle 16"/>
          <p:cNvSpPr>
            <a:spLocks noChangeArrowheads="1"/>
          </p:cNvSpPr>
          <p:nvPr/>
        </p:nvSpPr>
        <p:spPr bwMode="auto">
          <a:xfrm>
            <a:off x="7481779" y="4904233"/>
            <a:ext cx="2201718" cy="576263"/>
          </a:xfrm>
          <a:prstGeom prst="rect">
            <a:avLst/>
          </a:prstGeom>
          <a:noFill/>
          <a:ln w="28575">
            <a:solidFill>
              <a:srgbClr val="7030A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/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40" name="Line 17"/>
          <p:cNvSpPr>
            <a:spLocks noChangeShapeType="1"/>
          </p:cNvSpPr>
          <p:nvPr/>
        </p:nvSpPr>
        <p:spPr bwMode="auto">
          <a:xfrm flipV="1">
            <a:off x="5337314" y="5283356"/>
            <a:ext cx="821636" cy="514359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-53524" y="5520594"/>
            <a:ext cx="56168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>
              <a:spcBef>
                <a:spcPct val="50000"/>
              </a:spcBef>
            </a:pPr>
            <a:r>
              <a:rPr lang="en-US" altLang="en-US" sz="4800" dirty="0" err="1">
                <a:solidFill>
                  <a:srgbClr val="A321E3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4800" dirty="0">
                <a:solidFill>
                  <a:srgbClr val="A321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A321E3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sz="4800" dirty="0">
                <a:solidFill>
                  <a:srgbClr val="A321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A321E3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4800" dirty="0">
                <a:solidFill>
                  <a:srgbClr val="A321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A321E3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endParaRPr lang="vi-VN" altLang="en-US" sz="4800" dirty="0">
              <a:solidFill>
                <a:srgbClr val="A321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009A1848-80FC-47FC-BB92-2B3CEE7DC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1779" y="3740596"/>
            <a:ext cx="365837" cy="45066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/>
            <a:endParaRPr lang="vi-VN" altLang="en-US">
              <a:solidFill>
                <a:srgbClr val="FF0000"/>
              </a:solidFill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051A8987-F361-42E8-B165-5534FF3B7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1083" y="3740596"/>
            <a:ext cx="365837" cy="45066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/>
            <a:endParaRPr lang="vi-VN" altLang="en-US">
              <a:solidFill>
                <a:srgbClr val="FF0000"/>
              </a:solidFill>
            </a:endParaRPr>
          </a:p>
        </p:txBody>
      </p:sp>
      <p:sp>
        <p:nvSpPr>
          <p:cNvPr id="23" name="Line 8">
            <a:extLst>
              <a:ext uri="{FF2B5EF4-FFF2-40B4-BE49-F238E27FC236}">
                <a16:creationId xmlns:a16="http://schemas.microsoft.com/office/drawing/2014/main" id="{F46FDDF6-2C24-4090-963A-132C0BE096D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06747" y="4032694"/>
            <a:ext cx="632774" cy="171888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24" name="Line 8">
            <a:extLst>
              <a:ext uri="{FF2B5EF4-FFF2-40B4-BE49-F238E27FC236}">
                <a16:creationId xmlns:a16="http://schemas.microsoft.com/office/drawing/2014/main" id="{4D156315-345C-4F0C-B857-3A1D8FCD55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39521" y="4104105"/>
            <a:ext cx="739404" cy="164746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25" name="Text Box 4">
            <a:extLst>
              <a:ext uri="{FF2B5EF4-FFF2-40B4-BE49-F238E27FC236}">
                <a16:creationId xmlns:a16="http://schemas.microsoft.com/office/drawing/2014/main" id="{73F84142-29BC-408A-98A5-D42E95B1D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117" y="5797716"/>
            <a:ext cx="4233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gờ</a:t>
            </a:r>
            <a:endParaRPr lang="vi-VN" alt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E32DE8-145A-4A68-BE6D-F9CFECB1E5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39"/>
          <a:stretch/>
        </p:blipFill>
        <p:spPr>
          <a:xfrm>
            <a:off x="-9359" y="934583"/>
            <a:ext cx="1431502" cy="118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6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5" grpId="0" animBg="1"/>
      <p:bldP spid="36" grpId="0" animBg="1"/>
      <p:bldP spid="37" grpId="0" animBg="1"/>
      <p:bldP spid="38" grpId="0" animBg="1"/>
      <p:bldP spid="39" grpId="0" animBg="1"/>
      <p:bldP spid="41" grpId="0"/>
      <p:bldP spid="21" grpId="0" animBg="1"/>
      <p:bldP spid="22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9BA782B-4DC8-4131-B4AA-0AF7D93B8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AC1EAA-0D27-4F51-BB3A-DB67EDB35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3205" y="1686927"/>
            <a:ext cx="5380383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LUYỆN TẬP</a:t>
            </a:r>
          </a:p>
        </p:txBody>
      </p:sp>
      <p:sp>
        <p:nvSpPr>
          <p:cNvPr id="3" name="Action Button: Go Home 2">
            <a:hlinkClick r:id="rId3" highlightClick="1"/>
            <a:extLst>
              <a:ext uri="{FF2B5EF4-FFF2-40B4-BE49-F238E27FC236}">
                <a16:creationId xmlns:a16="http://schemas.microsoft.com/office/drawing/2014/main" id="{43178144-4CAA-43A6-8982-82206E017170}"/>
              </a:ext>
            </a:extLst>
          </p:cNvPr>
          <p:cNvSpPr/>
          <p:nvPr/>
        </p:nvSpPr>
        <p:spPr>
          <a:xfrm>
            <a:off x="8352181" y="4090020"/>
            <a:ext cx="626165" cy="5830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42546F-2A43-4F21-8163-E33ACA16C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223" y="1686927"/>
            <a:ext cx="1374397" cy="116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05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30A02-C0CD-43D5-85F6-BFD567C5C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2CBD5-5113-4458-A2B9-8D06E0C81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+mj-lt"/>
            </a:endParaRPr>
          </a:p>
        </p:txBody>
      </p:sp>
      <p:pic>
        <p:nvPicPr>
          <p:cNvPr id="4" name="Picture 23" descr="bor27">
            <a:extLst>
              <a:ext uri="{FF2B5EF4-FFF2-40B4-BE49-F238E27FC236}">
                <a16:creationId xmlns:a16="http://schemas.microsoft.com/office/drawing/2014/main" id="{B935C5EF-0199-439C-8D3F-29E7AE558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072" y="-30337"/>
            <a:ext cx="125821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113BF1-826A-4F42-BBA9-290C56AA9C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39" t="24846" r="74913" b="64815"/>
          <a:stretch/>
        </p:blipFill>
        <p:spPr>
          <a:xfrm>
            <a:off x="1653138" y="538344"/>
            <a:ext cx="914658" cy="10751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4F3C74-E9AD-43B9-8C3B-809F1B5324BC}"/>
              </a:ext>
            </a:extLst>
          </p:cNvPr>
          <p:cNvSpPr txBox="1"/>
          <p:nvPr/>
        </p:nvSpPr>
        <p:spPr>
          <a:xfrm>
            <a:off x="2700027" y="651263"/>
            <a:ext cx="4148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+mj-lt"/>
              </a:rPr>
              <a:t>VẬN DỤNG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29CF3E-A049-4AB0-8617-C6B9E8FC5833}"/>
              </a:ext>
            </a:extLst>
          </p:cNvPr>
          <p:cNvSpPr txBox="1"/>
          <p:nvPr/>
        </p:nvSpPr>
        <p:spPr>
          <a:xfrm>
            <a:off x="838200" y="1634179"/>
            <a:ext cx="109005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rgbClr val="0033CC"/>
                </a:solidFill>
                <a:effectLst/>
                <a:latin typeface="+mj-lt"/>
              </a:rPr>
              <a:t>Vì sao khi thiết kế bàn phím người ta lại đánh dấu vị trí đặt hai phím </a:t>
            </a:r>
            <a:r>
              <a:rPr lang="vi-VN" sz="4000" b="1" i="0" dirty="0">
                <a:solidFill>
                  <a:srgbClr val="0033CC"/>
                </a:solidFill>
                <a:effectLst/>
                <a:latin typeface="+mj-lt"/>
              </a:rPr>
              <a:t>F</a:t>
            </a:r>
            <a:r>
              <a:rPr lang="vi-VN" sz="4000" b="0" i="0" dirty="0">
                <a:solidFill>
                  <a:srgbClr val="0033CC"/>
                </a:solidFill>
                <a:effectLst/>
                <a:latin typeface="+mj-lt"/>
              </a:rPr>
              <a:t> và </a:t>
            </a:r>
            <a:r>
              <a:rPr lang="vi-VN" sz="4000" b="1" i="0" dirty="0">
                <a:solidFill>
                  <a:srgbClr val="0033CC"/>
                </a:solidFill>
                <a:effectLst/>
                <a:latin typeface="+mj-lt"/>
              </a:rPr>
              <a:t>J</a:t>
            </a:r>
            <a:r>
              <a:rPr lang="vi-VN" sz="4000" b="0" i="0" dirty="0">
                <a:solidFill>
                  <a:srgbClr val="0033CC"/>
                </a:solidFill>
                <a:effectLst/>
                <a:latin typeface="+mj-lt"/>
              </a:rPr>
              <a:t>?</a:t>
            </a:r>
            <a:endParaRPr lang="en-US" sz="4000" dirty="0">
              <a:solidFill>
                <a:srgbClr val="0033CC"/>
              </a:solidFill>
              <a:latin typeface="+mj-lt"/>
            </a:endParaRPr>
          </a:p>
        </p:txBody>
      </p:sp>
      <p:pic>
        <p:nvPicPr>
          <p:cNvPr id="9" name="Shape 319">
            <a:extLst>
              <a:ext uri="{FF2B5EF4-FFF2-40B4-BE49-F238E27FC236}">
                <a16:creationId xmlns:a16="http://schemas.microsoft.com/office/drawing/2014/main" id="{80619EC1-F2FD-4E77-81C1-77A31068EC51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3518626" y="3299057"/>
            <a:ext cx="5406958" cy="239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5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</Words>
  <Application>Microsoft Office PowerPoint</Application>
  <PresentationFormat>Widescreen</PresentationFormat>
  <Paragraphs>80</Paragraphs>
  <Slides>16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.VnTime</vt:lpstr>
      <vt:lpstr>Arial</vt:lpstr>
      <vt:lpstr>Broadway</vt:lpstr>
      <vt:lpstr>Calibri</vt:lpstr>
      <vt:lpstr>Cambria</vt:lpstr>
      <vt:lpstr>Times New Roman</vt:lpstr>
      <vt:lpstr>Tw Cen MT</vt:lpstr>
      <vt:lpstr>Office Theme</vt:lpstr>
      <vt:lpstr>CHÀO MỪNG CÁC EM ĐẾN  VỚI TIẾT TIN HỌC LỚP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2. CÁC HÀNG PHÍM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163</cp:revision>
  <dcterms:created xsi:type="dcterms:W3CDTF">2020-03-24T01:54:00Z</dcterms:created>
  <dcterms:modified xsi:type="dcterms:W3CDTF">2022-12-04T05:52:48Z</dcterms:modified>
</cp:coreProperties>
</file>