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498" r:id="rId2"/>
    <p:sldId id="494" r:id="rId3"/>
    <p:sldId id="495" r:id="rId4"/>
    <p:sldId id="496" r:id="rId5"/>
    <p:sldId id="497" r:id="rId6"/>
    <p:sldId id="462" r:id="rId7"/>
    <p:sldId id="467" r:id="rId8"/>
    <p:sldId id="468" r:id="rId9"/>
    <p:sldId id="470" r:id="rId10"/>
    <p:sldId id="471" r:id="rId11"/>
    <p:sldId id="499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500" r:id="rId20"/>
    <p:sldId id="501" r:id="rId21"/>
    <p:sldId id="484" r:id="rId22"/>
    <p:sldId id="480" r:id="rId23"/>
    <p:sldId id="481" r:id="rId24"/>
    <p:sldId id="485" r:id="rId25"/>
    <p:sldId id="483" r:id="rId26"/>
    <p:sldId id="486" r:id="rId27"/>
    <p:sldId id="488" r:id="rId28"/>
    <p:sldId id="489" r:id="rId29"/>
    <p:sldId id="49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FF"/>
    <a:srgbClr val="CCFF33"/>
    <a:srgbClr val="66FF66"/>
    <a:srgbClr val="FFFF00"/>
    <a:srgbClr val="663300"/>
    <a:srgbClr val="996633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799" autoAdjust="0"/>
  </p:normalViewPr>
  <p:slideViewPr>
    <p:cSldViewPr>
      <p:cViewPr>
        <p:scale>
          <a:sx n="60" d="100"/>
          <a:sy n="60" d="100"/>
        </p:scale>
        <p:origin x="-156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3F7966-0405-407C-8F63-1C5CE1CBD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1A05-1AC8-465E-9F0D-06C1796B8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5EB2-1E34-493E-842F-84997E2B4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E948-4C34-426E-BEA7-A23CB969B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38CD-5C1A-487C-8187-AD6E37501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066D-4050-428E-9066-A727FEAC2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678F-DBB0-4B5C-A501-ECF29F52D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2E94-FDC1-4F84-B3B0-F448A2DAF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9647-7BF9-4366-A8CF-165F749F9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3440-E9E4-4D3B-8DE1-DA6749D0E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6B42-481E-4F7F-9F12-0BAE6EB2F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0D432-1D89-4AB0-B808-41A7FBE9D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5D76359-0A90-404A-8A1C-E25E53E5D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google.com/imgres?imgurl=http://www.kntd.com.vn/images/products/6/ocean/pro6541192044849247.JPG&amp;imgrefurl=http://www.kntd.com.vn/viewprod.do%3Fprodid%3D1338&amp;h=281&amp;w=300&amp;sz=14&amp;hl=vi&amp;start=5&amp;um=1&amp;tbnid=CfM17CC0fB1htM:&amp;tbnh=109&amp;tbnw=116&amp;prev=/images%3Fq%3Dly%2Bth%25E1%25BB%25A7y%2Btinh%26imgsz%3Dsmall%257Cmedium%257Clarge%257Cxlarge%26um%3D1%26hl%3Dvi%26rlz%3D1T4GGLJ_viVN272VN272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images.rongbay.com/uploads/2007121746_lo_trang_bo_ma_dap_noi_vang.jpg&amp;imgrefurl=http://rongbay.com/raovat-1702598/pha-le-qua-tang-den-chum.html&amp;h=430&amp;w=275&amp;sz=24&amp;hl=vi&amp;start=119&amp;um=1&amp;tbnid=L_e9zavzo6CbaM:&amp;tbnh=126&amp;tbnw=81&amp;prev=/images%3Fq%3Dly%2Bth%25E1%25BB%25A7y%2Btinh%26start%3D100%26imgsz%3Dsmall%257Cmedium%257Clarge%257Cxlarge%26ndsp%3D20%26um%3D1%26hl%3Dvi%26rlz%3D1T4GGLJ_viVN272VN272%26sa%3DN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images.timnhanh.com/namgioi/20070625/Image/Copy%2520of%2520g5.jpg&amp;imgrefurl=http://namgioi.timnhanh.com/cuoc_song/tieu_khien/20070626/35A4EFEE/&amp;h=382&amp;w=300&amp;sz=20&amp;hl=vi&amp;start=20&amp;um=1&amp;tbnid=aWD0xBp491pxhM:&amp;tbnh=123&amp;tbnw=97&amp;prev=/images%3Fq%3Dly%2Bth%25E1%25BB%25A7y%2Btinh%26imgsz%3Dsmall%257Cmedium%257Clarge%257Cxlarge%26um%3D1%26hl%3Dvi%26rlz%3D1T4GGLJ_viVN272VN272%26sa%3D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7755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Trường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Tiểu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học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Nguyễn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Văn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Trỗi</a:t>
            </a:r>
            <a:endParaRPr lang="en-US" sz="32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"/>
              <a:cs typeface="Times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"/>
                <a:cs typeface="Times"/>
              </a:rPr>
              <a:t>KHOA HỌC 5 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65138" y="3657600"/>
            <a:ext cx="8261349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38 - 39: SỰ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 ĐỔI HOÁ HỌC</a:t>
            </a:r>
          </a:p>
          <a:p>
            <a:pPr algn="ctr">
              <a:defRPr/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Đỗ Thị 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5A1</a:t>
            </a:r>
          </a:p>
        </p:txBody>
      </p:sp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-228600" y="990600"/>
            <a:ext cx="2895600" cy="2514600"/>
            <a:chOff x="5225" y="9335"/>
            <a:chExt cx="2520" cy="1750"/>
          </a:xfrm>
        </p:grpSpPr>
        <p:sp>
          <p:nvSpPr>
            <p:cNvPr id="205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email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endParaRPr lang="en-US" altLang="en-US" sz="2400"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059" name="Picture 26" descr="cosmo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25" descr="BOOK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24" descr="BOOK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23" descr="QUILLPEN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altLang="en-US" sz="8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6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"/>
                  <a:cs typeface="Times"/>
                </a:rPr>
                <a:t>NĂM </a:t>
              </a:r>
            </a:p>
          </p:txBody>
        </p:sp>
        <p:sp>
          <p:nvSpPr>
            <p:cNvPr id="206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2053" name="Picture 5" descr="FIREWRK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562600" y="1066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WhitecornerFlower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75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WhitecornerFlower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85175" y="76200"/>
            <a:ext cx="6826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Bo hoa 1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76200" y="4343400"/>
            <a:ext cx="746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11269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905000"/>
            <a:ext cx="8763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/>
              <a:t>-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thí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</a:p>
          <a:p>
            <a:pPr>
              <a:buFontTx/>
              <a:buChar char="-"/>
              <a:defRPr/>
            </a:pP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</a:p>
          <a:p>
            <a:pPr>
              <a:defRPr/>
            </a:pPr>
            <a:r>
              <a:rPr lang="en-US" sz="3200" b="1" i="1" dirty="0"/>
              <a:t>-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</a:t>
            </a:r>
            <a:r>
              <a:rPr lang="en-US" sz="3200" b="1" i="1" dirty="0" err="1"/>
              <a:t>hóa</a:t>
            </a:r>
            <a:r>
              <a:rPr lang="en-US" sz="3200" b="1" i="1" dirty="0"/>
              <a:t> </a:t>
            </a:r>
            <a:r>
              <a:rPr lang="en-US" sz="3200" b="1" i="1" dirty="0" err="1"/>
              <a:t>học</a:t>
            </a:r>
            <a:r>
              <a:rPr lang="en-US" sz="3200" b="1" i="1" dirty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</a:t>
            </a:r>
            <a:r>
              <a:rPr lang="en-US" sz="3200" b="1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này</a:t>
            </a:r>
            <a:r>
              <a:rPr lang="en-US" sz="3200" b="1" i="1" dirty="0"/>
              <a:t> </a:t>
            </a:r>
            <a:r>
              <a:rPr lang="en-US" sz="3200" b="1" i="1" dirty="0" err="1"/>
              <a:t>thành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khác</a:t>
            </a:r>
            <a:r>
              <a:rPr lang="en-US" sz="3200" b="1" i="1" dirty="0"/>
              <a:t>.</a:t>
            </a:r>
          </a:p>
          <a:p>
            <a:pPr>
              <a:defRPr/>
            </a:pPr>
            <a:r>
              <a:rPr lang="en-US" sz="3200" dirty="0"/>
              <a:t>-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  <a:p>
            <a:pPr>
              <a:defRPr/>
            </a:pPr>
            <a:r>
              <a:rPr lang="en-US" sz="3200" b="1" i="1" dirty="0"/>
              <a:t>-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trộn</a:t>
            </a:r>
            <a:r>
              <a:rPr lang="en-US" sz="3200" b="1" i="1" dirty="0"/>
              <a:t> </a:t>
            </a:r>
            <a:r>
              <a:rPr lang="en-US" sz="3200" b="1" i="1" dirty="0" err="1"/>
              <a:t>lẫn</a:t>
            </a:r>
            <a:r>
              <a:rPr lang="en-US" sz="3200" b="1" i="1" dirty="0"/>
              <a:t> </a:t>
            </a:r>
            <a:r>
              <a:rPr lang="en-US" sz="3200" b="1" i="1" dirty="0" err="1"/>
              <a:t>với</a:t>
            </a:r>
            <a:r>
              <a:rPr lang="en-US" sz="3200" b="1" i="1" dirty="0"/>
              <a:t> </a:t>
            </a:r>
            <a:r>
              <a:rPr lang="en-US" sz="3200" b="1" i="1" dirty="0" err="1"/>
              <a:t>nhau</a:t>
            </a:r>
            <a:r>
              <a:rPr lang="en-US" sz="3200" b="1" i="1" dirty="0"/>
              <a:t> hay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sang </a:t>
            </a:r>
            <a:r>
              <a:rPr lang="en-US" sz="3200" b="1" i="1" dirty="0" err="1"/>
              <a:t>dạng</a:t>
            </a:r>
            <a:r>
              <a:rPr lang="en-US" sz="3200" b="1" i="1" dirty="0"/>
              <a:t> </a:t>
            </a:r>
            <a:r>
              <a:rPr lang="en-US" sz="3200" b="1" i="1" dirty="0" err="1"/>
              <a:t>khác</a:t>
            </a:r>
            <a:r>
              <a:rPr lang="en-US" sz="3200" b="1" i="1" dirty="0"/>
              <a:t>, </a:t>
            </a:r>
            <a:r>
              <a:rPr lang="en-US" sz="3200" b="1" i="1" dirty="0" err="1"/>
              <a:t>thể</a:t>
            </a:r>
            <a:r>
              <a:rPr lang="en-US" sz="3200" b="1" i="1" dirty="0"/>
              <a:t> </a:t>
            </a:r>
            <a:r>
              <a:rPr lang="en-US" sz="3200" b="1" i="1" dirty="0" err="1"/>
              <a:t>khác</a:t>
            </a:r>
            <a:r>
              <a:rPr lang="en-US" sz="3200" b="1" i="1" dirty="0"/>
              <a:t> </a:t>
            </a:r>
            <a:r>
              <a:rPr lang="en-US" sz="3200" b="1" i="1" dirty="0" err="1"/>
              <a:t>mà</a:t>
            </a:r>
            <a:r>
              <a:rPr lang="en-US" sz="3200" b="1" i="1" dirty="0"/>
              <a:t> </a:t>
            </a:r>
            <a:r>
              <a:rPr lang="en-US" sz="3200" b="1" i="1" dirty="0" err="1"/>
              <a:t>vẫn</a:t>
            </a:r>
            <a:r>
              <a:rPr lang="en-US" sz="3200" b="1" i="1" dirty="0"/>
              <a:t> </a:t>
            </a:r>
            <a:r>
              <a:rPr lang="en-US" sz="3200" b="1" i="1" dirty="0" err="1"/>
              <a:t>giữ</a:t>
            </a:r>
            <a:r>
              <a:rPr lang="en-US" sz="3200" b="1" i="1" dirty="0"/>
              <a:t> </a:t>
            </a:r>
            <a:r>
              <a:rPr lang="en-US" sz="3200" b="1" i="1" dirty="0" err="1"/>
              <a:t>nguyên</a:t>
            </a:r>
            <a:r>
              <a:rPr lang="en-US" sz="3200" b="1" i="1" dirty="0"/>
              <a:t> </a:t>
            </a:r>
            <a:r>
              <a:rPr lang="en-US" sz="3200" b="1" i="1" dirty="0" err="1"/>
              <a:t>được</a:t>
            </a:r>
            <a:r>
              <a:rPr lang="en-US" sz="3200" b="1" i="1" dirty="0"/>
              <a:t> </a:t>
            </a:r>
            <a:r>
              <a:rPr lang="en-US" sz="3200" b="1" i="1" dirty="0" err="1"/>
              <a:t>tính</a:t>
            </a:r>
            <a:r>
              <a:rPr lang="en-US" sz="3200" b="1" i="1" dirty="0"/>
              <a:t> </a:t>
            </a:r>
            <a:r>
              <a:rPr lang="en-US" sz="3200" b="1" i="1" dirty="0" err="1"/>
              <a:t>chất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nó</a:t>
            </a:r>
            <a:r>
              <a:rPr lang="en-US" sz="3200" b="1" i="1" dirty="0"/>
              <a:t> </a:t>
            </a:r>
            <a:r>
              <a:rPr lang="en-US" sz="3200" b="1" i="1" dirty="0" err="1"/>
              <a:t>được</a:t>
            </a:r>
            <a:r>
              <a:rPr lang="en-US" sz="3200" b="1" i="1" dirty="0"/>
              <a:t> </a:t>
            </a:r>
            <a:r>
              <a:rPr lang="en-US" sz="3200" b="1" i="1" dirty="0" err="1"/>
              <a:t>gọi</a:t>
            </a:r>
            <a:r>
              <a:rPr lang="en-US" sz="3200" b="1" i="1" dirty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</a:t>
            </a:r>
            <a:r>
              <a:rPr lang="en-US" sz="3200" b="1" i="1" dirty="0" err="1"/>
              <a:t>lí</a:t>
            </a:r>
            <a:r>
              <a:rPr lang="en-US" sz="3200" b="1" i="1" dirty="0"/>
              <a:t> </a:t>
            </a:r>
            <a:r>
              <a:rPr lang="en-US" sz="3200" b="1" i="1" dirty="0" err="1"/>
              <a:t>học</a:t>
            </a:r>
            <a:r>
              <a:rPr lang="en-US" sz="3200" b="1" i="1" dirty="0"/>
              <a:t>.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Tx/>
              <a:buChar char="-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505200" y="-685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2400">
              <a:latin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81200" y="-152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1800">
              <a:latin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981325" y="-914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 sz="2400">
              <a:latin typeface="Arial" charset="0"/>
            </a:endParaRPr>
          </a:p>
        </p:txBody>
      </p:sp>
      <p:pic>
        <p:nvPicPr>
          <p:cNvPr id="41990" name="Picture 6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143000"/>
            <a:ext cx="2646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914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814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3810000"/>
            <a:ext cx="2303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955675"/>
            <a:ext cx="2667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1200" y="34290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2133600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en-US" altLang="en-US" sz="4000" smtClean="0"/>
              <a:t>Cho vôi sống vào nước có sự biến đổi hóa học không ? Tại sao?</a:t>
            </a:r>
          </a:p>
        </p:txBody>
      </p:sp>
      <p:sp>
        <p:nvSpPr>
          <p:cNvPr id="13315" name="Oval 6"/>
          <p:cNvSpPr>
            <a:spLocks noChangeArrowheads="1"/>
          </p:cNvSpPr>
          <p:nvPr/>
        </p:nvSpPr>
        <p:spPr bwMode="auto">
          <a:xfrm>
            <a:off x="1143000" y="4648200"/>
            <a:ext cx="2514600" cy="6096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6" name="Freeform 7"/>
          <p:cNvSpPr>
            <a:spLocks/>
          </p:cNvSpPr>
          <p:nvPr/>
        </p:nvSpPr>
        <p:spPr bwMode="auto">
          <a:xfrm>
            <a:off x="4803775" y="4976813"/>
            <a:ext cx="576263" cy="636587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8"/>
          <p:cNvSpPr>
            <a:spLocks/>
          </p:cNvSpPr>
          <p:nvPr/>
        </p:nvSpPr>
        <p:spPr bwMode="auto">
          <a:xfrm>
            <a:off x="5334000" y="4953000"/>
            <a:ext cx="576263" cy="6365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Freeform 10"/>
          <p:cNvSpPr>
            <a:spLocks/>
          </p:cNvSpPr>
          <p:nvPr/>
        </p:nvSpPr>
        <p:spPr bwMode="auto">
          <a:xfrm>
            <a:off x="5715000" y="4876800"/>
            <a:ext cx="576263" cy="6365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38200" y="3124200"/>
            <a:ext cx="8102600" cy="2770188"/>
            <a:chOff x="528" y="2016"/>
            <a:chExt cx="5104" cy="1745"/>
          </a:xfrm>
        </p:grpSpPr>
        <p:sp>
          <p:nvSpPr>
            <p:cNvPr id="13320" name="AutoShape 4"/>
            <p:cNvSpPr>
              <a:spLocks noChangeArrowheads="1"/>
            </p:cNvSpPr>
            <p:nvPr/>
          </p:nvSpPr>
          <p:spPr bwMode="auto">
            <a:xfrm>
              <a:off x="576" y="3024"/>
              <a:ext cx="192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5"/>
            <p:cNvSpPr>
              <a:spLocks noChangeArrowheads="1"/>
            </p:cNvSpPr>
            <p:nvPr/>
          </p:nvSpPr>
          <p:spPr bwMode="auto">
            <a:xfrm>
              <a:off x="576" y="2818"/>
              <a:ext cx="1920" cy="5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322" name="Freeform 9"/>
            <p:cNvSpPr>
              <a:spLocks/>
            </p:cNvSpPr>
            <p:nvPr/>
          </p:nvSpPr>
          <p:spPr bwMode="auto">
            <a:xfrm>
              <a:off x="3168" y="2832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3504" y="2832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408" y="3360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120" y="3216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3696" y="3360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3360" y="2928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3024" y="3360"/>
              <a:ext cx="363" cy="401"/>
            </a:xfrm>
            <a:custGeom>
              <a:avLst/>
              <a:gdLst>
                <a:gd name="T0" fmla="*/ 219 w 363"/>
                <a:gd name="T1" fmla="*/ 0 h 401"/>
                <a:gd name="T2" fmla="*/ 189 w 363"/>
                <a:gd name="T3" fmla="*/ 7 h 401"/>
                <a:gd name="T4" fmla="*/ 175 w 363"/>
                <a:gd name="T5" fmla="*/ 29 h 401"/>
                <a:gd name="T6" fmla="*/ 73 w 363"/>
                <a:gd name="T7" fmla="*/ 161 h 401"/>
                <a:gd name="T8" fmla="*/ 29 w 363"/>
                <a:gd name="T9" fmla="*/ 241 h 401"/>
                <a:gd name="T10" fmla="*/ 14 w 363"/>
                <a:gd name="T11" fmla="*/ 263 h 401"/>
                <a:gd name="T12" fmla="*/ 14 w 363"/>
                <a:gd name="T13" fmla="*/ 306 h 401"/>
                <a:gd name="T14" fmla="*/ 36 w 363"/>
                <a:gd name="T15" fmla="*/ 314 h 401"/>
                <a:gd name="T16" fmla="*/ 153 w 363"/>
                <a:gd name="T17" fmla="*/ 379 h 401"/>
                <a:gd name="T18" fmla="*/ 219 w 363"/>
                <a:gd name="T19" fmla="*/ 401 h 401"/>
                <a:gd name="T20" fmla="*/ 262 w 363"/>
                <a:gd name="T21" fmla="*/ 379 h 401"/>
                <a:gd name="T22" fmla="*/ 270 w 363"/>
                <a:gd name="T23" fmla="*/ 357 h 401"/>
                <a:gd name="T24" fmla="*/ 313 w 363"/>
                <a:gd name="T25" fmla="*/ 314 h 401"/>
                <a:gd name="T26" fmla="*/ 233 w 363"/>
                <a:gd name="T27" fmla="*/ 44 h 401"/>
                <a:gd name="T28" fmla="*/ 219 w 363"/>
                <a:gd name="T29" fmla="*/ 0 h 4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3"/>
                <a:gd name="T46" fmla="*/ 0 h 401"/>
                <a:gd name="T47" fmla="*/ 363 w 363"/>
                <a:gd name="T48" fmla="*/ 401 h 4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3" h="401">
                  <a:moveTo>
                    <a:pt x="219" y="0"/>
                  </a:moveTo>
                  <a:cubicBezTo>
                    <a:pt x="209" y="2"/>
                    <a:pt x="198" y="1"/>
                    <a:pt x="189" y="7"/>
                  </a:cubicBezTo>
                  <a:cubicBezTo>
                    <a:pt x="182" y="12"/>
                    <a:pt x="180" y="22"/>
                    <a:pt x="175" y="29"/>
                  </a:cubicBezTo>
                  <a:cubicBezTo>
                    <a:pt x="143" y="73"/>
                    <a:pt x="112" y="122"/>
                    <a:pt x="73" y="161"/>
                  </a:cubicBezTo>
                  <a:cubicBezTo>
                    <a:pt x="59" y="211"/>
                    <a:pt x="71" y="181"/>
                    <a:pt x="29" y="241"/>
                  </a:cubicBezTo>
                  <a:cubicBezTo>
                    <a:pt x="24" y="248"/>
                    <a:pt x="14" y="263"/>
                    <a:pt x="14" y="263"/>
                  </a:cubicBezTo>
                  <a:cubicBezTo>
                    <a:pt x="10" y="277"/>
                    <a:pt x="0" y="292"/>
                    <a:pt x="14" y="306"/>
                  </a:cubicBezTo>
                  <a:cubicBezTo>
                    <a:pt x="20" y="312"/>
                    <a:pt x="29" y="310"/>
                    <a:pt x="36" y="314"/>
                  </a:cubicBezTo>
                  <a:cubicBezTo>
                    <a:pt x="77" y="335"/>
                    <a:pt x="114" y="355"/>
                    <a:pt x="153" y="379"/>
                  </a:cubicBezTo>
                  <a:cubicBezTo>
                    <a:pt x="173" y="391"/>
                    <a:pt x="219" y="401"/>
                    <a:pt x="219" y="401"/>
                  </a:cubicBezTo>
                  <a:cubicBezTo>
                    <a:pt x="234" y="396"/>
                    <a:pt x="251" y="392"/>
                    <a:pt x="262" y="379"/>
                  </a:cubicBezTo>
                  <a:cubicBezTo>
                    <a:pt x="267" y="373"/>
                    <a:pt x="265" y="363"/>
                    <a:pt x="270" y="357"/>
                  </a:cubicBezTo>
                  <a:cubicBezTo>
                    <a:pt x="283" y="341"/>
                    <a:pt x="313" y="314"/>
                    <a:pt x="313" y="314"/>
                  </a:cubicBezTo>
                  <a:cubicBezTo>
                    <a:pt x="308" y="138"/>
                    <a:pt x="363" y="85"/>
                    <a:pt x="233" y="44"/>
                  </a:cubicBezTo>
                  <a:cubicBezTo>
                    <a:pt x="210" y="28"/>
                    <a:pt x="172" y="15"/>
                    <a:pt x="219" y="0"/>
                  </a:cubicBezTo>
                  <a:close/>
                </a:path>
              </a:pathLst>
            </a:custGeom>
            <a:solidFill>
              <a:srgbClr val="969696">
                <a:alpha val="43921"/>
              </a:srgbClr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816" y="2976"/>
              <a:ext cx="1008" cy="192"/>
            </a:xfrm>
            <a:custGeom>
              <a:avLst/>
              <a:gdLst>
                <a:gd name="T0" fmla="*/ 48 w 1008"/>
                <a:gd name="T1" fmla="*/ 192 h 192"/>
                <a:gd name="T2" fmla="*/ 1008 w 1008"/>
                <a:gd name="T3" fmla="*/ 144 h 192"/>
                <a:gd name="T4" fmla="*/ 48 w 1008"/>
                <a:gd name="T5" fmla="*/ 48 h 192"/>
                <a:gd name="T6" fmla="*/ 720 w 100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92"/>
                <a:gd name="T14" fmla="*/ 1008 w 100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92">
                  <a:moveTo>
                    <a:pt x="48" y="192"/>
                  </a:moveTo>
                  <a:cubicBezTo>
                    <a:pt x="528" y="180"/>
                    <a:pt x="1008" y="168"/>
                    <a:pt x="1008" y="144"/>
                  </a:cubicBezTo>
                  <a:cubicBezTo>
                    <a:pt x="1008" y="120"/>
                    <a:pt x="96" y="72"/>
                    <a:pt x="48" y="48"/>
                  </a:cubicBezTo>
                  <a:cubicBezTo>
                    <a:pt x="0" y="24"/>
                    <a:pt x="360" y="12"/>
                    <a:pt x="720" y="0"/>
                  </a:cubicBezTo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1248" y="3024"/>
              <a:ext cx="1008" cy="192"/>
            </a:xfrm>
            <a:custGeom>
              <a:avLst/>
              <a:gdLst>
                <a:gd name="T0" fmla="*/ 48 w 1008"/>
                <a:gd name="T1" fmla="*/ 192 h 192"/>
                <a:gd name="T2" fmla="*/ 1008 w 1008"/>
                <a:gd name="T3" fmla="*/ 144 h 192"/>
                <a:gd name="T4" fmla="*/ 48 w 1008"/>
                <a:gd name="T5" fmla="*/ 48 h 192"/>
                <a:gd name="T6" fmla="*/ 720 w 100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92"/>
                <a:gd name="T14" fmla="*/ 1008 w 100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92">
                  <a:moveTo>
                    <a:pt x="48" y="192"/>
                  </a:moveTo>
                  <a:cubicBezTo>
                    <a:pt x="528" y="180"/>
                    <a:pt x="1008" y="168"/>
                    <a:pt x="1008" y="144"/>
                  </a:cubicBezTo>
                  <a:cubicBezTo>
                    <a:pt x="1008" y="120"/>
                    <a:pt x="96" y="72"/>
                    <a:pt x="48" y="48"/>
                  </a:cubicBezTo>
                  <a:cubicBezTo>
                    <a:pt x="0" y="24"/>
                    <a:pt x="360" y="12"/>
                    <a:pt x="720" y="0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1" name="Group 21"/>
            <p:cNvGrpSpPr>
              <a:grpSpLocks/>
            </p:cNvGrpSpPr>
            <p:nvPr/>
          </p:nvGrpSpPr>
          <p:grpSpPr bwMode="auto">
            <a:xfrm>
              <a:off x="3264" y="2592"/>
              <a:ext cx="2368" cy="388"/>
              <a:chOff x="1248" y="2175"/>
              <a:chExt cx="2372" cy="417"/>
            </a:xfrm>
          </p:grpSpPr>
          <p:sp>
            <p:nvSpPr>
              <p:cNvPr id="13336" name="AutoShape 19"/>
              <p:cNvSpPr>
                <a:spLocks noChangeArrowheads="1"/>
              </p:cNvSpPr>
              <p:nvPr/>
            </p:nvSpPr>
            <p:spPr bwMode="auto">
              <a:xfrm rot="-720688">
                <a:off x="1248" y="2256"/>
                <a:ext cx="768" cy="336"/>
              </a:xfrm>
              <a:prstGeom prst="parallelogram">
                <a:avLst>
                  <a:gd name="adj" fmla="val 27862"/>
                </a:avLst>
              </a:pr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3337" name="Rectangle 20"/>
              <p:cNvSpPr>
                <a:spLocks noChangeArrowheads="1"/>
              </p:cNvSpPr>
              <p:nvPr/>
            </p:nvSpPr>
            <p:spPr bwMode="auto">
              <a:xfrm rot="-567740">
                <a:off x="1940" y="2175"/>
                <a:ext cx="1680" cy="96"/>
              </a:xfrm>
              <a:prstGeom prst="rect">
                <a:avLst/>
              </a:prstGeom>
              <a:gradFill rotWithShape="1">
                <a:gsLst>
                  <a:gs pos="0">
                    <a:srgbClr val="220000"/>
                  </a:gs>
                  <a:gs pos="50000">
                    <a:srgbClr val="6600FF"/>
                  </a:gs>
                  <a:gs pos="100000">
                    <a:srgbClr val="22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3332" name="Text Box 22"/>
            <p:cNvSpPr txBox="1">
              <a:spLocks noChangeArrowheads="1"/>
            </p:cNvSpPr>
            <p:nvPr/>
          </p:nvSpPr>
          <p:spPr bwMode="auto">
            <a:xfrm>
              <a:off x="528" y="2016"/>
              <a:ext cx="816" cy="3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6600FF"/>
                  </a:solidFill>
                  <a:latin typeface="Tahoma" pitchFamily="34" charset="0"/>
                </a:rPr>
                <a:t>Nước</a:t>
              </a:r>
            </a:p>
          </p:txBody>
        </p:sp>
        <p:sp>
          <p:nvSpPr>
            <p:cNvPr id="13333" name="Line 23"/>
            <p:cNvSpPr>
              <a:spLocks noChangeShapeType="1"/>
            </p:cNvSpPr>
            <p:nvPr/>
          </p:nvSpPr>
          <p:spPr bwMode="auto">
            <a:xfrm>
              <a:off x="960" y="2400"/>
              <a:ext cx="240" cy="672"/>
            </a:xfrm>
            <a:prstGeom prst="line">
              <a:avLst/>
            </a:prstGeom>
            <a:noFill/>
            <a:ln w="57150">
              <a:solidFill>
                <a:srgbClr val="22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24"/>
            <p:cNvSpPr txBox="1">
              <a:spLocks noChangeArrowheads="1"/>
            </p:cNvSpPr>
            <p:nvPr/>
          </p:nvSpPr>
          <p:spPr bwMode="auto">
            <a:xfrm>
              <a:off x="4320" y="3024"/>
              <a:ext cx="1248" cy="3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6600FF"/>
                  </a:solidFill>
                  <a:latin typeface="Tahoma" pitchFamily="34" charset="0"/>
                </a:rPr>
                <a:t>Vôi sống</a:t>
              </a:r>
            </a:p>
          </p:txBody>
        </p:sp>
        <p:sp>
          <p:nvSpPr>
            <p:cNvPr id="13335" name="Line 25"/>
            <p:cNvSpPr>
              <a:spLocks noChangeShapeType="1"/>
            </p:cNvSpPr>
            <p:nvPr/>
          </p:nvSpPr>
          <p:spPr bwMode="auto">
            <a:xfrm flipH="1">
              <a:off x="3744" y="3264"/>
              <a:ext cx="528" cy="0"/>
            </a:xfrm>
            <a:prstGeom prst="line">
              <a:avLst/>
            </a:prstGeom>
            <a:noFill/>
            <a:ln w="57150">
              <a:solidFill>
                <a:srgbClr val="22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914400" y="4800600"/>
            <a:ext cx="30480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5"/>
          <p:cNvSpPr>
            <a:spLocks noChangeArrowheads="1"/>
          </p:cNvSpPr>
          <p:nvPr/>
        </p:nvSpPr>
        <p:spPr bwMode="auto">
          <a:xfrm>
            <a:off x="914400" y="4473575"/>
            <a:ext cx="3048000" cy="9366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1143000" y="4648200"/>
            <a:ext cx="2514600" cy="6096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1" name="Freeform 8"/>
          <p:cNvSpPr>
            <a:spLocks/>
          </p:cNvSpPr>
          <p:nvPr/>
        </p:nvSpPr>
        <p:spPr bwMode="auto">
          <a:xfrm>
            <a:off x="1981200" y="4724400"/>
            <a:ext cx="576263" cy="4841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9"/>
          <p:cNvSpPr>
            <a:spLocks/>
          </p:cNvSpPr>
          <p:nvPr/>
        </p:nvSpPr>
        <p:spPr bwMode="auto">
          <a:xfrm>
            <a:off x="1524000" y="4648200"/>
            <a:ext cx="576263" cy="4841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Freeform 10"/>
          <p:cNvSpPr>
            <a:spLocks/>
          </p:cNvSpPr>
          <p:nvPr/>
        </p:nvSpPr>
        <p:spPr bwMode="auto">
          <a:xfrm>
            <a:off x="2057400" y="4495800"/>
            <a:ext cx="576263" cy="6365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11"/>
          <p:cNvSpPr>
            <a:spLocks/>
          </p:cNvSpPr>
          <p:nvPr/>
        </p:nvSpPr>
        <p:spPr bwMode="auto">
          <a:xfrm>
            <a:off x="2971800" y="4724400"/>
            <a:ext cx="576263" cy="4079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12"/>
          <p:cNvSpPr>
            <a:spLocks/>
          </p:cNvSpPr>
          <p:nvPr/>
        </p:nvSpPr>
        <p:spPr bwMode="auto">
          <a:xfrm>
            <a:off x="2514600" y="4572000"/>
            <a:ext cx="576263" cy="6365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Freeform 13"/>
          <p:cNvSpPr>
            <a:spLocks/>
          </p:cNvSpPr>
          <p:nvPr/>
        </p:nvSpPr>
        <p:spPr bwMode="auto">
          <a:xfrm>
            <a:off x="2667000" y="4724400"/>
            <a:ext cx="576263" cy="4079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Freeform 14"/>
          <p:cNvSpPr>
            <a:spLocks/>
          </p:cNvSpPr>
          <p:nvPr/>
        </p:nvSpPr>
        <p:spPr bwMode="auto">
          <a:xfrm>
            <a:off x="1143000" y="4495800"/>
            <a:ext cx="576263" cy="6365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5"/>
          <p:cNvSpPr>
            <a:spLocks/>
          </p:cNvSpPr>
          <p:nvPr/>
        </p:nvSpPr>
        <p:spPr bwMode="auto">
          <a:xfrm>
            <a:off x="2286000" y="4724400"/>
            <a:ext cx="576263" cy="4841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Freeform 16"/>
          <p:cNvSpPr>
            <a:spLocks/>
          </p:cNvSpPr>
          <p:nvPr/>
        </p:nvSpPr>
        <p:spPr bwMode="auto">
          <a:xfrm>
            <a:off x="1295400" y="4724400"/>
            <a:ext cx="576263" cy="407988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969696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reeform 17"/>
          <p:cNvSpPr>
            <a:spLocks/>
          </p:cNvSpPr>
          <p:nvPr/>
        </p:nvSpPr>
        <p:spPr bwMode="auto">
          <a:xfrm>
            <a:off x="1295400" y="4724400"/>
            <a:ext cx="1600200" cy="304800"/>
          </a:xfrm>
          <a:custGeom>
            <a:avLst/>
            <a:gdLst>
              <a:gd name="T0" fmla="*/ 2147483647 w 1008"/>
              <a:gd name="T1" fmla="*/ 2147483647 h 192"/>
              <a:gd name="T2" fmla="*/ 2147483647 w 1008"/>
              <a:gd name="T3" fmla="*/ 2147483647 h 192"/>
              <a:gd name="T4" fmla="*/ 2147483647 w 1008"/>
              <a:gd name="T5" fmla="*/ 2147483647 h 192"/>
              <a:gd name="T6" fmla="*/ 2147483647 w 100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48" y="192"/>
                </a:moveTo>
                <a:cubicBezTo>
                  <a:pt x="528" y="180"/>
                  <a:pt x="1008" y="168"/>
                  <a:pt x="1008" y="144"/>
                </a:cubicBezTo>
                <a:cubicBezTo>
                  <a:pt x="1008" y="120"/>
                  <a:pt x="96" y="72"/>
                  <a:pt x="48" y="48"/>
                </a:cubicBezTo>
                <a:cubicBezTo>
                  <a:pt x="0" y="24"/>
                  <a:pt x="360" y="12"/>
                  <a:pt x="720" y="0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8"/>
          <p:cNvSpPr>
            <a:spLocks/>
          </p:cNvSpPr>
          <p:nvPr/>
        </p:nvSpPr>
        <p:spPr bwMode="auto">
          <a:xfrm>
            <a:off x="1981200" y="4800600"/>
            <a:ext cx="1600200" cy="304800"/>
          </a:xfrm>
          <a:custGeom>
            <a:avLst/>
            <a:gdLst>
              <a:gd name="T0" fmla="*/ 2147483647 w 1008"/>
              <a:gd name="T1" fmla="*/ 2147483647 h 192"/>
              <a:gd name="T2" fmla="*/ 2147483647 w 1008"/>
              <a:gd name="T3" fmla="*/ 2147483647 h 192"/>
              <a:gd name="T4" fmla="*/ 2147483647 w 1008"/>
              <a:gd name="T5" fmla="*/ 2147483647 h 192"/>
              <a:gd name="T6" fmla="*/ 2147483647 w 100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48" y="192"/>
                </a:moveTo>
                <a:cubicBezTo>
                  <a:pt x="528" y="180"/>
                  <a:pt x="1008" y="168"/>
                  <a:pt x="1008" y="144"/>
                </a:cubicBezTo>
                <a:cubicBezTo>
                  <a:pt x="1008" y="120"/>
                  <a:pt x="96" y="72"/>
                  <a:pt x="48" y="48"/>
                </a:cubicBezTo>
                <a:cubicBezTo>
                  <a:pt x="0" y="24"/>
                  <a:pt x="360" y="12"/>
                  <a:pt x="720" y="0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7"/>
          <p:cNvSpPr>
            <a:spLocks/>
          </p:cNvSpPr>
          <p:nvPr/>
        </p:nvSpPr>
        <p:spPr bwMode="auto">
          <a:xfrm>
            <a:off x="2209800" y="4953000"/>
            <a:ext cx="457200" cy="304800"/>
          </a:xfrm>
          <a:custGeom>
            <a:avLst/>
            <a:gdLst>
              <a:gd name="T0" fmla="*/ 2147483647 w 363"/>
              <a:gd name="T1" fmla="*/ 0 h 401"/>
              <a:gd name="T2" fmla="*/ 2147483647 w 363"/>
              <a:gd name="T3" fmla="*/ 2147483647 h 401"/>
              <a:gd name="T4" fmla="*/ 2147483647 w 363"/>
              <a:gd name="T5" fmla="*/ 2147483647 h 401"/>
              <a:gd name="T6" fmla="*/ 2147483647 w 363"/>
              <a:gd name="T7" fmla="*/ 2147483647 h 401"/>
              <a:gd name="T8" fmla="*/ 2147483647 w 363"/>
              <a:gd name="T9" fmla="*/ 2147483647 h 401"/>
              <a:gd name="T10" fmla="*/ 2147483647 w 363"/>
              <a:gd name="T11" fmla="*/ 2147483647 h 401"/>
              <a:gd name="T12" fmla="*/ 2147483647 w 363"/>
              <a:gd name="T13" fmla="*/ 2147483647 h 401"/>
              <a:gd name="T14" fmla="*/ 2147483647 w 363"/>
              <a:gd name="T15" fmla="*/ 2147483647 h 401"/>
              <a:gd name="T16" fmla="*/ 2147483647 w 363"/>
              <a:gd name="T17" fmla="*/ 2147483647 h 401"/>
              <a:gd name="T18" fmla="*/ 2147483647 w 363"/>
              <a:gd name="T19" fmla="*/ 2147483647 h 401"/>
              <a:gd name="T20" fmla="*/ 2147483647 w 363"/>
              <a:gd name="T21" fmla="*/ 2147483647 h 401"/>
              <a:gd name="T22" fmla="*/ 2147483647 w 363"/>
              <a:gd name="T23" fmla="*/ 2147483647 h 401"/>
              <a:gd name="T24" fmla="*/ 2147483647 w 363"/>
              <a:gd name="T25" fmla="*/ 2147483647 h 401"/>
              <a:gd name="T26" fmla="*/ 2147483647 w 363"/>
              <a:gd name="T27" fmla="*/ 2147483647 h 401"/>
              <a:gd name="T28" fmla="*/ 2147483647 w 363"/>
              <a:gd name="T29" fmla="*/ 0 h 4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3"/>
              <a:gd name="T46" fmla="*/ 0 h 401"/>
              <a:gd name="T47" fmla="*/ 363 w 363"/>
              <a:gd name="T48" fmla="*/ 401 h 4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3" h="401">
                <a:moveTo>
                  <a:pt x="219" y="0"/>
                </a:moveTo>
                <a:cubicBezTo>
                  <a:pt x="209" y="2"/>
                  <a:pt x="198" y="1"/>
                  <a:pt x="189" y="7"/>
                </a:cubicBezTo>
                <a:cubicBezTo>
                  <a:pt x="182" y="12"/>
                  <a:pt x="180" y="22"/>
                  <a:pt x="175" y="29"/>
                </a:cubicBezTo>
                <a:cubicBezTo>
                  <a:pt x="143" y="73"/>
                  <a:pt x="112" y="122"/>
                  <a:pt x="73" y="161"/>
                </a:cubicBezTo>
                <a:cubicBezTo>
                  <a:pt x="59" y="211"/>
                  <a:pt x="71" y="181"/>
                  <a:pt x="29" y="241"/>
                </a:cubicBezTo>
                <a:cubicBezTo>
                  <a:pt x="24" y="248"/>
                  <a:pt x="14" y="263"/>
                  <a:pt x="14" y="263"/>
                </a:cubicBezTo>
                <a:cubicBezTo>
                  <a:pt x="10" y="277"/>
                  <a:pt x="0" y="292"/>
                  <a:pt x="14" y="306"/>
                </a:cubicBezTo>
                <a:cubicBezTo>
                  <a:pt x="20" y="312"/>
                  <a:pt x="29" y="310"/>
                  <a:pt x="36" y="314"/>
                </a:cubicBezTo>
                <a:cubicBezTo>
                  <a:pt x="77" y="335"/>
                  <a:pt x="114" y="355"/>
                  <a:pt x="153" y="379"/>
                </a:cubicBezTo>
                <a:cubicBezTo>
                  <a:pt x="173" y="391"/>
                  <a:pt x="219" y="401"/>
                  <a:pt x="219" y="401"/>
                </a:cubicBezTo>
                <a:cubicBezTo>
                  <a:pt x="234" y="396"/>
                  <a:pt x="251" y="392"/>
                  <a:pt x="262" y="379"/>
                </a:cubicBezTo>
                <a:cubicBezTo>
                  <a:pt x="267" y="373"/>
                  <a:pt x="265" y="363"/>
                  <a:pt x="270" y="357"/>
                </a:cubicBezTo>
                <a:cubicBezTo>
                  <a:pt x="283" y="341"/>
                  <a:pt x="313" y="314"/>
                  <a:pt x="313" y="314"/>
                </a:cubicBezTo>
                <a:cubicBezTo>
                  <a:pt x="308" y="138"/>
                  <a:pt x="363" y="85"/>
                  <a:pt x="233" y="44"/>
                </a:cubicBezTo>
                <a:cubicBezTo>
                  <a:pt x="210" y="28"/>
                  <a:pt x="172" y="15"/>
                  <a:pt x="219" y="0"/>
                </a:cubicBezTo>
                <a:close/>
              </a:path>
            </a:pathLst>
          </a:custGeom>
          <a:solidFill>
            <a:srgbClr val="EAEAEA">
              <a:alpha val="43921"/>
            </a:srgbClr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2362200" y="2667000"/>
            <a:ext cx="306388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 rot="-556956">
            <a:off x="2132013" y="3048000"/>
            <a:ext cx="153987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 rot="16920824" flipH="1">
            <a:off x="2323306" y="4077494"/>
            <a:ext cx="382588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2667000" y="3200400"/>
            <a:ext cx="306388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 rot="-5590770">
            <a:off x="2382043" y="3790157"/>
            <a:ext cx="265113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 rot="3429294">
            <a:off x="2305843" y="3866357"/>
            <a:ext cx="265113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 rot="-556956">
            <a:off x="1828800" y="3043238"/>
            <a:ext cx="304800" cy="1828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 rot="-556956">
            <a:off x="1446213" y="3735388"/>
            <a:ext cx="458787" cy="1295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3198813" y="3570288"/>
            <a:ext cx="306387" cy="1295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 rot="-2562024">
            <a:off x="1066800" y="3886200"/>
            <a:ext cx="457200" cy="1295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 rot="1835932">
            <a:off x="3276600" y="4038600"/>
            <a:ext cx="306388" cy="1295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64" name="Group 34"/>
          <p:cNvGrpSpPr>
            <a:grpSpLocks/>
          </p:cNvGrpSpPr>
          <p:nvPr/>
        </p:nvGrpSpPr>
        <p:grpSpPr bwMode="auto">
          <a:xfrm rot="-2651790">
            <a:off x="4495800" y="2133600"/>
            <a:ext cx="4876800" cy="2133600"/>
            <a:chOff x="2592" y="1248"/>
            <a:chExt cx="3072" cy="1344"/>
          </a:xfrm>
        </p:grpSpPr>
        <p:sp>
          <p:nvSpPr>
            <p:cNvPr id="14367" name="AutoShape 19"/>
            <p:cNvSpPr>
              <a:spLocks noChangeArrowheads="1"/>
            </p:cNvSpPr>
            <p:nvPr/>
          </p:nvSpPr>
          <p:spPr bwMode="auto">
            <a:xfrm rot="-720688">
              <a:off x="2592" y="2256"/>
              <a:ext cx="768" cy="336"/>
            </a:xfrm>
            <a:prstGeom prst="parallelogram">
              <a:avLst>
                <a:gd name="adj" fmla="val 27862"/>
              </a:avLst>
            </a:prstGeom>
            <a:gradFill rotWithShape="1">
              <a:gsLst>
                <a:gs pos="0">
                  <a:srgbClr val="2F0076"/>
                </a:gs>
                <a:gs pos="5000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368" name="Rectangle 21"/>
            <p:cNvSpPr>
              <a:spLocks noChangeArrowheads="1"/>
            </p:cNvSpPr>
            <p:nvPr/>
          </p:nvSpPr>
          <p:spPr bwMode="auto">
            <a:xfrm rot="-567740">
              <a:off x="3264" y="2160"/>
              <a:ext cx="1680" cy="96"/>
            </a:xfrm>
            <a:prstGeom prst="rect">
              <a:avLst/>
            </a:prstGeom>
            <a:gradFill rotWithShape="1">
              <a:gsLst>
                <a:gs pos="0">
                  <a:srgbClr val="220000"/>
                </a:gs>
                <a:gs pos="50000">
                  <a:srgbClr val="6600FF"/>
                </a:gs>
                <a:gs pos="100000">
                  <a:srgbClr val="22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14369" name="Picture 3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33897">
              <a:off x="4320" y="1248"/>
              <a:ext cx="1344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3810000" y="533400"/>
            <a:ext cx="2971800" cy="3124200"/>
          </a:xfrm>
          <a:prstGeom prst="wedgeEllipseCallout">
            <a:avLst>
              <a:gd name="adj1" fmla="val -46583"/>
              <a:gd name="adj2" fmla="val 7870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1">
                <a:solidFill>
                  <a:srgbClr val="FFFF00"/>
                </a:solidFill>
                <a:latin typeface="Tahoma" pitchFamily="34" charset="0"/>
              </a:rPr>
              <a:t>Có sự biến đổi hóa học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228600" y="57912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</a:rPr>
              <a:t>Đã biến thành vôi tôi dẻo quánh, kèm theo sự tỏa nhiệt, nên có sự biến đổi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7" grpId="0" animBg="1"/>
      <p:bldP spid="133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2514600" cy="4038600"/>
          </a:xfrm>
        </p:spPr>
        <p:txBody>
          <a:bodyPr/>
          <a:lstStyle/>
          <a:p>
            <a:r>
              <a:rPr lang="en-US" altLang="en-US" sz="3600" b="1" smtClean="0"/>
              <a:t>Gi</a:t>
            </a:r>
            <a:r>
              <a:rPr lang="en-US" altLang="en-US" b="1" smtClean="0"/>
              <a:t>ấy xé vụn vẫn là giấy. Chỉ biến đổi lí học.</a:t>
            </a:r>
          </a:p>
          <a:p>
            <a:r>
              <a:rPr lang="en-US" altLang="en-US" b="1" smtClean="0"/>
              <a:t>(hình dạng khác)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16764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1600200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en-US" altLang="en-US" sz="4000" smtClean="0"/>
              <a:t>    Xé giấy thành những mảnh vụn</a:t>
            </a:r>
            <a:br>
              <a:rPr lang="en-US" altLang="en-US" sz="4000" smtClean="0"/>
            </a:br>
            <a:r>
              <a:rPr lang="en-US" altLang="en-US" sz="4000" smtClean="0"/>
              <a:t>có sự biến đổi hóa học kh</a:t>
            </a:r>
            <a:r>
              <a:rPr lang="en-US" altLang="en-US" smtClean="0"/>
              <a:t>ông</a:t>
            </a:r>
            <a:r>
              <a:rPr lang="en-US" altLang="en-US" sz="4000" smtClean="0"/>
              <a:t>? Tại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05125"/>
            <a:ext cx="2895600" cy="322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Tính chất vẫn giữ nguyên, không đổi. Chỉ biến đổi theo lí học.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590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en-US" altLang="en-US" smtClean="0"/>
              <a:t>       Xi măng trộn cát có sự biến đổi hóa học không? Tại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24384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152400"/>
            <a:ext cx="8839200" cy="23161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4400" dirty="0">
                <a:solidFill>
                  <a:schemeClr val="tx2"/>
                </a:solidFill>
              </a:rPr>
              <a:t>Xi </a:t>
            </a:r>
            <a:r>
              <a:rPr lang="en-US" sz="4400" dirty="0" err="1">
                <a:solidFill>
                  <a:schemeClr val="tx2"/>
                </a:solidFill>
              </a:rPr>
              <a:t>măng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trộn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cát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và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nước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có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sự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biến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đổi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hóa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học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không</a:t>
            </a:r>
            <a:r>
              <a:rPr lang="en-US" sz="4400" dirty="0">
                <a:solidFill>
                  <a:schemeClr val="tx2"/>
                </a:solidFill>
              </a:rPr>
              <a:t>? </a:t>
            </a:r>
            <a:r>
              <a:rPr lang="en-US" sz="4400" dirty="0" err="1">
                <a:solidFill>
                  <a:schemeClr val="tx2"/>
                </a:solidFill>
              </a:rPr>
              <a:t>Tại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dirty="0" err="1">
                <a:solidFill>
                  <a:schemeClr val="tx2"/>
                </a:solidFill>
              </a:rPr>
              <a:t>sao</a:t>
            </a:r>
            <a:r>
              <a:rPr lang="en-US" sz="4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2209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ahoma" pitchFamily="34" charset="0"/>
              </a:rPr>
              <a:t>Thành chất mới gọi là vữa xi măng. Biến đổi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2057400"/>
            <a:ext cx="23622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Tác dụng hơi nước trong không khí đinh bị gỉ. Biến đổi hóa học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228600"/>
            <a:ext cx="8839200" cy="19050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Đinh mới, đinh gỉ có sự biến đổi hóa học không? Tại sao?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0" y="1981200"/>
            <a:ext cx="2743200" cy="5105400"/>
            <a:chOff x="1440" y="1248"/>
            <a:chExt cx="1728" cy="3216"/>
          </a:xfrm>
        </p:grpSpPr>
        <p:grpSp>
          <p:nvGrpSpPr>
            <p:cNvPr id="18437" name="Group 10"/>
            <p:cNvGrpSpPr>
              <a:grpSpLocks/>
            </p:cNvGrpSpPr>
            <p:nvPr/>
          </p:nvGrpSpPr>
          <p:grpSpPr bwMode="auto">
            <a:xfrm rot="-2838442">
              <a:off x="72" y="2712"/>
              <a:ext cx="3120" cy="384"/>
              <a:chOff x="672" y="2352"/>
              <a:chExt cx="3120" cy="384"/>
            </a:xfrm>
          </p:grpSpPr>
          <p:grpSp>
            <p:nvGrpSpPr>
              <p:cNvPr id="18443" name="Group 8"/>
              <p:cNvGrpSpPr>
                <a:grpSpLocks/>
              </p:cNvGrpSpPr>
              <p:nvPr/>
            </p:nvGrpSpPr>
            <p:grpSpPr bwMode="auto">
              <a:xfrm>
                <a:off x="672" y="2400"/>
                <a:ext cx="3120" cy="288"/>
                <a:chOff x="672" y="2400"/>
                <a:chExt cx="3120" cy="288"/>
              </a:xfrm>
            </p:grpSpPr>
            <p:sp>
              <p:nvSpPr>
                <p:cNvPr id="10245" name="AutoShape 5"/>
                <p:cNvSpPr>
                  <a:spLocks noChangeArrowheads="1"/>
                </p:cNvSpPr>
                <p:nvPr/>
              </p:nvSpPr>
              <p:spPr bwMode="auto">
                <a:xfrm>
                  <a:off x="912" y="2400"/>
                  <a:ext cx="2880" cy="288"/>
                </a:xfrm>
                <a:prstGeom prst="flowChartTerminator">
                  <a:avLst/>
                </a:prstGeom>
                <a:gradFill rotWithShape="1">
                  <a:gsLst>
                    <a:gs pos="0">
                      <a:srgbClr val="DDDDDD">
                        <a:gamma/>
                        <a:shade val="96863"/>
                        <a:invGamma/>
                        <a:alpha val="0"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96863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47" name="AutoShape 7"/>
                <p:cNvSpPr>
                  <a:spLocks noChangeArrowheads="1"/>
                </p:cNvSpPr>
                <p:nvPr/>
              </p:nvSpPr>
              <p:spPr bwMode="auto">
                <a:xfrm>
                  <a:off x="672" y="2448"/>
                  <a:ext cx="720" cy="192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DDDDDD">
                        <a:gamma/>
                        <a:shade val="96863"/>
                        <a:invGamma/>
                        <a:alpha val="0"/>
                      </a:srgbClr>
                    </a:gs>
                    <a:gs pos="50000">
                      <a:srgbClr val="DDDDDD"/>
                    </a:gs>
                    <a:gs pos="100000">
                      <a:srgbClr val="DDDDDD">
                        <a:gamma/>
                        <a:shade val="96863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249" name="AutoShape 9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240" cy="384"/>
              </a:xfrm>
              <a:prstGeom prst="flowChartMagneticDrum">
                <a:avLst/>
              </a:prstGeom>
              <a:gradFill rotWithShape="1">
                <a:gsLst>
                  <a:gs pos="0">
                    <a:srgbClr val="DDDDDD">
                      <a:gamma/>
                      <a:shade val="96863"/>
                      <a:invGamma/>
                      <a:alpha val="0"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96863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38" name="Group 11"/>
            <p:cNvGrpSpPr>
              <a:grpSpLocks/>
            </p:cNvGrpSpPr>
            <p:nvPr/>
          </p:nvGrpSpPr>
          <p:grpSpPr bwMode="auto">
            <a:xfrm rot="-2876786">
              <a:off x="1416" y="2616"/>
              <a:ext cx="3120" cy="384"/>
              <a:chOff x="672" y="2352"/>
              <a:chExt cx="3120" cy="384"/>
            </a:xfrm>
          </p:grpSpPr>
          <p:grpSp>
            <p:nvGrpSpPr>
              <p:cNvPr id="18439" name="Group 12"/>
              <p:cNvGrpSpPr>
                <a:grpSpLocks/>
              </p:cNvGrpSpPr>
              <p:nvPr/>
            </p:nvGrpSpPr>
            <p:grpSpPr bwMode="auto">
              <a:xfrm>
                <a:off x="672" y="2400"/>
                <a:ext cx="3120" cy="288"/>
                <a:chOff x="672" y="2400"/>
                <a:chExt cx="3120" cy="288"/>
              </a:xfrm>
            </p:grpSpPr>
            <p:sp>
              <p:nvSpPr>
                <p:cNvPr id="18441" name="AutoShape 13"/>
                <p:cNvSpPr>
                  <a:spLocks noChangeArrowheads="1"/>
                </p:cNvSpPr>
                <p:nvPr/>
              </p:nvSpPr>
              <p:spPr bwMode="auto">
                <a:xfrm>
                  <a:off x="912" y="2400"/>
                  <a:ext cx="2880" cy="288"/>
                </a:xfrm>
                <a:prstGeom prst="flowChartTerminator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8442" name="AutoShape 14"/>
                <p:cNvSpPr>
                  <a:spLocks noChangeArrowheads="1"/>
                </p:cNvSpPr>
                <p:nvPr/>
              </p:nvSpPr>
              <p:spPr bwMode="auto">
                <a:xfrm>
                  <a:off x="672" y="2448"/>
                  <a:ext cx="720" cy="192"/>
                </a:xfrm>
                <a:prstGeom prst="flowChartDecisio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8440" name="AutoShape 15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240" cy="384"/>
              </a:xfrm>
              <a:prstGeom prst="flowChartMagneticDrum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8550"/>
            <a:ext cx="2209800" cy="3063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Rectangle 4"/>
          <p:cNvSpPr>
            <a:spLocks noChangeArrowheads="1"/>
          </p:cNvSpPr>
          <p:nvPr>
            <p:ph type="title"/>
          </p:nvPr>
        </p:nvSpPr>
        <p:spPr>
          <a:xfrm>
            <a:off x="457200" y="350838"/>
            <a:ext cx="8229600" cy="1782762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en-US" altLang="en-US" smtClean="0"/>
              <a:t>      Thổi thủy tinh có sự biến đổi hóa học không? Tại sao?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800600" y="2438400"/>
            <a:ext cx="3819525" cy="2514600"/>
            <a:chOff x="3024" y="1536"/>
            <a:chExt cx="2406" cy="1584"/>
          </a:xfrm>
        </p:grpSpPr>
        <p:pic>
          <p:nvPicPr>
            <p:cNvPr id="19470" name="Picture 26" descr="pro654119204484924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24" y="1536"/>
              <a:ext cx="135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28" descr="Copy%2520of%2520g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76" y="1536"/>
              <a:ext cx="774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30" descr="2007121746_lo_trang_bo_ma_dap_noi_va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84" y="1536"/>
              <a:ext cx="64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2743200" y="22098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</a:rPr>
              <a:t>Thủy tinh ở thể rắn</a:t>
            </a:r>
          </a:p>
        </p:txBody>
      </p:sp>
      <p:sp>
        <p:nvSpPr>
          <p:cNvPr id="19462" name="Line 34"/>
          <p:cNvSpPr>
            <a:spLocks noChangeShapeType="1"/>
          </p:cNvSpPr>
          <p:nvPr/>
        </p:nvSpPr>
        <p:spPr bwMode="auto">
          <a:xfrm flipH="1">
            <a:off x="3657600" y="5410200"/>
            <a:ext cx="457200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4343400" y="51054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3366CC"/>
                </a:solidFill>
                <a:latin typeface="Tahoma" pitchFamily="34" charset="0"/>
              </a:rPr>
              <a:t>Thủy tinh ở thể lỏng</a:t>
            </a: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>
            <a:off x="3962400" y="3124200"/>
            <a:ext cx="838200" cy="3810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04800" y="2162175"/>
            <a:ext cx="3200400" cy="4695825"/>
            <a:chOff x="192" y="1362"/>
            <a:chExt cx="2016" cy="2958"/>
          </a:xfrm>
        </p:grpSpPr>
        <p:pic>
          <p:nvPicPr>
            <p:cNvPr id="19467" name="Picture 3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92" y="1362"/>
              <a:ext cx="1554" cy="2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Oval 18"/>
            <p:cNvSpPr>
              <a:spLocks noChangeArrowheads="1"/>
            </p:cNvSpPr>
            <p:nvPr/>
          </p:nvSpPr>
          <p:spPr bwMode="auto">
            <a:xfrm>
              <a:off x="1440" y="3168"/>
              <a:ext cx="768" cy="768"/>
            </a:xfrm>
            <a:prstGeom prst="ellipse">
              <a:avLst/>
            </a:prstGeom>
            <a:gradFill rotWithShape="1">
              <a:gsLst>
                <a:gs pos="0">
                  <a:srgbClr val="BBBBBB"/>
                </a:gs>
                <a:gs pos="50000">
                  <a:srgbClr val="DDDDDD"/>
                </a:gs>
                <a:gs pos="100000">
                  <a:srgbClr val="BBBBBB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469" name="Line 24"/>
            <p:cNvSpPr>
              <a:spLocks noChangeShapeType="1"/>
            </p:cNvSpPr>
            <p:nvPr/>
          </p:nvSpPr>
          <p:spPr bwMode="auto">
            <a:xfrm>
              <a:off x="1104" y="2352"/>
              <a:ext cx="672" cy="1152"/>
            </a:xfrm>
            <a:prstGeom prst="line">
              <a:avLst/>
            </a:prstGeom>
            <a:noFill/>
            <a:ln w="76200">
              <a:solidFill>
                <a:srgbClr val="66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962400" y="5791200"/>
            <a:ext cx="5029200" cy="946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</a:rPr>
              <a:t>Thể rắn hay lỏng tính chất không thay đổi. Lí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41" grpId="0"/>
      <p:bldP spid="17443" grpId="0"/>
      <p:bldP spid="174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9144000" cy="4572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Sự biến đổi hóa học là sự biến đổi từ chất này sang chất khác</a:t>
            </a:r>
          </a:p>
        </p:txBody>
      </p:sp>
      <p:pic>
        <p:nvPicPr>
          <p:cNvPr id="41990" name="Picture 6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352800"/>
            <a:ext cx="2646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2766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0480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5" name="Rectangle 25"/>
          <p:cNvSpPr>
            <a:spLocks noChangeArrowheads="1"/>
          </p:cNvSpPr>
          <p:nvPr/>
        </p:nvSpPr>
        <p:spPr bwMode="auto">
          <a:xfrm>
            <a:off x="0" y="2362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+ Sự biến đổi hóa học: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1" grpId="0" build="p"/>
      <p:bldP spid="1126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-331788" y="533400"/>
            <a:ext cx="101885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KHOA HỌC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 KHỞI ĐỘNG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    Là hỗn hợp của chất lỏng với chất rắn bị hoà tan và phân bố đều.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     Là hỗn hợp của chất lỏng với chất rắn hoà tan vào nhau.   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54864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  Cả hai trường hợp trên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7525" y="2362200"/>
            <a:ext cx="549275" cy="639763"/>
          </a:xfrm>
          <a:prstGeom prst="rect">
            <a:avLst/>
          </a:prstGeom>
          <a:solidFill>
            <a:srgbClr val="D6E4F2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b="1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3725" y="3886200"/>
            <a:ext cx="549275" cy="639763"/>
          </a:xfrm>
          <a:prstGeom prst="rect">
            <a:avLst/>
          </a:prstGeom>
          <a:solidFill>
            <a:srgbClr val="D6E4F2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altLang="en-US" b="1" kern="0" smtClean="0">
              <a:solidFill>
                <a:srgbClr val="D6E4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3400" y="5562600"/>
            <a:ext cx="549275" cy="639763"/>
          </a:xfrm>
          <a:prstGeom prst="rect">
            <a:avLst/>
          </a:prstGeom>
          <a:solidFill>
            <a:srgbClr val="D6E4F2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b="1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9600" y="5562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 bwMode="auto">
          <a:xfrm>
            <a:off x="3048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200" kern="0" dirty="0" err="1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Câu</a:t>
            </a:r>
            <a:r>
              <a:rPr lang="en-US" altLang="en-US" sz="3200" kern="0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1: </a:t>
            </a:r>
            <a:r>
              <a:rPr lang="en-US" altLang="en-US" sz="3200" kern="0" dirty="0" err="1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Thế</a:t>
            </a:r>
            <a:r>
              <a:rPr lang="en-US" altLang="en-US" sz="3200" kern="0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3200" kern="0" dirty="0" err="1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nào</a:t>
            </a:r>
            <a:r>
              <a:rPr lang="en-US" altLang="en-US" sz="3200" kern="0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3200" kern="0" dirty="0" err="1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là</a:t>
            </a:r>
            <a:r>
              <a:rPr lang="en-US" altLang="en-US" sz="3200" kern="0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dung </a:t>
            </a:r>
            <a:r>
              <a:rPr lang="en-US" altLang="en-US" sz="3200" kern="0" dirty="0" err="1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dịch</a:t>
            </a:r>
            <a:r>
              <a:rPr lang="en-US" altLang="en-US" sz="3200" kern="0" dirty="0" smtClean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?</a:t>
            </a:r>
            <a:endParaRPr lang="vi-VN" altLang="en-US" sz="3200" kern="0" dirty="0" smtClean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/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839200" cy="12192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Sự biến đổi lý học: Các chất chỉ biến đổi hình dạng nhưng vẫn          </a:t>
            </a:r>
          </a:p>
          <a:p>
            <a:pPr lvl="2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                                giữ tính chất ban đầu</a:t>
            </a:r>
          </a:p>
        </p:txBody>
      </p:sp>
      <p:pic>
        <p:nvPicPr>
          <p:cNvPr id="41992" name="Picture 8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5908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0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514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286000"/>
            <a:ext cx="2438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1828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+ Sự biến đổi lý học: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22533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905000"/>
            <a:ext cx="8763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i="1" dirty="0" err="1"/>
              <a:t>1.Chứng</a:t>
            </a:r>
            <a:r>
              <a:rPr lang="en-US" sz="3200" b="1" i="1" dirty="0"/>
              <a:t> minh </a:t>
            </a:r>
            <a:r>
              <a:rPr lang="en-US" sz="3200" b="1" i="1" dirty="0" err="1"/>
              <a:t>vai</a:t>
            </a:r>
            <a:r>
              <a:rPr lang="en-US" sz="3200" b="1" i="1" dirty="0"/>
              <a:t> </a:t>
            </a:r>
            <a:r>
              <a:rPr lang="en-US" sz="3200" b="1" i="1" dirty="0" err="1"/>
              <a:t>trò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nhiệt</a:t>
            </a:r>
            <a:r>
              <a:rPr lang="en-US" sz="3200" b="1" i="1" dirty="0"/>
              <a:t> </a:t>
            </a:r>
            <a:r>
              <a:rPr lang="en-US" sz="3200" b="1" i="1" dirty="0" err="1"/>
              <a:t>trong</a:t>
            </a:r>
            <a:r>
              <a:rPr lang="en-US" sz="3200" b="1" i="1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</a:t>
            </a:r>
            <a:r>
              <a:rPr lang="en-US" sz="3200" b="1" i="1" dirty="0" err="1"/>
              <a:t>hóa</a:t>
            </a:r>
            <a:r>
              <a:rPr lang="en-US" sz="3200" b="1" i="1" dirty="0"/>
              <a:t> </a:t>
            </a:r>
            <a:r>
              <a:rPr lang="en-US" sz="3200" b="1" i="1" dirty="0" err="1"/>
              <a:t>học</a:t>
            </a:r>
            <a:r>
              <a:rPr lang="en-US" sz="3200" b="1" i="1" dirty="0"/>
              <a:t>: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-1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giấm</a:t>
            </a:r>
            <a:r>
              <a:rPr lang="en-US" sz="3200" dirty="0"/>
              <a:t>, 1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tăm</a:t>
            </a:r>
            <a:r>
              <a:rPr lang="en-US" sz="3200" dirty="0"/>
              <a:t>, 1 </a:t>
            </a:r>
            <a:r>
              <a:rPr lang="en-US" sz="3200" dirty="0" err="1"/>
              <a:t>mảnh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, </a:t>
            </a:r>
            <a:r>
              <a:rPr lang="en-US" sz="3200" dirty="0" err="1"/>
              <a:t>diêm</a:t>
            </a:r>
            <a:r>
              <a:rPr lang="en-US" sz="3200" dirty="0"/>
              <a:t> </a:t>
            </a:r>
            <a:r>
              <a:rPr lang="en-US" sz="3200" dirty="0" err="1"/>
              <a:t>nến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dirty="0"/>
              <a:t>-</a:t>
            </a:r>
            <a:r>
              <a:rPr lang="en-US" sz="3200" dirty="0" err="1"/>
              <a:t>Nhúng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tăm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giấm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khô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b="1" i="1" dirty="0" err="1"/>
              <a:t>Kết</a:t>
            </a:r>
            <a:r>
              <a:rPr lang="en-US" sz="3200" b="1" i="1" dirty="0"/>
              <a:t> </a:t>
            </a:r>
            <a:r>
              <a:rPr lang="en-US" sz="3200" b="1" i="1" dirty="0" err="1"/>
              <a:t>luận</a:t>
            </a:r>
            <a:r>
              <a:rPr lang="en-US" sz="3200" dirty="0"/>
              <a:t>: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nhiệt</a:t>
            </a:r>
            <a:r>
              <a:rPr lang="en-US" sz="3200" dirty="0"/>
              <a:t>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Tx/>
              <a:buChar char="-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3352800" cy="3810000"/>
          </a:xfrm>
          <a:solidFill>
            <a:srgbClr val="CCFF33"/>
          </a:solidFill>
        </p:spPr>
        <p:txBody>
          <a:bodyPr/>
          <a:lstStyle/>
          <a:p>
            <a:r>
              <a:rPr lang="en-US" altLang="en-US" sz="3600" smtClean="0">
                <a:solidFill>
                  <a:srgbClr val="6600FF"/>
                </a:solidFill>
              </a:rPr>
              <a:t>Bức thư bí mật được  viết bằng nước ở chai trên. Làm thế nào đọc được thư ?</a:t>
            </a:r>
          </a:p>
        </p:txBody>
      </p:sp>
      <p:pic>
        <p:nvPicPr>
          <p:cNvPr id="18436" name="Picture 4" descr="IMG_07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1524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2514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latin typeface="Tahoma" pitchFamily="34" charset="0"/>
              </a:rPr>
              <a:t>Chai giấm hoặc  nước chanh ( có thể hành lấy nước)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95600" y="2438400"/>
            <a:ext cx="1219200" cy="38100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5600" y="6070600"/>
            <a:ext cx="685800" cy="762000"/>
          </a:xfrm>
          <a:prstGeom prst="actionButtonHelp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800">
                <a:solidFill>
                  <a:srgbClr val="66FF33"/>
                </a:solidFill>
                <a:latin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  <p:bldP spid="18437" grpId="0"/>
      <p:bldP spid="184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3276600" cy="1066800"/>
          </a:xfrm>
        </p:spPr>
        <p:txBody>
          <a:bodyPr/>
          <a:lstStyle/>
          <a:p>
            <a:r>
              <a:rPr lang="en-US" altLang="en-US" smtClean="0"/>
              <a:t>Bức thư bí mật viết gì?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16002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Nội dung thư :</a:t>
            </a: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7962900" y="4749800"/>
            <a:ext cx="533400" cy="304800"/>
          </a:xfrm>
          <a:prstGeom prst="flowChartMagneticDisk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>
            <a:off x="7977188" y="3181350"/>
            <a:ext cx="463550" cy="768350"/>
          </a:xfrm>
          <a:custGeom>
            <a:avLst/>
            <a:gdLst>
              <a:gd name="T0" fmla="*/ 2147483647 w 292"/>
              <a:gd name="T1" fmla="*/ 2147483647 h 484"/>
              <a:gd name="T2" fmla="*/ 2147483647 w 292"/>
              <a:gd name="T3" fmla="*/ 2147483647 h 484"/>
              <a:gd name="T4" fmla="*/ 2147483647 w 292"/>
              <a:gd name="T5" fmla="*/ 2147483647 h 484"/>
              <a:gd name="T6" fmla="*/ 2147483647 w 292"/>
              <a:gd name="T7" fmla="*/ 2147483647 h 484"/>
              <a:gd name="T8" fmla="*/ 2147483647 w 292"/>
              <a:gd name="T9" fmla="*/ 2147483647 h 484"/>
              <a:gd name="T10" fmla="*/ 2147483647 w 292"/>
              <a:gd name="T11" fmla="*/ 2147483647 h 484"/>
              <a:gd name="T12" fmla="*/ 2147483647 w 292"/>
              <a:gd name="T13" fmla="*/ 2147483647 h 484"/>
              <a:gd name="T14" fmla="*/ 2147483647 w 292"/>
              <a:gd name="T15" fmla="*/ 2147483647 h 484"/>
              <a:gd name="T16" fmla="*/ 2147483647 w 292"/>
              <a:gd name="T17" fmla="*/ 2147483647 h 484"/>
              <a:gd name="T18" fmla="*/ 2147483647 w 292"/>
              <a:gd name="T19" fmla="*/ 2147483647 h 484"/>
              <a:gd name="T20" fmla="*/ 2147483647 w 292"/>
              <a:gd name="T21" fmla="*/ 2147483647 h 484"/>
              <a:gd name="T22" fmla="*/ 2147483647 w 292"/>
              <a:gd name="T23" fmla="*/ 2147483647 h 484"/>
              <a:gd name="T24" fmla="*/ 2147483647 w 292"/>
              <a:gd name="T25" fmla="*/ 2147483647 h 484"/>
              <a:gd name="T26" fmla="*/ 2147483647 w 292"/>
              <a:gd name="T27" fmla="*/ 2147483647 h 484"/>
              <a:gd name="T28" fmla="*/ 2147483647 w 292"/>
              <a:gd name="T29" fmla="*/ 2147483647 h 484"/>
              <a:gd name="T30" fmla="*/ 2147483647 w 292"/>
              <a:gd name="T31" fmla="*/ 2147483647 h 484"/>
              <a:gd name="T32" fmla="*/ 2147483647 w 292"/>
              <a:gd name="T33" fmla="*/ 2147483647 h 484"/>
              <a:gd name="T34" fmla="*/ 2147483647 w 292"/>
              <a:gd name="T35" fmla="*/ 2147483647 h 484"/>
              <a:gd name="T36" fmla="*/ 2147483647 w 292"/>
              <a:gd name="T37" fmla="*/ 2147483647 h 484"/>
              <a:gd name="T38" fmla="*/ 2147483647 w 292"/>
              <a:gd name="T39" fmla="*/ 2147483647 h 484"/>
              <a:gd name="T40" fmla="*/ 2147483647 w 292"/>
              <a:gd name="T41" fmla="*/ 2147483647 h 484"/>
              <a:gd name="T42" fmla="*/ 2147483647 w 292"/>
              <a:gd name="T43" fmla="*/ 2147483647 h 484"/>
              <a:gd name="T44" fmla="*/ 2147483647 w 292"/>
              <a:gd name="T45" fmla="*/ 2147483647 h 484"/>
              <a:gd name="T46" fmla="*/ 2147483647 w 292"/>
              <a:gd name="T47" fmla="*/ 2147483647 h 484"/>
              <a:gd name="T48" fmla="*/ 2147483647 w 292"/>
              <a:gd name="T49" fmla="*/ 2147483647 h 484"/>
              <a:gd name="T50" fmla="*/ 2147483647 w 292"/>
              <a:gd name="T51" fmla="*/ 2147483647 h 484"/>
              <a:gd name="T52" fmla="*/ 2147483647 w 292"/>
              <a:gd name="T53" fmla="*/ 2147483647 h 484"/>
              <a:gd name="T54" fmla="*/ 2147483647 w 292"/>
              <a:gd name="T55" fmla="*/ 2147483647 h 484"/>
              <a:gd name="T56" fmla="*/ 2147483647 w 292"/>
              <a:gd name="T57" fmla="*/ 2147483647 h 484"/>
              <a:gd name="T58" fmla="*/ 2147483647 w 292"/>
              <a:gd name="T59" fmla="*/ 2147483647 h 484"/>
              <a:gd name="T60" fmla="*/ 2147483647 w 292"/>
              <a:gd name="T61" fmla="*/ 0 h 484"/>
              <a:gd name="T62" fmla="*/ 2147483647 w 292"/>
              <a:gd name="T63" fmla="*/ 2147483647 h 484"/>
              <a:gd name="T64" fmla="*/ 2147483647 w 292"/>
              <a:gd name="T65" fmla="*/ 2147483647 h 484"/>
              <a:gd name="T66" fmla="*/ 2147483647 w 292"/>
              <a:gd name="T67" fmla="*/ 2147483647 h 484"/>
              <a:gd name="T68" fmla="*/ 2147483647 w 292"/>
              <a:gd name="T69" fmla="*/ 2147483647 h 484"/>
              <a:gd name="T70" fmla="*/ 2147483647 w 292"/>
              <a:gd name="T71" fmla="*/ 2147483647 h 484"/>
              <a:gd name="T72" fmla="*/ 2147483647 w 292"/>
              <a:gd name="T73" fmla="*/ 2147483647 h 4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92"/>
              <a:gd name="T112" fmla="*/ 0 h 484"/>
              <a:gd name="T113" fmla="*/ 292 w 292"/>
              <a:gd name="T114" fmla="*/ 484 h 48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92" h="484">
                <a:moveTo>
                  <a:pt x="98" y="54"/>
                </a:moveTo>
                <a:cubicBezTo>
                  <a:pt x="68" y="84"/>
                  <a:pt x="69" y="137"/>
                  <a:pt x="59" y="177"/>
                </a:cubicBezTo>
                <a:cubicBezTo>
                  <a:pt x="62" y="195"/>
                  <a:pt x="60" y="214"/>
                  <a:pt x="67" y="231"/>
                </a:cubicBezTo>
                <a:cubicBezTo>
                  <a:pt x="71" y="239"/>
                  <a:pt x="82" y="242"/>
                  <a:pt x="90" y="246"/>
                </a:cubicBezTo>
                <a:cubicBezTo>
                  <a:pt x="123" y="261"/>
                  <a:pt x="161" y="269"/>
                  <a:pt x="197" y="277"/>
                </a:cubicBezTo>
                <a:cubicBezTo>
                  <a:pt x="158" y="337"/>
                  <a:pt x="105" y="265"/>
                  <a:pt x="82" y="331"/>
                </a:cubicBezTo>
                <a:cubicBezTo>
                  <a:pt x="96" y="399"/>
                  <a:pt x="93" y="447"/>
                  <a:pt x="243" y="361"/>
                </a:cubicBezTo>
                <a:cubicBezTo>
                  <a:pt x="267" y="347"/>
                  <a:pt x="246" y="305"/>
                  <a:pt x="251" y="277"/>
                </a:cubicBezTo>
                <a:cubicBezTo>
                  <a:pt x="254" y="261"/>
                  <a:pt x="267" y="231"/>
                  <a:pt x="267" y="231"/>
                </a:cubicBezTo>
                <a:cubicBezTo>
                  <a:pt x="260" y="184"/>
                  <a:pt x="266" y="164"/>
                  <a:pt x="228" y="139"/>
                </a:cubicBezTo>
                <a:cubicBezTo>
                  <a:pt x="219" y="125"/>
                  <a:pt x="205" y="114"/>
                  <a:pt x="197" y="100"/>
                </a:cubicBezTo>
                <a:cubicBezTo>
                  <a:pt x="193" y="93"/>
                  <a:pt x="196" y="83"/>
                  <a:pt x="190" y="77"/>
                </a:cubicBezTo>
                <a:cubicBezTo>
                  <a:pt x="184" y="71"/>
                  <a:pt x="175" y="72"/>
                  <a:pt x="167" y="70"/>
                </a:cubicBezTo>
                <a:cubicBezTo>
                  <a:pt x="129" y="32"/>
                  <a:pt x="87" y="70"/>
                  <a:pt x="51" y="93"/>
                </a:cubicBezTo>
                <a:cubicBezTo>
                  <a:pt x="43" y="98"/>
                  <a:pt x="28" y="108"/>
                  <a:pt x="28" y="108"/>
                </a:cubicBezTo>
                <a:cubicBezTo>
                  <a:pt x="11" y="163"/>
                  <a:pt x="0" y="190"/>
                  <a:pt x="28" y="269"/>
                </a:cubicBezTo>
                <a:cubicBezTo>
                  <a:pt x="29" y="271"/>
                  <a:pt x="85" y="288"/>
                  <a:pt x="98" y="292"/>
                </a:cubicBezTo>
                <a:cubicBezTo>
                  <a:pt x="194" y="321"/>
                  <a:pt x="87" y="311"/>
                  <a:pt x="267" y="323"/>
                </a:cubicBezTo>
                <a:cubicBezTo>
                  <a:pt x="292" y="362"/>
                  <a:pt x="273" y="378"/>
                  <a:pt x="243" y="408"/>
                </a:cubicBezTo>
                <a:cubicBezTo>
                  <a:pt x="229" y="452"/>
                  <a:pt x="263" y="456"/>
                  <a:pt x="220" y="484"/>
                </a:cubicBezTo>
                <a:cubicBezTo>
                  <a:pt x="188" y="463"/>
                  <a:pt x="176" y="453"/>
                  <a:pt x="167" y="415"/>
                </a:cubicBezTo>
                <a:cubicBezTo>
                  <a:pt x="179" y="347"/>
                  <a:pt x="190" y="293"/>
                  <a:pt x="259" y="269"/>
                </a:cubicBezTo>
                <a:cubicBezTo>
                  <a:pt x="290" y="303"/>
                  <a:pt x="272" y="326"/>
                  <a:pt x="220" y="292"/>
                </a:cubicBezTo>
                <a:cubicBezTo>
                  <a:pt x="163" y="255"/>
                  <a:pt x="127" y="183"/>
                  <a:pt x="59" y="162"/>
                </a:cubicBezTo>
                <a:cubicBezTo>
                  <a:pt x="35" y="136"/>
                  <a:pt x="41" y="154"/>
                  <a:pt x="67" y="123"/>
                </a:cubicBezTo>
                <a:cubicBezTo>
                  <a:pt x="73" y="116"/>
                  <a:pt x="73" y="103"/>
                  <a:pt x="82" y="100"/>
                </a:cubicBezTo>
                <a:cubicBezTo>
                  <a:pt x="109" y="92"/>
                  <a:pt x="139" y="95"/>
                  <a:pt x="167" y="93"/>
                </a:cubicBezTo>
                <a:cubicBezTo>
                  <a:pt x="200" y="81"/>
                  <a:pt x="201" y="66"/>
                  <a:pt x="236" y="77"/>
                </a:cubicBezTo>
                <a:cubicBezTo>
                  <a:pt x="241" y="82"/>
                  <a:pt x="247" y="87"/>
                  <a:pt x="251" y="93"/>
                </a:cubicBezTo>
                <a:cubicBezTo>
                  <a:pt x="255" y="100"/>
                  <a:pt x="259" y="124"/>
                  <a:pt x="259" y="116"/>
                </a:cubicBezTo>
                <a:cubicBezTo>
                  <a:pt x="259" y="63"/>
                  <a:pt x="257" y="18"/>
                  <a:pt x="205" y="0"/>
                </a:cubicBezTo>
                <a:cubicBezTo>
                  <a:pt x="174" y="3"/>
                  <a:pt x="143" y="1"/>
                  <a:pt x="113" y="8"/>
                </a:cubicBezTo>
                <a:cubicBezTo>
                  <a:pt x="106" y="10"/>
                  <a:pt x="104" y="19"/>
                  <a:pt x="98" y="24"/>
                </a:cubicBezTo>
                <a:cubicBezTo>
                  <a:pt x="74" y="44"/>
                  <a:pt x="51" y="63"/>
                  <a:pt x="28" y="85"/>
                </a:cubicBezTo>
                <a:cubicBezTo>
                  <a:pt x="43" y="145"/>
                  <a:pt x="80" y="139"/>
                  <a:pt x="136" y="146"/>
                </a:cubicBezTo>
                <a:cubicBezTo>
                  <a:pt x="270" y="139"/>
                  <a:pt x="267" y="183"/>
                  <a:pt x="267" y="131"/>
                </a:cubicBezTo>
                <a:lnTo>
                  <a:pt x="159" y="156"/>
                </a:lnTo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8001000" y="3060700"/>
            <a:ext cx="457200" cy="368300"/>
          </a:xfrm>
          <a:prstGeom prst="can">
            <a:avLst>
              <a:gd name="adj" fmla="val 25000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3" name="Freeform 11"/>
          <p:cNvSpPr>
            <a:spLocks/>
          </p:cNvSpPr>
          <p:nvPr/>
        </p:nvSpPr>
        <p:spPr bwMode="auto">
          <a:xfrm flipH="1">
            <a:off x="8102600" y="1752600"/>
            <a:ext cx="152400" cy="1295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12"/>
          <p:cNvSpPr>
            <a:spLocks/>
          </p:cNvSpPr>
          <p:nvPr/>
        </p:nvSpPr>
        <p:spPr bwMode="auto">
          <a:xfrm rot="-311773">
            <a:off x="8083550" y="1817688"/>
            <a:ext cx="303213" cy="1154112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13"/>
          <p:cNvSpPr>
            <a:spLocks/>
          </p:cNvSpPr>
          <p:nvPr/>
        </p:nvSpPr>
        <p:spPr bwMode="auto">
          <a:xfrm rot="830806" flipH="1">
            <a:off x="7962900" y="1905000"/>
            <a:ext cx="381000" cy="1066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4" descr="Copy of IMG_07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0" y="228600"/>
            <a:ext cx="508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00" y="1830388"/>
            <a:ext cx="457200" cy="3275012"/>
            <a:chOff x="5040" y="1105"/>
            <a:chExt cx="288" cy="2063"/>
          </a:xfrm>
        </p:grpSpPr>
        <p:sp>
          <p:nvSpPr>
            <p:cNvPr id="24589" name="AutoShape 6"/>
            <p:cNvSpPr>
              <a:spLocks noChangeArrowheads="1"/>
            </p:cNvSpPr>
            <p:nvPr/>
          </p:nvSpPr>
          <p:spPr bwMode="auto">
            <a:xfrm>
              <a:off x="5040" y="1920"/>
              <a:ext cx="288" cy="1248"/>
            </a:xfrm>
            <a:prstGeom prst="flowChartMagneticDisk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4590" name="Freeform 10"/>
            <p:cNvSpPr>
              <a:spLocks/>
            </p:cNvSpPr>
            <p:nvPr/>
          </p:nvSpPr>
          <p:spPr bwMode="auto">
            <a:xfrm>
              <a:off x="5130" y="2051"/>
              <a:ext cx="192" cy="322"/>
            </a:xfrm>
            <a:custGeom>
              <a:avLst/>
              <a:gdLst>
                <a:gd name="T0" fmla="*/ 123 w 192"/>
                <a:gd name="T1" fmla="*/ 38 h 322"/>
                <a:gd name="T2" fmla="*/ 146 w 192"/>
                <a:gd name="T3" fmla="*/ 46 h 322"/>
                <a:gd name="T4" fmla="*/ 177 w 192"/>
                <a:gd name="T5" fmla="*/ 115 h 322"/>
                <a:gd name="T6" fmla="*/ 131 w 192"/>
                <a:gd name="T7" fmla="*/ 238 h 322"/>
                <a:gd name="T8" fmla="*/ 92 w 192"/>
                <a:gd name="T9" fmla="*/ 299 h 322"/>
                <a:gd name="T10" fmla="*/ 54 w 192"/>
                <a:gd name="T11" fmla="*/ 291 h 322"/>
                <a:gd name="T12" fmla="*/ 46 w 192"/>
                <a:gd name="T13" fmla="*/ 268 h 322"/>
                <a:gd name="T14" fmla="*/ 123 w 192"/>
                <a:gd name="T15" fmla="*/ 0 h 322"/>
                <a:gd name="T16" fmla="*/ 162 w 192"/>
                <a:gd name="T17" fmla="*/ 7 h 322"/>
                <a:gd name="T18" fmla="*/ 169 w 192"/>
                <a:gd name="T19" fmla="*/ 30 h 322"/>
                <a:gd name="T20" fmla="*/ 185 w 192"/>
                <a:gd name="T21" fmla="*/ 145 h 322"/>
                <a:gd name="T22" fmla="*/ 177 w 192"/>
                <a:gd name="T23" fmla="*/ 207 h 322"/>
                <a:gd name="T24" fmla="*/ 62 w 192"/>
                <a:gd name="T25" fmla="*/ 245 h 322"/>
                <a:gd name="T26" fmla="*/ 62 w 192"/>
                <a:gd name="T27" fmla="*/ 291 h 322"/>
                <a:gd name="T28" fmla="*/ 100 w 192"/>
                <a:gd name="T29" fmla="*/ 322 h 322"/>
                <a:gd name="T30" fmla="*/ 138 w 192"/>
                <a:gd name="T31" fmla="*/ 291 h 322"/>
                <a:gd name="T32" fmla="*/ 192 w 192"/>
                <a:gd name="T33" fmla="*/ 245 h 322"/>
                <a:gd name="T34" fmla="*/ 154 w 192"/>
                <a:gd name="T35" fmla="*/ 176 h 322"/>
                <a:gd name="T36" fmla="*/ 0 w 192"/>
                <a:gd name="T37" fmla="*/ 215 h 322"/>
                <a:gd name="T38" fmla="*/ 8 w 192"/>
                <a:gd name="T39" fmla="*/ 238 h 322"/>
                <a:gd name="T40" fmla="*/ 23 w 192"/>
                <a:gd name="T41" fmla="*/ 222 h 322"/>
                <a:gd name="T42" fmla="*/ 31 w 192"/>
                <a:gd name="T43" fmla="*/ 76 h 322"/>
                <a:gd name="T44" fmla="*/ 115 w 192"/>
                <a:gd name="T45" fmla="*/ 238 h 322"/>
                <a:gd name="T46" fmla="*/ 150 w 192"/>
                <a:gd name="T47" fmla="*/ 205 h 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2"/>
                <a:gd name="T73" fmla="*/ 0 h 322"/>
                <a:gd name="T74" fmla="*/ 192 w 192"/>
                <a:gd name="T75" fmla="*/ 322 h 3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2" h="322">
                  <a:moveTo>
                    <a:pt x="123" y="38"/>
                  </a:moveTo>
                  <a:cubicBezTo>
                    <a:pt x="131" y="41"/>
                    <a:pt x="140" y="40"/>
                    <a:pt x="146" y="46"/>
                  </a:cubicBezTo>
                  <a:cubicBezTo>
                    <a:pt x="152" y="52"/>
                    <a:pt x="173" y="104"/>
                    <a:pt x="177" y="115"/>
                  </a:cubicBezTo>
                  <a:cubicBezTo>
                    <a:pt x="172" y="176"/>
                    <a:pt x="188" y="218"/>
                    <a:pt x="131" y="238"/>
                  </a:cubicBezTo>
                  <a:cubicBezTo>
                    <a:pt x="109" y="258"/>
                    <a:pt x="114" y="279"/>
                    <a:pt x="92" y="299"/>
                  </a:cubicBezTo>
                  <a:cubicBezTo>
                    <a:pt x="79" y="296"/>
                    <a:pt x="65" y="298"/>
                    <a:pt x="54" y="291"/>
                  </a:cubicBezTo>
                  <a:cubicBezTo>
                    <a:pt x="47" y="286"/>
                    <a:pt x="46" y="276"/>
                    <a:pt x="46" y="268"/>
                  </a:cubicBezTo>
                  <a:cubicBezTo>
                    <a:pt x="46" y="180"/>
                    <a:pt x="15" y="33"/>
                    <a:pt x="123" y="0"/>
                  </a:cubicBezTo>
                  <a:cubicBezTo>
                    <a:pt x="136" y="2"/>
                    <a:pt x="151" y="0"/>
                    <a:pt x="162" y="7"/>
                  </a:cubicBezTo>
                  <a:cubicBezTo>
                    <a:pt x="169" y="11"/>
                    <a:pt x="167" y="22"/>
                    <a:pt x="169" y="30"/>
                  </a:cubicBezTo>
                  <a:cubicBezTo>
                    <a:pt x="180" y="77"/>
                    <a:pt x="179" y="89"/>
                    <a:pt x="185" y="145"/>
                  </a:cubicBezTo>
                  <a:cubicBezTo>
                    <a:pt x="182" y="166"/>
                    <a:pt x="185" y="188"/>
                    <a:pt x="177" y="207"/>
                  </a:cubicBezTo>
                  <a:cubicBezTo>
                    <a:pt x="168" y="230"/>
                    <a:pt x="85" y="241"/>
                    <a:pt x="62" y="245"/>
                  </a:cubicBezTo>
                  <a:cubicBezTo>
                    <a:pt x="39" y="268"/>
                    <a:pt x="20" y="278"/>
                    <a:pt x="62" y="291"/>
                  </a:cubicBezTo>
                  <a:cubicBezTo>
                    <a:pt x="69" y="299"/>
                    <a:pt x="89" y="322"/>
                    <a:pt x="100" y="322"/>
                  </a:cubicBezTo>
                  <a:cubicBezTo>
                    <a:pt x="112" y="322"/>
                    <a:pt x="130" y="299"/>
                    <a:pt x="138" y="291"/>
                  </a:cubicBezTo>
                  <a:cubicBezTo>
                    <a:pt x="158" y="271"/>
                    <a:pt x="164" y="255"/>
                    <a:pt x="192" y="245"/>
                  </a:cubicBezTo>
                  <a:cubicBezTo>
                    <a:pt x="184" y="212"/>
                    <a:pt x="172" y="204"/>
                    <a:pt x="154" y="176"/>
                  </a:cubicBezTo>
                  <a:cubicBezTo>
                    <a:pt x="111" y="179"/>
                    <a:pt x="19" y="161"/>
                    <a:pt x="0" y="215"/>
                  </a:cubicBezTo>
                  <a:cubicBezTo>
                    <a:pt x="3" y="223"/>
                    <a:pt x="0" y="236"/>
                    <a:pt x="8" y="238"/>
                  </a:cubicBezTo>
                  <a:cubicBezTo>
                    <a:pt x="15" y="240"/>
                    <a:pt x="22" y="229"/>
                    <a:pt x="23" y="222"/>
                  </a:cubicBezTo>
                  <a:cubicBezTo>
                    <a:pt x="30" y="174"/>
                    <a:pt x="28" y="125"/>
                    <a:pt x="31" y="76"/>
                  </a:cubicBezTo>
                  <a:cubicBezTo>
                    <a:pt x="146" y="91"/>
                    <a:pt x="115" y="113"/>
                    <a:pt x="115" y="238"/>
                  </a:cubicBezTo>
                  <a:lnTo>
                    <a:pt x="150" y="205"/>
                  </a:lnTo>
                </a:path>
              </a:pathLst>
            </a:cu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14"/>
            <p:cNvSpPr>
              <a:spLocks/>
            </p:cNvSpPr>
            <p:nvPr/>
          </p:nvSpPr>
          <p:spPr bwMode="auto">
            <a:xfrm rot="-126255">
              <a:off x="5135" y="1105"/>
              <a:ext cx="145" cy="815"/>
            </a:xfrm>
            <a:custGeom>
              <a:avLst/>
              <a:gdLst>
                <a:gd name="T0" fmla="*/ 9 w 216"/>
                <a:gd name="T1" fmla="*/ 0 h 1152"/>
                <a:gd name="T2" fmla="*/ 7 w 216"/>
                <a:gd name="T3" fmla="*/ 17 h 1152"/>
                <a:gd name="T4" fmla="*/ 7 w 216"/>
                <a:gd name="T5" fmla="*/ 25 h 1152"/>
                <a:gd name="T6" fmla="*/ 9 w 216"/>
                <a:gd name="T7" fmla="*/ 38 h 1152"/>
                <a:gd name="T8" fmla="*/ 13 w 216"/>
                <a:gd name="T9" fmla="*/ 51 h 1152"/>
                <a:gd name="T10" fmla="*/ 7 w 216"/>
                <a:gd name="T11" fmla="*/ 64 h 1152"/>
                <a:gd name="T12" fmla="*/ 1 w 216"/>
                <a:gd name="T13" fmla="*/ 76 h 1152"/>
                <a:gd name="T14" fmla="*/ 1 w 216"/>
                <a:gd name="T15" fmla="*/ 90 h 1152"/>
                <a:gd name="T16" fmla="*/ 1 w 216"/>
                <a:gd name="T17" fmla="*/ 102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152"/>
                <a:gd name="T29" fmla="*/ 216 w 216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152">
                  <a:moveTo>
                    <a:pt x="160" y="0"/>
                  </a:moveTo>
                  <a:cubicBezTo>
                    <a:pt x="140" y="72"/>
                    <a:pt x="120" y="144"/>
                    <a:pt x="112" y="192"/>
                  </a:cubicBezTo>
                  <a:cubicBezTo>
                    <a:pt x="104" y="240"/>
                    <a:pt x="104" y="248"/>
                    <a:pt x="112" y="288"/>
                  </a:cubicBezTo>
                  <a:cubicBezTo>
                    <a:pt x="120" y="328"/>
                    <a:pt x="144" y="384"/>
                    <a:pt x="160" y="432"/>
                  </a:cubicBezTo>
                  <a:cubicBezTo>
                    <a:pt x="176" y="480"/>
                    <a:pt x="216" y="528"/>
                    <a:pt x="208" y="576"/>
                  </a:cubicBezTo>
                  <a:cubicBezTo>
                    <a:pt x="200" y="624"/>
                    <a:pt x="144" y="672"/>
                    <a:pt x="112" y="720"/>
                  </a:cubicBezTo>
                  <a:cubicBezTo>
                    <a:pt x="80" y="768"/>
                    <a:pt x="32" y="816"/>
                    <a:pt x="16" y="864"/>
                  </a:cubicBezTo>
                  <a:cubicBezTo>
                    <a:pt x="0" y="912"/>
                    <a:pt x="16" y="960"/>
                    <a:pt x="16" y="1008"/>
                  </a:cubicBezTo>
                  <a:cubicBezTo>
                    <a:pt x="16" y="1056"/>
                    <a:pt x="16" y="1128"/>
                    <a:pt x="16" y="115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15"/>
            <p:cNvSpPr>
              <a:spLocks/>
            </p:cNvSpPr>
            <p:nvPr/>
          </p:nvSpPr>
          <p:spPr bwMode="auto">
            <a:xfrm rot="-311773">
              <a:off x="5112" y="1440"/>
              <a:ext cx="191" cy="439"/>
            </a:xfrm>
            <a:custGeom>
              <a:avLst/>
              <a:gdLst>
                <a:gd name="T0" fmla="*/ 68 w 216"/>
                <a:gd name="T1" fmla="*/ 0 h 1152"/>
                <a:gd name="T2" fmla="*/ 48 w 216"/>
                <a:gd name="T3" fmla="*/ 0 h 1152"/>
                <a:gd name="T4" fmla="*/ 48 w 216"/>
                <a:gd name="T5" fmla="*/ 0 h 1152"/>
                <a:gd name="T6" fmla="*/ 68 w 216"/>
                <a:gd name="T7" fmla="*/ 0 h 1152"/>
                <a:gd name="T8" fmla="*/ 88 w 216"/>
                <a:gd name="T9" fmla="*/ 1 h 1152"/>
                <a:gd name="T10" fmla="*/ 48 w 216"/>
                <a:gd name="T11" fmla="*/ 1 h 1152"/>
                <a:gd name="T12" fmla="*/ 7 w 216"/>
                <a:gd name="T13" fmla="*/ 1 h 1152"/>
                <a:gd name="T14" fmla="*/ 7 w 216"/>
                <a:gd name="T15" fmla="*/ 1 h 1152"/>
                <a:gd name="T16" fmla="*/ 7 w 216"/>
                <a:gd name="T17" fmla="*/ 1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152"/>
                <a:gd name="T29" fmla="*/ 216 w 216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152">
                  <a:moveTo>
                    <a:pt x="160" y="0"/>
                  </a:moveTo>
                  <a:cubicBezTo>
                    <a:pt x="140" y="72"/>
                    <a:pt x="120" y="144"/>
                    <a:pt x="112" y="192"/>
                  </a:cubicBezTo>
                  <a:cubicBezTo>
                    <a:pt x="104" y="240"/>
                    <a:pt x="104" y="248"/>
                    <a:pt x="112" y="288"/>
                  </a:cubicBezTo>
                  <a:cubicBezTo>
                    <a:pt x="120" y="328"/>
                    <a:pt x="144" y="384"/>
                    <a:pt x="160" y="432"/>
                  </a:cubicBezTo>
                  <a:cubicBezTo>
                    <a:pt x="176" y="480"/>
                    <a:pt x="216" y="528"/>
                    <a:pt x="208" y="576"/>
                  </a:cubicBezTo>
                  <a:cubicBezTo>
                    <a:pt x="200" y="624"/>
                    <a:pt x="144" y="672"/>
                    <a:pt x="112" y="720"/>
                  </a:cubicBezTo>
                  <a:cubicBezTo>
                    <a:pt x="80" y="768"/>
                    <a:pt x="32" y="816"/>
                    <a:pt x="16" y="864"/>
                  </a:cubicBezTo>
                  <a:cubicBezTo>
                    <a:pt x="0" y="912"/>
                    <a:pt x="16" y="960"/>
                    <a:pt x="16" y="1008"/>
                  </a:cubicBezTo>
                  <a:cubicBezTo>
                    <a:pt x="16" y="1056"/>
                    <a:pt x="16" y="1128"/>
                    <a:pt x="16" y="115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5410200"/>
            <a:ext cx="3505200" cy="1066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ahoma" pitchFamily="34" charset="0"/>
              </a:rPr>
              <a:t>Đưa bức thư gần lửa để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/>
      <p:bldP spid="194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25605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905000"/>
            <a:ext cx="8763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i="1" dirty="0" err="1"/>
              <a:t>2.Xử</a:t>
            </a:r>
            <a:r>
              <a:rPr lang="en-US" sz="3200" b="1" i="1" dirty="0"/>
              <a:t> </a:t>
            </a:r>
            <a:r>
              <a:rPr lang="en-US" sz="3200" b="1" i="1" dirty="0" err="1"/>
              <a:t>lí</a:t>
            </a:r>
            <a:r>
              <a:rPr lang="en-US" sz="3200" b="1" i="1" dirty="0"/>
              <a:t> </a:t>
            </a:r>
            <a:r>
              <a:rPr lang="en-US" sz="3200" b="1" i="1" dirty="0" err="1"/>
              <a:t>thông</a:t>
            </a:r>
            <a:r>
              <a:rPr lang="en-US" sz="3200" b="1" i="1" dirty="0"/>
              <a:t> tin: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-HS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dirty="0"/>
              <a:t>-</a:t>
            </a:r>
            <a:r>
              <a:rPr lang="en-US" sz="3200" b="1" i="1" dirty="0" err="1"/>
              <a:t>Giải</a:t>
            </a:r>
            <a:r>
              <a:rPr lang="en-US" sz="3200" b="1" i="1" dirty="0"/>
              <a:t> </a:t>
            </a:r>
            <a:r>
              <a:rPr lang="en-US" sz="3200" b="1" i="1" dirty="0" err="1"/>
              <a:t>thích</a:t>
            </a:r>
            <a:r>
              <a:rPr lang="en-US" sz="3200" b="1" i="1" dirty="0"/>
              <a:t> </a:t>
            </a:r>
            <a:r>
              <a:rPr lang="en-US" sz="3200" b="1" i="1" dirty="0" err="1"/>
              <a:t>hiện</a:t>
            </a:r>
            <a:r>
              <a:rPr lang="en-US" sz="3200" b="1" i="1" dirty="0"/>
              <a:t> </a:t>
            </a:r>
            <a:r>
              <a:rPr lang="en-US" sz="3200" b="1" i="1" dirty="0" err="1"/>
              <a:t>tượng</a:t>
            </a:r>
            <a:r>
              <a:rPr lang="en-US" sz="3200" b="1" i="1" dirty="0"/>
              <a:t> 1</a:t>
            </a:r>
            <a:r>
              <a:rPr lang="en-US" sz="3200" dirty="0"/>
              <a:t>:</a:t>
            </a:r>
          </a:p>
          <a:p>
            <a:pPr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phơi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vải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ánh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,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nhuộm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nhạt</a:t>
            </a:r>
            <a:r>
              <a:rPr lang="en-US" sz="3200" dirty="0"/>
              <a:t> </a:t>
            </a:r>
            <a:r>
              <a:rPr lang="en-US" sz="3200" dirty="0" err="1"/>
              <a:t>hẳn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khuất</a:t>
            </a:r>
            <a:r>
              <a:rPr lang="en-US" sz="3200" dirty="0"/>
              <a:t>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Tx/>
              <a:buChar char="-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152400" y="4876800"/>
            <a:ext cx="5410200" cy="1676400"/>
          </a:xfrm>
          <a:prstGeom prst="cube">
            <a:avLst>
              <a:gd name="adj" fmla="val 9411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48400" y="2971800"/>
            <a:ext cx="2209800" cy="3124200"/>
            <a:chOff x="3984" y="1824"/>
            <a:chExt cx="1392" cy="1968"/>
          </a:xfrm>
        </p:grpSpPr>
        <p:sp>
          <p:nvSpPr>
            <p:cNvPr id="26633" name="Rectangle 6"/>
            <p:cNvSpPr>
              <a:spLocks noChangeArrowheads="1"/>
            </p:cNvSpPr>
            <p:nvPr/>
          </p:nvSpPr>
          <p:spPr bwMode="auto">
            <a:xfrm>
              <a:off x="3984" y="1824"/>
              <a:ext cx="1392" cy="1968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6634" name="Oval 7"/>
            <p:cNvSpPr>
              <a:spLocks noChangeArrowheads="1"/>
            </p:cNvSpPr>
            <p:nvPr/>
          </p:nvSpPr>
          <p:spPr bwMode="auto">
            <a:xfrm>
              <a:off x="4224" y="2304"/>
              <a:ext cx="960" cy="912"/>
            </a:xfrm>
            <a:prstGeom prst="ellipse">
              <a:avLst/>
            </a:prstGeom>
            <a:solidFill>
              <a:srgbClr val="33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5105400"/>
            <a:ext cx="4064000" cy="1003300"/>
            <a:chOff x="576" y="3216"/>
            <a:chExt cx="2560" cy="632"/>
          </a:xfrm>
        </p:grpSpPr>
        <p:sp>
          <p:nvSpPr>
            <p:cNvPr id="26631" name="AutoShape 9"/>
            <p:cNvSpPr>
              <a:spLocks noChangeArrowheads="1"/>
            </p:cNvSpPr>
            <p:nvPr/>
          </p:nvSpPr>
          <p:spPr bwMode="auto">
            <a:xfrm>
              <a:off x="576" y="3216"/>
              <a:ext cx="2560" cy="632"/>
            </a:xfrm>
            <a:prstGeom prst="cube">
              <a:avLst>
                <a:gd name="adj" fmla="val 99907"/>
              </a:avLst>
            </a:prstGeom>
            <a:solidFill>
              <a:srgbClr val="33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6632" name="Oval 10"/>
            <p:cNvSpPr>
              <a:spLocks noChangeArrowheads="1"/>
            </p:cNvSpPr>
            <p:nvPr/>
          </p:nvSpPr>
          <p:spPr bwMode="auto">
            <a:xfrm>
              <a:off x="1392" y="3312"/>
              <a:ext cx="912" cy="384"/>
            </a:xfrm>
            <a:prstGeom prst="ellipse">
              <a:avLst/>
            </a:prstGeom>
            <a:solidFill>
              <a:srgbClr val="33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6629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GIẢI THÍCH HIỆN TƯỢNG</a:t>
            </a:r>
          </a:p>
        </p:txBody>
      </p:sp>
      <p:pic>
        <p:nvPicPr>
          <p:cNvPr id="26630" name="Picture 19" descr="21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2209800"/>
            <a:ext cx="13604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27653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905000"/>
            <a:ext cx="87630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/>
              <a:t>-</a:t>
            </a:r>
            <a:r>
              <a:rPr lang="en-US" sz="3200" b="1" i="1" dirty="0" err="1"/>
              <a:t>Giải</a:t>
            </a:r>
            <a:r>
              <a:rPr lang="en-US" sz="3200" b="1" i="1" dirty="0"/>
              <a:t> </a:t>
            </a:r>
            <a:r>
              <a:rPr lang="en-US" sz="3200" b="1" i="1" dirty="0" err="1"/>
              <a:t>thích</a:t>
            </a:r>
            <a:r>
              <a:rPr lang="en-US" sz="3200" b="1" i="1" dirty="0"/>
              <a:t> </a:t>
            </a:r>
            <a:r>
              <a:rPr lang="en-US" sz="3200" b="1" i="1" dirty="0" err="1"/>
              <a:t>hiện</a:t>
            </a:r>
            <a:r>
              <a:rPr lang="en-US" sz="3200" b="1" i="1" dirty="0"/>
              <a:t> </a:t>
            </a:r>
            <a:r>
              <a:rPr lang="en-US" sz="3200" b="1" i="1" dirty="0" err="1"/>
              <a:t>tượng</a:t>
            </a:r>
            <a:r>
              <a:rPr lang="en-US" sz="3200" b="1" i="1" dirty="0"/>
              <a:t> 2:</a:t>
            </a:r>
            <a:endParaRPr lang="en-US" sz="3200" dirty="0"/>
          </a:p>
          <a:p>
            <a:pPr>
              <a:defRPr/>
            </a:pP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chụp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đậm</a:t>
            </a:r>
            <a:r>
              <a:rPr lang="en-US" sz="3200" dirty="0"/>
              <a:t>,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nhạt</a:t>
            </a:r>
            <a:r>
              <a:rPr lang="en-US" sz="3200" dirty="0"/>
              <a:t>. </a:t>
            </a:r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ánh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,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tờ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đậm</a:t>
            </a:r>
            <a:r>
              <a:rPr lang="en-US" sz="3200" dirty="0"/>
              <a:t> 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khuất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nhạt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. Do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ta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phim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chụp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b="1" i="1" dirty="0" err="1"/>
              <a:t>Kết</a:t>
            </a:r>
            <a:r>
              <a:rPr lang="en-US" sz="3200" b="1" i="1" dirty="0"/>
              <a:t> </a:t>
            </a:r>
            <a:r>
              <a:rPr lang="en-US" sz="3200" b="1" i="1" dirty="0" err="1"/>
              <a:t>luận</a:t>
            </a:r>
            <a:r>
              <a:rPr lang="en-US" sz="3200" b="1" i="1" dirty="0"/>
              <a:t>: </a:t>
            </a:r>
            <a:r>
              <a:rPr lang="en-US" sz="3200" b="1" i="1" dirty="0" err="1"/>
              <a:t>Dưới</a:t>
            </a:r>
            <a:r>
              <a:rPr lang="en-US" sz="3200" b="1" i="1" dirty="0"/>
              <a:t> </a:t>
            </a:r>
            <a:r>
              <a:rPr lang="en-US" sz="3200" b="1" i="1" dirty="0" err="1"/>
              <a:t>tác</a:t>
            </a:r>
            <a:r>
              <a:rPr lang="en-US" sz="3200" b="1" i="1" dirty="0"/>
              <a:t> </a:t>
            </a:r>
            <a:r>
              <a:rPr lang="en-US" sz="3200" b="1" i="1" dirty="0" err="1"/>
              <a:t>dụng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ánh</a:t>
            </a:r>
            <a:r>
              <a:rPr lang="en-US" sz="3200" b="1" i="1" dirty="0"/>
              <a:t> </a:t>
            </a:r>
            <a:r>
              <a:rPr lang="en-US" sz="3200" b="1" i="1" dirty="0" err="1"/>
              <a:t>sáng</a:t>
            </a:r>
            <a:r>
              <a:rPr lang="en-US" sz="3200" b="1" i="1" dirty="0"/>
              <a:t> </a:t>
            </a:r>
            <a:r>
              <a:rPr lang="en-US" sz="3200" b="1" i="1" dirty="0" err="1"/>
              <a:t>cũng</a:t>
            </a:r>
            <a:r>
              <a:rPr lang="en-US" sz="3200" b="1" i="1" dirty="0"/>
              <a:t> </a:t>
            </a:r>
            <a:r>
              <a:rPr lang="en-US" sz="3200" b="1" i="1" dirty="0" err="1"/>
              <a:t>có</a:t>
            </a:r>
            <a:r>
              <a:rPr lang="en-US" sz="3200" b="1" i="1" dirty="0"/>
              <a:t> </a:t>
            </a:r>
            <a:r>
              <a:rPr lang="en-US" sz="3200" b="1" i="1" dirty="0" err="1"/>
              <a:t>thể</a:t>
            </a:r>
            <a:r>
              <a:rPr lang="en-US" sz="3200" b="1" i="1" dirty="0"/>
              <a:t> </a:t>
            </a:r>
            <a:r>
              <a:rPr lang="en-US" sz="3200" b="1" i="1" dirty="0" err="1"/>
              <a:t>xảy</a:t>
            </a:r>
            <a:r>
              <a:rPr lang="en-US" sz="3200" b="1" i="1" dirty="0"/>
              <a:t> </a:t>
            </a:r>
            <a:r>
              <a:rPr lang="en-US" sz="3200" b="1" i="1" dirty="0" err="1"/>
              <a:t>ra</a:t>
            </a:r>
            <a:r>
              <a:rPr lang="en-US" sz="3200" b="1" i="1" dirty="0"/>
              <a:t> </a:t>
            </a:r>
            <a:r>
              <a:rPr lang="en-US" sz="3200" b="1" i="1" dirty="0" err="1"/>
              <a:t>quá</a:t>
            </a:r>
            <a:r>
              <a:rPr lang="en-US" sz="3200" b="1" i="1" dirty="0"/>
              <a:t> </a:t>
            </a:r>
            <a:r>
              <a:rPr lang="en-US" sz="3200" b="1" i="1" dirty="0" err="1"/>
              <a:t>trình</a:t>
            </a:r>
            <a:r>
              <a:rPr lang="en-US" sz="3200" b="1" i="1" dirty="0"/>
              <a:t> </a:t>
            </a:r>
            <a:r>
              <a:rPr lang="en-US" sz="3200" b="1" i="1" dirty="0" err="1"/>
              <a:t>biến</a:t>
            </a:r>
            <a:r>
              <a:rPr lang="en-US" sz="3200" b="1" i="1" dirty="0"/>
              <a:t> </a:t>
            </a:r>
            <a:r>
              <a:rPr lang="en-US" sz="3200" b="1" i="1" dirty="0" err="1"/>
              <a:t>đổi</a:t>
            </a:r>
            <a:r>
              <a:rPr lang="en-US" sz="3200" b="1" i="1" dirty="0"/>
              <a:t> </a:t>
            </a:r>
            <a:r>
              <a:rPr lang="en-US" sz="3200" b="1" i="1" dirty="0" err="1"/>
              <a:t>hóa</a:t>
            </a:r>
            <a:r>
              <a:rPr lang="en-US" sz="3200" b="1" i="1" dirty="0"/>
              <a:t> </a:t>
            </a:r>
            <a:r>
              <a:rPr lang="en-US" sz="3200" b="1" i="1" dirty="0" err="1"/>
              <a:t>học</a:t>
            </a:r>
            <a:r>
              <a:rPr lang="en-US" sz="3200" b="1" i="1" dirty="0"/>
              <a:t>.</a:t>
            </a:r>
            <a:endParaRPr lang="en-US" sz="3200" dirty="0"/>
          </a:p>
          <a:p>
            <a:pPr>
              <a:buFontTx/>
              <a:buChar char="-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ONY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066800" cy="11430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229600" cy="1295400"/>
          </a:xfrm>
        </p:spPr>
        <p:txBody>
          <a:bodyPr/>
          <a:lstStyle/>
          <a:p>
            <a:r>
              <a:rPr lang="en-US" altLang="en-US" b="1" smtClean="0"/>
              <a:t>Đặt tấm phim đã chụp ảnh cho áp sát vào tờ giấy đã bôi hóa chất đem phơi nắng.</a:t>
            </a:r>
          </a:p>
        </p:txBody>
      </p:sp>
      <p:grpSp>
        <p:nvGrpSpPr>
          <p:cNvPr id="29700" name="Group 10"/>
          <p:cNvGrpSpPr>
            <a:grpSpLocks/>
          </p:cNvGrpSpPr>
          <p:nvPr/>
        </p:nvGrpSpPr>
        <p:grpSpPr bwMode="auto">
          <a:xfrm>
            <a:off x="1447800" y="4267200"/>
            <a:ext cx="6019800" cy="2133600"/>
            <a:chOff x="1072" y="2352"/>
            <a:chExt cx="3792" cy="1344"/>
          </a:xfrm>
        </p:grpSpPr>
        <p:pic>
          <p:nvPicPr>
            <p:cNvPr id="29721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2" y="2352"/>
              <a:ext cx="379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22" name="Group 9"/>
            <p:cNvGrpSpPr>
              <a:grpSpLocks/>
            </p:cNvGrpSpPr>
            <p:nvPr/>
          </p:nvGrpSpPr>
          <p:grpSpPr bwMode="auto">
            <a:xfrm>
              <a:off x="1104" y="2352"/>
              <a:ext cx="3712" cy="1288"/>
              <a:chOff x="1088" y="2352"/>
              <a:chExt cx="3712" cy="1288"/>
            </a:xfrm>
          </p:grpSpPr>
          <p:sp>
            <p:nvSpPr>
              <p:cNvPr id="29723" name="Line 5"/>
              <p:cNvSpPr>
                <a:spLocks noChangeShapeType="1"/>
              </p:cNvSpPr>
              <p:nvPr/>
            </p:nvSpPr>
            <p:spPr bwMode="auto">
              <a:xfrm>
                <a:off x="1968" y="2376"/>
                <a:ext cx="2784" cy="4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4" name="Line 6"/>
              <p:cNvSpPr>
                <a:spLocks noChangeShapeType="1"/>
              </p:cNvSpPr>
              <p:nvPr/>
            </p:nvSpPr>
            <p:spPr bwMode="auto">
              <a:xfrm>
                <a:off x="1104" y="3592"/>
                <a:ext cx="2976" cy="4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7"/>
              <p:cNvSpPr>
                <a:spLocks noChangeShapeType="1"/>
              </p:cNvSpPr>
              <p:nvPr/>
            </p:nvSpPr>
            <p:spPr bwMode="auto">
              <a:xfrm flipV="1">
                <a:off x="1088" y="2352"/>
                <a:ext cx="864" cy="124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Line 8"/>
              <p:cNvSpPr>
                <a:spLocks noChangeShapeType="1"/>
              </p:cNvSpPr>
              <p:nvPr/>
            </p:nvSpPr>
            <p:spPr bwMode="auto">
              <a:xfrm flipV="1">
                <a:off x="4080" y="2416"/>
                <a:ext cx="720" cy="120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1" name="Oval 12"/>
          <p:cNvSpPr>
            <a:spLocks noChangeArrowheads="1"/>
          </p:cNvSpPr>
          <p:nvPr/>
        </p:nvSpPr>
        <p:spPr bwMode="auto">
          <a:xfrm rot="8410327">
            <a:off x="3657600" y="1981200"/>
            <a:ext cx="866775" cy="687388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2" name="Freeform 13"/>
          <p:cNvSpPr>
            <a:spLocks/>
          </p:cNvSpPr>
          <p:nvPr/>
        </p:nvSpPr>
        <p:spPr bwMode="auto">
          <a:xfrm rot="-1051257">
            <a:off x="3786188" y="2387600"/>
            <a:ext cx="217487" cy="61913"/>
          </a:xfrm>
          <a:custGeom>
            <a:avLst/>
            <a:gdLst>
              <a:gd name="T0" fmla="*/ 0 w 221"/>
              <a:gd name="T1" fmla="*/ 2147483647 h 86"/>
              <a:gd name="T2" fmla="*/ 2147483647 w 221"/>
              <a:gd name="T3" fmla="*/ 2147483647 h 86"/>
              <a:gd name="T4" fmla="*/ 2147483647 w 221"/>
              <a:gd name="T5" fmla="*/ 2147483647 h 86"/>
              <a:gd name="T6" fmla="*/ 2147483647 w 221"/>
              <a:gd name="T7" fmla="*/ 2147483647 h 86"/>
              <a:gd name="T8" fmla="*/ 2147483647 w 22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"/>
              <a:gd name="T16" fmla="*/ 0 h 86"/>
              <a:gd name="T17" fmla="*/ 221 w 22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" h="86">
                <a:moveTo>
                  <a:pt x="0" y="38"/>
                </a:moveTo>
                <a:cubicBezTo>
                  <a:pt x="46" y="70"/>
                  <a:pt x="11" y="51"/>
                  <a:pt x="67" y="67"/>
                </a:cubicBezTo>
                <a:cubicBezTo>
                  <a:pt x="87" y="73"/>
                  <a:pt x="125" y="86"/>
                  <a:pt x="125" y="86"/>
                </a:cubicBezTo>
                <a:cubicBezTo>
                  <a:pt x="163" y="73"/>
                  <a:pt x="190" y="75"/>
                  <a:pt x="211" y="38"/>
                </a:cubicBezTo>
                <a:cubicBezTo>
                  <a:pt x="217" y="27"/>
                  <a:pt x="221" y="0"/>
                  <a:pt x="22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14"/>
          <p:cNvSpPr>
            <a:spLocks/>
          </p:cNvSpPr>
          <p:nvPr/>
        </p:nvSpPr>
        <p:spPr bwMode="auto">
          <a:xfrm>
            <a:off x="4116388" y="2147888"/>
            <a:ext cx="171450" cy="130175"/>
          </a:xfrm>
          <a:custGeom>
            <a:avLst/>
            <a:gdLst>
              <a:gd name="T0" fmla="*/ 0 w 173"/>
              <a:gd name="T1" fmla="*/ 2147483647 h 183"/>
              <a:gd name="T2" fmla="*/ 2147483647 w 173"/>
              <a:gd name="T3" fmla="*/ 2147483647 h 183"/>
              <a:gd name="T4" fmla="*/ 2147483647 w 173"/>
              <a:gd name="T5" fmla="*/ 2147483647 h 183"/>
              <a:gd name="T6" fmla="*/ 2147483647 w 173"/>
              <a:gd name="T7" fmla="*/ 0 h 183"/>
              <a:gd name="T8" fmla="*/ 0 60000 65536"/>
              <a:gd name="T9" fmla="*/ 0 60000 65536"/>
              <a:gd name="T10" fmla="*/ 0 60000 65536"/>
              <a:gd name="T11" fmla="*/ 0 60000 65536"/>
              <a:gd name="T12" fmla="*/ 0 w 173"/>
              <a:gd name="T13" fmla="*/ 0 h 183"/>
              <a:gd name="T14" fmla="*/ 173 w 173"/>
              <a:gd name="T15" fmla="*/ 183 h 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" h="183">
                <a:moveTo>
                  <a:pt x="0" y="182"/>
                </a:moveTo>
                <a:cubicBezTo>
                  <a:pt x="48" y="176"/>
                  <a:pt x="100" y="183"/>
                  <a:pt x="144" y="163"/>
                </a:cubicBezTo>
                <a:cubicBezTo>
                  <a:pt x="164" y="154"/>
                  <a:pt x="173" y="74"/>
                  <a:pt x="173" y="48"/>
                </a:cubicBezTo>
                <a:lnTo>
                  <a:pt x="12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15"/>
          <p:cNvSpPr>
            <a:spLocks/>
          </p:cNvSpPr>
          <p:nvPr/>
        </p:nvSpPr>
        <p:spPr bwMode="auto">
          <a:xfrm>
            <a:off x="4116388" y="2422525"/>
            <a:ext cx="227012" cy="141288"/>
          </a:xfrm>
          <a:custGeom>
            <a:avLst/>
            <a:gdLst>
              <a:gd name="T0" fmla="*/ 0 w 230"/>
              <a:gd name="T1" fmla="*/ 2147483647 h 198"/>
              <a:gd name="T2" fmla="*/ 2147483647 w 230"/>
              <a:gd name="T3" fmla="*/ 2147483647 h 198"/>
              <a:gd name="T4" fmla="*/ 2147483647 w 230"/>
              <a:gd name="T5" fmla="*/ 2147483647 h 198"/>
              <a:gd name="T6" fmla="*/ 2147483647 w 230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230"/>
              <a:gd name="T13" fmla="*/ 0 h 198"/>
              <a:gd name="T14" fmla="*/ 230 w 230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" h="198">
                <a:moveTo>
                  <a:pt x="0" y="173"/>
                </a:moveTo>
                <a:cubicBezTo>
                  <a:pt x="72" y="195"/>
                  <a:pt x="66" y="198"/>
                  <a:pt x="192" y="163"/>
                </a:cubicBezTo>
                <a:cubicBezTo>
                  <a:pt x="202" y="160"/>
                  <a:pt x="200" y="144"/>
                  <a:pt x="202" y="134"/>
                </a:cubicBezTo>
                <a:cubicBezTo>
                  <a:pt x="212" y="92"/>
                  <a:pt x="230" y="43"/>
                  <a:pt x="23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-1603597">
            <a:off x="4648200" y="2743200"/>
            <a:ext cx="152400" cy="6858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-1603597">
            <a:off x="4765675" y="2362200"/>
            <a:ext cx="533400" cy="5334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9996403" flipH="1">
            <a:off x="4270375" y="2951163"/>
            <a:ext cx="61913" cy="512762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1603597">
            <a:off x="4533900" y="1982788"/>
            <a:ext cx="838200" cy="2286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19996403" flipV="1">
            <a:off x="4000500" y="1420813"/>
            <a:ext cx="192088" cy="357187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9996403" flipV="1">
            <a:off x="4440238" y="1601788"/>
            <a:ext cx="381000" cy="2286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rot="-1603597" flipH="1" flipV="1">
            <a:off x="3271838" y="1373188"/>
            <a:ext cx="304800" cy="6858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-1603597" flipH="1" flipV="1">
            <a:off x="3722688" y="1368425"/>
            <a:ext cx="68262" cy="568325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rot="-1603597" flipH="1" flipV="1">
            <a:off x="2911475" y="1646238"/>
            <a:ext cx="685800" cy="6604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-1603597" flipH="1" flipV="1">
            <a:off x="3068638" y="2181225"/>
            <a:ext cx="457200" cy="204788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rot="19996403" flipH="1">
            <a:off x="3297238" y="2832100"/>
            <a:ext cx="533400" cy="3048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9996403" flipH="1">
            <a:off x="3670300" y="3025775"/>
            <a:ext cx="381000" cy="45720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9996403" flipH="1">
            <a:off x="3048000" y="2667000"/>
            <a:ext cx="533400" cy="0"/>
          </a:xfrm>
          <a:prstGeom prst="line">
            <a:avLst/>
          </a:prstGeom>
          <a:noFill/>
          <a:ln w="28575">
            <a:solidFill>
              <a:srgbClr val="FF802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8" name="Group 29"/>
          <p:cNvGrpSpPr>
            <a:grpSpLocks/>
          </p:cNvGrpSpPr>
          <p:nvPr/>
        </p:nvGrpSpPr>
        <p:grpSpPr bwMode="auto">
          <a:xfrm>
            <a:off x="838200" y="2590800"/>
            <a:ext cx="1143000" cy="914400"/>
            <a:chOff x="768" y="1824"/>
            <a:chExt cx="720" cy="576"/>
          </a:xfrm>
        </p:grpSpPr>
        <p:sp>
          <p:nvSpPr>
            <p:cNvPr id="29719" name="AutoShape 30"/>
            <p:cNvSpPr>
              <a:spLocks noChangeArrowheads="1"/>
            </p:cNvSpPr>
            <p:nvPr/>
          </p:nvSpPr>
          <p:spPr bwMode="auto">
            <a:xfrm>
              <a:off x="768" y="1920"/>
              <a:ext cx="720" cy="480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9720" name="AutoShape 31"/>
            <p:cNvSpPr>
              <a:spLocks noChangeArrowheads="1"/>
            </p:cNvSpPr>
            <p:nvPr/>
          </p:nvSpPr>
          <p:spPr bwMode="auto">
            <a:xfrm>
              <a:off x="832" y="1824"/>
              <a:ext cx="576" cy="144"/>
            </a:xfrm>
            <a:prstGeom prst="can">
              <a:avLst>
                <a:gd name="adj" fmla="val 2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68580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tượng này chứng tỏ có sự biến đổi lí học hay hóa học?</a:t>
            </a: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905000" y="4191000"/>
            <a:ext cx="6019800" cy="2133600"/>
            <a:chOff x="1072" y="2352"/>
            <a:chExt cx="3792" cy="1344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2" y="2352"/>
              <a:ext cx="379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27" name="Group 7"/>
            <p:cNvGrpSpPr>
              <a:grpSpLocks/>
            </p:cNvGrpSpPr>
            <p:nvPr/>
          </p:nvGrpSpPr>
          <p:grpSpPr bwMode="auto">
            <a:xfrm>
              <a:off x="1104" y="2352"/>
              <a:ext cx="3712" cy="1288"/>
              <a:chOff x="1088" y="2352"/>
              <a:chExt cx="3712" cy="1288"/>
            </a:xfrm>
          </p:grpSpPr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>
                <a:off x="1968" y="2376"/>
                <a:ext cx="2784" cy="4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9" name="Line 9"/>
              <p:cNvSpPr>
                <a:spLocks noChangeShapeType="1"/>
              </p:cNvSpPr>
              <p:nvPr/>
            </p:nvSpPr>
            <p:spPr bwMode="auto">
              <a:xfrm>
                <a:off x="1104" y="3592"/>
                <a:ext cx="2976" cy="4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 flipV="1">
                <a:off x="1088" y="2352"/>
                <a:ext cx="864" cy="1248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 flipV="1">
                <a:off x="4080" y="2416"/>
                <a:ext cx="720" cy="120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03554">
            <a:off x="5105400" y="2438400"/>
            <a:ext cx="32575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295400" y="26670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ahoma" pitchFamily="34" charset="0"/>
              </a:rPr>
              <a:t>Lấy phim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7285 C -0.05313 0.00902 -0.0691 -0.05412 -0.06962 -0.09667 C -0.06979 -0.13922 -0.04479 -0.16883 -0.03976 -0.1824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-331788" y="533400"/>
            <a:ext cx="101885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KHOA HỌC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143000" y="66992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sz="32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2400" y="1747838"/>
            <a:ext cx="8610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Câu 2</a:t>
            </a:r>
            <a:r>
              <a:rPr lang="vi-VN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: Đánh dấu x vào      trước câu trả lời đúng:</a:t>
            </a:r>
          </a:p>
          <a:p>
            <a:r>
              <a:rPr lang="vi-VN" alt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a) Để sản xuất ra nước cất dùng trong y tế người ta sử dụng phương pháp nào?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86300" y="1792288"/>
            <a:ext cx="4572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191000" y="62738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Phơi nắng</a:t>
            </a:r>
          </a:p>
        </p:txBody>
      </p:sp>
      <p:sp>
        <p:nvSpPr>
          <p:cNvPr id="20" name="Text Box 109"/>
          <p:cNvSpPr txBox="1">
            <a:spLocks noChangeArrowheads="1"/>
          </p:cNvSpPr>
          <p:nvPr/>
        </p:nvSpPr>
        <p:spPr bwMode="auto">
          <a:xfrm>
            <a:off x="4267200" y="5588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Chưng cất</a:t>
            </a:r>
          </a:p>
        </p:txBody>
      </p:sp>
      <p:sp>
        <p:nvSpPr>
          <p:cNvPr id="21" name="Text Box 110"/>
          <p:cNvSpPr txBox="1">
            <a:spLocks noChangeArrowheads="1"/>
          </p:cNvSpPr>
          <p:nvPr/>
        </p:nvSpPr>
        <p:spPr bwMode="auto">
          <a:xfrm>
            <a:off x="4343400" y="4902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Lắng</a:t>
            </a:r>
          </a:p>
        </p:txBody>
      </p:sp>
      <p:sp>
        <p:nvSpPr>
          <p:cNvPr id="22" name="Text Box 111"/>
          <p:cNvSpPr txBox="1">
            <a:spLocks noChangeArrowheads="1"/>
          </p:cNvSpPr>
          <p:nvPr/>
        </p:nvSpPr>
        <p:spPr bwMode="auto">
          <a:xfrm>
            <a:off x="4495800" y="42164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Lọc</a:t>
            </a:r>
          </a:p>
        </p:txBody>
      </p:sp>
      <p:sp>
        <p:nvSpPr>
          <p:cNvPr id="23" name="Rectangle 112"/>
          <p:cNvSpPr>
            <a:spLocks noChangeArrowheads="1"/>
          </p:cNvSpPr>
          <p:nvPr/>
        </p:nvSpPr>
        <p:spPr bwMode="auto">
          <a:xfrm>
            <a:off x="2895600" y="4219575"/>
            <a:ext cx="4572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13"/>
          <p:cNvSpPr>
            <a:spLocks noChangeArrowheads="1"/>
          </p:cNvSpPr>
          <p:nvPr/>
        </p:nvSpPr>
        <p:spPr bwMode="auto">
          <a:xfrm flipV="1">
            <a:off x="2895600" y="4905375"/>
            <a:ext cx="4572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14"/>
          <p:cNvSpPr>
            <a:spLocks noChangeArrowheads="1"/>
          </p:cNvSpPr>
          <p:nvPr/>
        </p:nvSpPr>
        <p:spPr bwMode="auto">
          <a:xfrm>
            <a:off x="2895600" y="6353175"/>
            <a:ext cx="4572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5"/>
          <p:cNvSpPr>
            <a:spLocks noChangeArrowheads="1"/>
          </p:cNvSpPr>
          <p:nvPr/>
        </p:nvSpPr>
        <p:spPr bwMode="auto">
          <a:xfrm>
            <a:off x="2895600" y="5667375"/>
            <a:ext cx="457200" cy="428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18"/>
          <p:cNvSpPr txBox="1">
            <a:spLocks noChangeArrowheads="1"/>
          </p:cNvSpPr>
          <p:nvPr/>
        </p:nvSpPr>
        <p:spPr bwMode="auto">
          <a:xfrm>
            <a:off x="2895600" y="5562600"/>
            <a:ext cx="45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" charset="0"/>
                <a:cs typeface="Arial" charset="0"/>
              </a:rPr>
              <a:t>X</a:t>
            </a:r>
            <a:endParaRPr lang="vi-VN" altLang="en-US" sz="3200" b="1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133600" y="5334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</a:rPr>
              <a:t>KHOA HỌC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1671638"/>
            <a:ext cx="8610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Câu</a:t>
            </a:r>
            <a:r>
              <a:rPr lang="vi-VN" altLang="en-US" sz="3200" b="1">
                <a:solidFill>
                  <a:srgbClr val="003366"/>
                </a:solidFill>
                <a:latin typeface="Arial" charset="0"/>
                <a:cs typeface="Arial" charset="0"/>
              </a:rPr>
              <a:t> 3: Đánh dấu x vào      trước câu trả lời đúng:</a:t>
            </a:r>
          </a:p>
          <a:p>
            <a:r>
              <a:rPr lang="vi-VN" alt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b) Để sản xuất ra muối từ nước biển người ta sử dụng phương pháp nào?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533900" y="1757363"/>
            <a:ext cx="457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191000" y="61976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Phơi nắng</a:t>
            </a:r>
          </a:p>
        </p:txBody>
      </p:sp>
      <p:sp>
        <p:nvSpPr>
          <p:cNvPr id="32" name="Text Box 109"/>
          <p:cNvSpPr txBox="1">
            <a:spLocks noChangeArrowheads="1"/>
          </p:cNvSpPr>
          <p:nvPr/>
        </p:nvSpPr>
        <p:spPr bwMode="auto">
          <a:xfrm>
            <a:off x="4267200" y="55880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Chưng cất</a:t>
            </a:r>
          </a:p>
        </p:txBody>
      </p:sp>
      <p:sp>
        <p:nvSpPr>
          <p:cNvPr id="33" name="Text Box 110"/>
          <p:cNvSpPr txBox="1">
            <a:spLocks noChangeArrowheads="1"/>
          </p:cNvSpPr>
          <p:nvPr/>
        </p:nvSpPr>
        <p:spPr bwMode="auto">
          <a:xfrm>
            <a:off x="4343400" y="4826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Lắng</a:t>
            </a:r>
          </a:p>
        </p:txBody>
      </p:sp>
      <p:sp>
        <p:nvSpPr>
          <p:cNvPr id="34" name="Text Box 111"/>
          <p:cNvSpPr txBox="1">
            <a:spLocks noChangeArrowheads="1"/>
          </p:cNvSpPr>
          <p:nvPr/>
        </p:nvSpPr>
        <p:spPr bwMode="auto">
          <a:xfrm>
            <a:off x="4495800" y="41402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Lọc</a:t>
            </a:r>
          </a:p>
        </p:txBody>
      </p:sp>
      <p:sp>
        <p:nvSpPr>
          <p:cNvPr id="35" name="Rectangle 112"/>
          <p:cNvSpPr>
            <a:spLocks noChangeArrowheads="1"/>
          </p:cNvSpPr>
          <p:nvPr/>
        </p:nvSpPr>
        <p:spPr bwMode="auto">
          <a:xfrm>
            <a:off x="2895600" y="4114800"/>
            <a:ext cx="457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13"/>
          <p:cNvSpPr>
            <a:spLocks noChangeArrowheads="1"/>
          </p:cNvSpPr>
          <p:nvPr/>
        </p:nvSpPr>
        <p:spPr bwMode="auto">
          <a:xfrm flipV="1">
            <a:off x="2895600" y="4800600"/>
            <a:ext cx="457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4"/>
          <p:cNvSpPr>
            <a:spLocks noChangeArrowheads="1"/>
          </p:cNvSpPr>
          <p:nvPr/>
        </p:nvSpPr>
        <p:spPr bwMode="auto">
          <a:xfrm>
            <a:off x="2895600" y="61722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15"/>
          <p:cNvSpPr>
            <a:spLocks noChangeArrowheads="1"/>
          </p:cNvSpPr>
          <p:nvPr/>
        </p:nvSpPr>
        <p:spPr bwMode="auto">
          <a:xfrm>
            <a:off x="2895600" y="5562600"/>
            <a:ext cx="457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kern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18"/>
          <p:cNvSpPr txBox="1">
            <a:spLocks noChangeArrowheads="1"/>
          </p:cNvSpPr>
          <p:nvPr/>
        </p:nvSpPr>
        <p:spPr bwMode="auto">
          <a:xfrm>
            <a:off x="2895600" y="6172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Arial" charset="0"/>
                <a:cs typeface="Arial" charset="0"/>
              </a:rPr>
              <a:t>X</a:t>
            </a:r>
            <a:endParaRPr lang="vi-VN" altLang="en-US" sz="3200" b="1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2" grpId="0"/>
      <p:bldP spid="28" grpId="0"/>
      <p:bldP spid="29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4191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kern="0" dirty="0" smtClean="0">
                <a:solidFill>
                  <a:srgbClr val="0033CC"/>
                </a:solidFill>
              </a:rPr>
              <a:t>KHỞI ĐỘNG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6700" y="2122488"/>
            <a:ext cx="8610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Câu 4: </a:t>
            </a:r>
            <a:r>
              <a:rPr lang="vi-VN" alt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Hỗn hợp nào dưới đây không phải là dung dịch?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38200" y="373380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	</a:t>
            </a:r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Nước đường.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" y="6164263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	</a:t>
            </a:r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Nước bột sắn (pha sống).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5800" y="4713288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	</a:t>
            </a:r>
            <a:r>
              <a:rPr lang="vi-VN" altLang="en-US" sz="3200">
                <a:solidFill>
                  <a:srgbClr val="003366"/>
                </a:solidFill>
                <a:latin typeface="Arial" charset="0"/>
                <a:cs typeface="Arial" charset="0"/>
              </a:rPr>
              <a:t>Nước chanh (đã lọc hết tép chanh và hạt) pha với đường và nước sôi để nguội.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85800" y="616426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62000" y="47244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62000" y="38100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2000" y="61214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133600" y="533400"/>
            <a:ext cx="48768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u="sng" kern="0" smtClean="0">
                <a:solidFill>
                  <a:srgbClr val="0000FF"/>
                </a:solidFill>
              </a:rPr>
              <a:t>KHOA HỌC</a:t>
            </a:r>
            <a:r>
              <a:rPr lang="en-US" altLang="en-US" sz="2800" b="1" kern="0" smtClean="0">
                <a:solidFill>
                  <a:srgbClr val="0000FF"/>
                </a:solidFill>
              </a:rPr>
              <a:t>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7174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393700" y="114300"/>
            <a:ext cx="775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Thứ năm, ngày 13 tháng 1 năm 2022</a:t>
            </a:r>
          </a:p>
        </p:txBody>
      </p:sp>
      <p:sp>
        <p:nvSpPr>
          <p:cNvPr id="2" name="Rectangle 1"/>
          <p:cNvSpPr/>
          <p:nvPr/>
        </p:nvSpPr>
        <p:spPr>
          <a:xfrm>
            <a:off x="393700" y="2209800"/>
            <a:ext cx="8445500" cy="3748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u="sng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animatio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1645">
            <a:off x="3657600" y="38544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524000" y="4724400"/>
            <a:ext cx="5867400" cy="1219200"/>
          </a:xfrm>
          <a:prstGeom prst="cube">
            <a:avLst>
              <a:gd name="adj" fmla="val 78255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19800" y="838200"/>
            <a:ext cx="152400" cy="4343400"/>
          </a:xfrm>
          <a:prstGeom prst="flowChartProcess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3429000" y="4267200"/>
            <a:ext cx="1001713" cy="1066800"/>
            <a:chOff x="2160" y="2688"/>
            <a:chExt cx="631" cy="672"/>
          </a:xfrm>
        </p:grpSpPr>
        <p:sp>
          <p:nvSpPr>
            <p:cNvPr id="8215" name="AutoShape 10"/>
            <p:cNvSpPr>
              <a:spLocks noChangeArrowheads="1"/>
            </p:cNvSpPr>
            <p:nvPr/>
          </p:nvSpPr>
          <p:spPr bwMode="auto">
            <a:xfrm>
              <a:off x="2167" y="2832"/>
              <a:ext cx="624" cy="528"/>
            </a:xfrm>
            <a:prstGeom prst="can">
              <a:avLst>
                <a:gd name="adj" fmla="val 34657"/>
              </a:avLst>
            </a:prstGeom>
            <a:solidFill>
              <a:srgbClr val="DDDDDD">
                <a:alpha val="9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216" name="Arc 11"/>
            <p:cNvSpPr>
              <a:spLocks/>
            </p:cNvSpPr>
            <p:nvPr/>
          </p:nvSpPr>
          <p:spPr bwMode="auto">
            <a:xfrm flipH="1">
              <a:off x="2160" y="2688"/>
              <a:ext cx="625" cy="240"/>
            </a:xfrm>
            <a:custGeom>
              <a:avLst/>
              <a:gdLst>
                <a:gd name="T0" fmla="*/ 0 w 43079"/>
                <a:gd name="T1" fmla="*/ 0 h 21600"/>
                <a:gd name="T2" fmla="*/ 0 w 43079"/>
                <a:gd name="T3" fmla="*/ 0 h 21600"/>
                <a:gd name="T4" fmla="*/ 0 w 4307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79"/>
                <a:gd name="T10" fmla="*/ 0 h 21600"/>
                <a:gd name="T11" fmla="*/ 43079 w 430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79" h="21600" fill="none" extrusionOk="0">
                  <a:moveTo>
                    <a:pt x="0" y="19315"/>
                  </a:moveTo>
                  <a:cubicBezTo>
                    <a:pt x="1168" y="8332"/>
                    <a:pt x="10434" y="-1"/>
                    <a:pt x="21479" y="0"/>
                  </a:cubicBezTo>
                  <a:cubicBezTo>
                    <a:pt x="33408" y="0"/>
                    <a:pt x="43079" y="9670"/>
                    <a:pt x="43079" y="21600"/>
                  </a:cubicBezTo>
                </a:path>
                <a:path w="43079" h="21600" stroke="0" extrusionOk="0">
                  <a:moveTo>
                    <a:pt x="0" y="19315"/>
                  </a:moveTo>
                  <a:cubicBezTo>
                    <a:pt x="1168" y="8332"/>
                    <a:pt x="10434" y="-1"/>
                    <a:pt x="21479" y="0"/>
                  </a:cubicBezTo>
                  <a:cubicBezTo>
                    <a:pt x="33408" y="0"/>
                    <a:pt x="43079" y="9670"/>
                    <a:pt x="43079" y="21600"/>
                  </a:cubicBezTo>
                  <a:lnTo>
                    <a:pt x="21479" y="21600"/>
                  </a:lnTo>
                  <a:lnTo>
                    <a:pt x="0" y="19315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rgbClr val="22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3657600" y="4071938"/>
            <a:ext cx="457200" cy="304800"/>
          </a:xfrm>
          <a:prstGeom prst="can">
            <a:avLst>
              <a:gd name="adj" fmla="val 25000"/>
            </a:avLst>
          </a:prstGeom>
          <a:solidFill>
            <a:schemeClr val="tx1">
              <a:alpha val="94116"/>
            </a:schemeClr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3098074">
            <a:off x="5141119" y="573881"/>
            <a:ext cx="457200" cy="4033838"/>
          </a:xfrm>
          <a:prstGeom prst="can">
            <a:avLst>
              <a:gd name="adj" fmla="val 100606"/>
            </a:avLst>
          </a:prstGeom>
          <a:solidFill>
            <a:srgbClr val="CCFFFF">
              <a:alpha val="94901"/>
            </a:srgbClr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6" name="Freeform 102"/>
          <p:cNvSpPr>
            <a:spLocks/>
          </p:cNvSpPr>
          <p:nvPr/>
        </p:nvSpPr>
        <p:spPr bwMode="auto">
          <a:xfrm rot="2664416">
            <a:off x="4267200" y="28956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3"/>
          <p:cNvSpPr>
            <a:spLocks/>
          </p:cNvSpPr>
          <p:nvPr/>
        </p:nvSpPr>
        <p:spPr bwMode="auto">
          <a:xfrm rot="2664416">
            <a:off x="4495800" y="2819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4"/>
          <p:cNvSpPr>
            <a:spLocks/>
          </p:cNvSpPr>
          <p:nvPr/>
        </p:nvSpPr>
        <p:spPr bwMode="auto">
          <a:xfrm rot="2664416">
            <a:off x="5715000" y="1676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05"/>
          <p:cNvSpPr>
            <a:spLocks/>
          </p:cNvSpPr>
          <p:nvPr/>
        </p:nvSpPr>
        <p:spPr bwMode="auto">
          <a:xfrm rot="2664416">
            <a:off x="5181600" y="23622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106"/>
          <p:cNvSpPr>
            <a:spLocks/>
          </p:cNvSpPr>
          <p:nvPr/>
        </p:nvSpPr>
        <p:spPr bwMode="auto">
          <a:xfrm rot="2664416">
            <a:off x="5943600" y="1676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07"/>
          <p:cNvSpPr>
            <a:spLocks/>
          </p:cNvSpPr>
          <p:nvPr/>
        </p:nvSpPr>
        <p:spPr bwMode="auto">
          <a:xfrm rot="2664416">
            <a:off x="5105400" y="21336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Arc 110"/>
          <p:cNvSpPr>
            <a:spLocks/>
          </p:cNvSpPr>
          <p:nvPr/>
        </p:nvSpPr>
        <p:spPr bwMode="auto">
          <a:xfrm flipH="1">
            <a:off x="5715000" y="1752600"/>
            <a:ext cx="381000" cy="611188"/>
          </a:xfrm>
          <a:custGeom>
            <a:avLst/>
            <a:gdLst>
              <a:gd name="T0" fmla="*/ 2147483647 w 25435"/>
              <a:gd name="T1" fmla="*/ 0 h 43192"/>
              <a:gd name="T2" fmla="*/ 0 w 25435"/>
              <a:gd name="T3" fmla="*/ 2147483647 h 43192"/>
              <a:gd name="T4" fmla="*/ 2147483647 w 25435"/>
              <a:gd name="T5" fmla="*/ 2147483647 h 43192"/>
              <a:gd name="T6" fmla="*/ 0 60000 65536"/>
              <a:gd name="T7" fmla="*/ 0 60000 65536"/>
              <a:gd name="T8" fmla="*/ 0 60000 65536"/>
              <a:gd name="T9" fmla="*/ 0 w 25435"/>
              <a:gd name="T10" fmla="*/ 0 h 43192"/>
              <a:gd name="T11" fmla="*/ 25435 w 25435"/>
              <a:gd name="T12" fmla="*/ 43192 h 43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35" h="43192" fill="none" extrusionOk="0">
                <a:moveTo>
                  <a:pt x="4429" y="0"/>
                </a:moveTo>
                <a:cubicBezTo>
                  <a:pt x="16123" y="322"/>
                  <a:pt x="25435" y="9894"/>
                  <a:pt x="25435" y="21592"/>
                </a:cubicBezTo>
                <a:cubicBezTo>
                  <a:pt x="25435" y="33521"/>
                  <a:pt x="15764" y="43192"/>
                  <a:pt x="3835" y="43192"/>
                </a:cubicBezTo>
                <a:cubicBezTo>
                  <a:pt x="2549" y="43192"/>
                  <a:pt x="1265" y="43077"/>
                  <a:pt x="0" y="42848"/>
                </a:cubicBezTo>
              </a:path>
              <a:path w="25435" h="43192" stroke="0" extrusionOk="0">
                <a:moveTo>
                  <a:pt x="4429" y="0"/>
                </a:moveTo>
                <a:cubicBezTo>
                  <a:pt x="16123" y="322"/>
                  <a:pt x="25435" y="9894"/>
                  <a:pt x="25435" y="21592"/>
                </a:cubicBezTo>
                <a:cubicBezTo>
                  <a:pt x="25435" y="33521"/>
                  <a:pt x="15764" y="43192"/>
                  <a:pt x="3835" y="43192"/>
                </a:cubicBezTo>
                <a:cubicBezTo>
                  <a:pt x="2549" y="43192"/>
                  <a:pt x="1265" y="43077"/>
                  <a:pt x="0" y="42848"/>
                </a:cubicBezTo>
                <a:lnTo>
                  <a:pt x="3835" y="21592"/>
                </a:lnTo>
                <a:lnTo>
                  <a:pt x="4429" y="0"/>
                </a:lnTo>
                <a:close/>
              </a:path>
            </a:pathLst>
          </a:cu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Freeform 112"/>
          <p:cNvSpPr>
            <a:spLocks/>
          </p:cNvSpPr>
          <p:nvPr/>
        </p:nvSpPr>
        <p:spPr bwMode="auto">
          <a:xfrm>
            <a:off x="4419600" y="2971800"/>
            <a:ext cx="228600" cy="56515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13"/>
          <p:cNvSpPr>
            <a:spLocks/>
          </p:cNvSpPr>
          <p:nvPr/>
        </p:nvSpPr>
        <p:spPr bwMode="auto">
          <a:xfrm rot="21043044" flipH="1">
            <a:off x="4038600" y="3352800"/>
            <a:ext cx="304800" cy="3048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14"/>
          <p:cNvSpPr>
            <a:spLocks/>
          </p:cNvSpPr>
          <p:nvPr/>
        </p:nvSpPr>
        <p:spPr bwMode="auto">
          <a:xfrm rot="-556956">
            <a:off x="4267200" y="3200400"/>
            <a:ext cx="179388" cy="384175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15"/>
          <p:cNvSpPr>
            <a:spLocks/>
          </p:cNvSpPr>
          <p:nvPr/>
        </p:nvSpPr>
        <p:spPr bwMode="auto">
          <a:xfrm>
            <a:off x="3886200" y="3352800"/>
            <a:ext cx="228600" cy="365125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Freeform 116"/>
          <p:cNvSpPr>
            <a:spLocks/>
          </p:cNvSpPr>
          <p:nvPr/>
        </p:nvSpPr>
        <p:spPr bwMode="auto">
          <a:xfrm rot="-556956">
            <a:off x="3886200" y="3429000"/>
            <a:ext cx="238125" cy="379413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Freeform 117"/>
          <p:cNvSpPr>
            <a:spLocks/>
          </p:cNvSpPr>
          <p:nvPr/>
        </p:nvSpPr>
        <p:spPr bwMode="auto">
          <a:xfrm>
            <a:off x="4038600" y="3276600"/>
            <a:ext cx="381000" cy="533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Text Box 118"/>
          <p:cNvSpPr txBox="1">
            <a:spLocks noChangeArrowheads="1"/>
          </p:cNvSpPr>
          <p:nvPr/>
        </p:nvSpPr>
        <p:spPr bwMode="auto">
          <a:xfrm>
            <a:off x="304800" y="76200"/>
            <a:ext cx="8305800" cy="5794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DDDDDD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336600"/>
                </a:solidFill>
                <a:latin typeface="Tahoma" pitchFamily="34" charset="0"/>
              </a:rPr>
              <a:t>Thí nghiệm 2 :</a:t>
            </a:r>
          </a:p>
        </p:txBody>
      </p:sp>
      <p:sp>
        <p:nvSpPr>
          <p:cNvPr id="6263" name="Text Box 119"/>
          <p:cNvSpPr txBox="1">
            <a:spLocks noChangeArrowheads="1"/>
          </p:cNvSpPr>
          <p:nvPr/>
        </p:nvSpPr>
        <p:spPr bwMode="auto">
          <a:xfrm>
            <a:off x="0" y="914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ahoma" pitchFamily="34" charset="0"/>
              </a:rPr>
              <a:t>Chưng đường trên ngọn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7" grpId="0" animBg="1"/>
      <p:bldP spid="6246" grpId="0" animBg="1"/>
      <p:bldP spid="6250" grpId="0" animBg="1"/>
      <p:bldP spid="6254" grpId="0" animBg="1"/>
      <p:bldP spid="6262" grpId="0" animBg="1"/>
      <p:bldP spid="62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1645">
            <a:off x="3657600" y="38544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524000" y="4660900"/>
            <a:ext cx="5867400" cy="1219200"/>
          </a:xfrm>
          <a:prstGeom prst="cube">
            <a:avLst>
              <a:gd name="adj" fmla="val 78255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19800" y="838200"/>
            <a:ext cx="152400" cy="4343400"/>
          </a:xfrm>
          <a:prstGeom prst="flowChartProcess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429000" y="4267200"/>
            <a:ext cx="1001713" cy="1066800"/>
            <a:chOff x="2160" y="2688"/>
            <a:chExt cx="631" cy="672"/>
          </a:xfrm>
        </p:grpSpPr>
        <p:sp>
          <p:nvSpPr>
            <p:cNvPr id="9259" name="AutoShape 6"/>
            <p:cNvSpPr>
              <a:spLocks noChangeArrowheads="1"/>
            </p:cNvSpPr>
            <p:nvPr/>
          </p:nvSpPr>
          <p:spPr bwMode="auto">
            <a:xfrm>
              <a:off x="2167" y="2832"/>
              <a:ext cx="624" cy="528"/>
            </a:xfrm>
            <a:prstGeom prst="can">
              <a:avLst>
                <a:gd name="adj" fmla="val 34657"/>
              </a:avLst>
            </a:prstGeom>
            <a:solidFill>
              <a:srgbClr val="DDDDDD">
                <a:alpha val="9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60" name="Arc 7"/>
            <p:cNvSpPr>
              <a:spLocks/>
            </p:cNvSpPr>
            <p:nvPr/>
          </p:nvSpPr>
          <p:spPr bwMode="auto">
            <a:xfrm flipH="1">
              <a:off x="2160" y="2688"/>
              <a:ext cx="625" cy="240"/>
            </a:xfrm>
            <a:custGeom>
              <a:avLst/>
              <a:gdLst>
                <a:gd name="T0" fmla="*/ 0 w 43079"/>
                <a:gd name="T1" fmla="*/ 0 h 21600"/>
                <a:gd name="T2" fmla="*/ 0 w 43079"/>
                <a:gd name="T3" fmla="*/ 0 h 21600"/>
                <a:gd name="T4" fmla="*/ 0 w 4307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79"/>
                <a:gd name="T10" fmla="*/ 0 h 21600"/>
                <a:gd name="T11" fmla="*/ 43079 w 430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79" h="21600" fill="none" extrusionOk="0">
                  <a:moveTo>
                    <a:pt x="0" y="19315"/>
                  </a:moveTo>
                  <a:cubicBezTo>
                    <a:pt x="1168" y="8332"/>
                    <a:pt x="10434" y="-1"/>
                    <a:pt x="21479" y="0"/>
                  </a:cubicBezTo>
                  <a:cubicBezTo>
                    <a:pt x="33408" y="0"/>
                    <a:pt x="43079" y="9670"/>
                    <a:pt x="43079" y="21600"/>
                  </a:cubicBezTo>
                </a:path>
                <a:path w="43079" h="21600" stroke="0" extrusionOk="0">
                  <a:moveTo>
                    <a:pt x="0" y="19315"/>
                  </a:moveTo>
                  <a:cubicBezTo>
                    <a:pt x="1168" y="8332"/>
                    <a:pt x="10434" y="-1"/>
                    <a:pt x="21479" y="0"/>
                  </a:cubicBezTo>
                  <a:cubicBezTo>
                    <a:pt x="33408" y="0"/>
                    <a:pt x="43079" y="9670"/>
                    <a:pt x="43079" y="21600"/>
                  </a:cubicBezTo>
                  <a:lnTo>
                    <a:pt x="21479" y="21600"/>
                  </a:lnTo>
                  <a:lnTo>
                    <a:pt x="0" y="19315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rgbClr val="22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657600" y="4071938"/>
            <a:ext cx="457200" cy="304800"/>
          </a:xfrm>
          <a:prstGeom prst="can">
            <a:avLst>
              <a:gd name="adj" fmla="val 25000"/>
            </a:avLst>
          </a:prstGeom>
          <a:solidFill>
            <a:schemeClr val="tx1">
              <a:alpha val="94116"/>
            </a:schemeClr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 rot="3098074">
            <a:off x="5149057" y="565944"/>
            <a:ext cx="457200" cy="4033837"/>
          </a:xfrm>
          <a:prstGeom prst="can">
            <a:avLst>
              <a:gd name="adj" fmla="val 100606"/>
            </a:avLst>
          </a:prstGeom>
          <a:solidFill>
            <a:srgbClr val="CCFFFF">
              <a:alpha val="94901"/>
            </a:srgbClr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 rot="-1930273">
            <a:off x="6497638" y="1279525"/>
            <a:ext cx="457200" cy="298450"/>
          </a:xfrm>
          <a:prstGeom prst="ellipse">
            <a:avLst/>
          </a:prstGeom>
          <a:gradFill rotWithShape="1">
            <a:gsLst>
              <a:gs pos="0">
                <a:srgbClr val="66FFFF">
                  <a:alpha val="39000"/>
                </a:srgbClr>
              </a:gs>
              <a:gs pos="100000">
                <a:srgbClr val="D1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 rot="-556956">
            <a:off x="6629400" y="533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2"/>
          <p:cNvSpPr>
            <a:spLocks/>
          </p:cNvSpPr>
          <p:nvPr/>
        </p:nvSpPr>
        <p:spPr bwMode="auto">
          <a:xfrm rot="3118579">
            <a:off x="4614862" y="2763838"/>
            <a:ext cx="149225" cy="7620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CCFFFF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 rot="-417532">
            <a:off x="4043363" y="3243263"/>
            <a:ext cx="481012" cy="269875"/>
          </a:xfrm>
          <a:prstGeom prst="cloudCallout">
            <a:avLst>
              <a:gd name="adj1" fmla="val -45894"/>
              <a:gd name="adj2" fmla="val -7519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 rot="-417532">
            <a:off x="4687888" y="2859088"/>
            <a:ext cx="481012" cy="346075"/>
          </a:xfrm>
          <a:prstGeom prst="cloudCallout">
            <a:avLst>
              <a:gd name="adj1" fmla="val -47259"/>
              <a:gd name="adj2" fmla="val 9287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29" name="AutoShape 15"/>
          <p:cNvSpPr>
            <a:spLocks noChangeArrowheads="1"/>
          </p:cNvSpPr>
          <p:nvPr/>
        </p:nvSpPr>
        <p:spPr bwMode="auto">
          <a:xfrm rot="-417532">
            <a:off x="3786188" y="3444875"/>
            <a:ext cx="481012" cy="346075"/>
          </a:xfrm>
          <a:prstGeom prst="cloudCallout">
            <a:avLst>
              <a:gd name="adj1" fmla="val 46060"/>
              <a:gd name="adj2" fmla="val -2977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 rot="-1881609">
            <a:off x="3813175" y="3268663"/>
            <a:ext cx="1371600" cy="269875"/>
          </a:xfrm>
          <a:prstGeom prst="cloudCallout">
            <a:avLst>
              <a:gd name="adj1" fmla="val -27259"/>
              <a:gd name="adj2" fmla="val 685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1" name="AutoShape 17"/>
          <p:cNvSpPr>
            <a:spLocks noChangeArrowheads="1"/>
          </p:cNvSpPr>
          <p:nvPr/>
        </p:nvSpPr>
        <p:spPr bwMode="auto">
          <a:xfrm rot="-1881609">
            <a:off x="3813175" y="3268663"/>
            <a:ext cx="1371600" cy="269875"/>
          </a:xfrm>
          <a:prstGeom prst="cloudCallout">
            <a:avLst>
              <a:gd name="adj1" fmla="val -27259"/>
              <a:gd name="adj2" fmla="val 685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2" name="AutoShape 18"/>
          <p:cNvSpPr>
            <a:spLocks noChangeArrowheads="1"/>
          </p:cNvSpPr>
          <p:nvPr/>
        </p:nvSpPr>
        <p:spPr bwMode="auto">
          <a:xfrm rot="3098074">
            <a:off x="4199731" y="2494757"/>
            <a:ext cx="481013" cy="1676400"/>
          </a:xfrm>
          <a:prstGeom prst="can">
            <a:avLst>
              <a:gd name="adj" fmla="val 39740"/>
            </a:avLst>
          </a:prstGeom>
          <a:solidFill>
            <a:schemeClr val="bg2">
              <a:alpha val="94901"/>
            </a:schemeClr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3" name="AutoShape 19"/>
          <p:cNvSpPr>
            <a:spLocks noChangeArrowheads="1"/>
          </p:cNvSpPr>
          <p:nvPr/>
        </p:nvSpPr>
        <p:spPr bwMode="auto">
          <a:xfrm rot="-2349353">
            <a:off x="3962400" y="2971800"/>
            <a:ext cx="1425575" cy="357188"/>
          </a:xfrm>
          <a:prstGeom prst="cloudCallout">
            <a:avLst>
              <a:gd name="adj1" fmla="val 25829"/>
              <a:gd name="adj2" fmla="val -10208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4" name="AutoShape 20"/>
          <p:cNvSpPr>
            <a:spLocks noChangeArrowheads="1"/>
          </p:cNvSpPr>
          <p:nvPr/>
        </p:nvSpPr>
        <p:spPr bwMode="auto">
          <a:xfrm rot="-2349353">
            <a:off x="3657600" y="3124200"/>
            <a:ext cx="1425575" cy="357188"/>
          </a:xfrm>
          <a:prstGeom prst="cloudCallout">
            <a:avLst>
              <a:gd name="adj1" fmla="val 52574"/>
              <a:gd name="adj2" fmla="val -6194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5" name="AutoShape 21"/>
          <p:cNvSpPr>
            <a:spLocks noChangeArrowheads="1"/>
          </p:cNvSpPr>
          <p:nvPr/>
        </p:nvSpPr>
        <p:spPr bwMode="auto">
          <a:xfrm rot="-2349353">
            <a:off x="3886200" y="3124200"/>
            <a:ext cx="1425575" cy="357188"/>
          </a:xfrm>
          <a:prstGeom prst="cloudCallout">
            <a:avLst>
              <a:gd name="adj1" fmla="val 52574"/>
              <a:gd name="adj2" fmla="val -6194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6" name="AutoShape 22"/>
          <p:cNvSpPr>
            <a:spLocks noChangeArrowheads="1"/>
          </p:cNvSpPr>
          <p:nvPr/>
        </p:nvSpPr>
        <p:spPr bwMode="auto">
          <a:xfrm rot="-2349353">
            <a:off x="3657600" y="3124200"/>
            <a:ext cx="1425575" cy="357188"/>
          </a:xfrm>
          <a:prstGeom prst="cloudCallout">
            <a:avLst>
              <a:gd name="adj1" fmla="val 52574"/>
              <a:gd name="adj2" fmla="val -6194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7" name="AutoShape 23"/>
          <p:cNvSpPr>
            <a:spLocks noChangeArrowheads="1"/>
          </p:cNvSpPr>
          <p:nvPr/>
        </p:nvSpPr>
        <p:spPr bwMode="auto">
          <a:xfrm rot="-2349353">
            <a:off x="3657600" y="3124200"/>
            <a:ext cx="1425575" cy="357188"/>
          </a:xfrm>
          <a:prstGeom prst="cloudCallout">
            <a:avLst>
              <a:gd name="adj1" fmla="val 52574"/>
              <a:gd name="adj2" fmla="val -6194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8" name="AutoShape 24"/>
          <p:cNvSpPr>
            <a:spLocks noChangeArrowheads="1"/>
          </p:cNvSpPr>
          <p:nvPr/>
        </p:nvSpPr>
        <p:spPr bwMode="auto">
          <a:xfrm rot="-2349353">
            <a:off x="3657600" y="3143250"/>
            <a:ext cx="1425575" cy="357188"/>
          </a:xfrm>
          <a:prstGeom prst="cloudCallout">
            <a:avLst>
              <a:gd name="adj1" fmla="val 52574"/>
              <a:gd name="adj2" fmla="val -6194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9239" name="AutoShape 25"/>
          <p:cNvSpPr>
            <a:spLocks noChangeArrowheads="1"/>
          </p:cNvSpPr>
          <p:nvPr/>
        </p:nvSpPr>
        <p:spPr bwMode="auto">
          <a:xfrm rot="-2349353">
            <a:off x="3962400" y="3048000"/>
            <a:ext cx="1425575" cy="357188"/>
          </a:xfrm>
          <a:prstGeom prst="cloudCallout">
            <a:avLst>
              <a:gd name="adj1" fmla="val 21574"/>
              <a:gd name="adj2" fmla="val -17681"/>
            </a:avLst>
          </a:prstGeom>
          <a:solidFill>
            <a:schemeClr val="bg2"/>
          </a:solidFill>
          <a:ln w="9525">
            <a:solidFill>
              <a:srgbClr val="22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>
              <a:latin typeface="Tahoma" pitchFamily="34" charset="0"/>
            </a:endParaRPr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 rot="-556956">
            <a:off x="6781800" y="533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 rot="-556956">
            <a:off x="6911975" y="533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 rot="-556956">
            <a:off x="6835775" y="3810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Freeform 29"/>
          <p:cNvSpPr>
            <a:spLocks/>
          </p:cNvSpPr>
          <p:nvPr/>
        </p:nvSpPr>
        <p:spPr bwMode="auto">
          <a:xfrm rot="-556956">
            <a:off x="6781800" y="3810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 rot="-556956">
            <a:off x="6934200" y="152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 rot="-556956">
            <a:off x="6553200" y="385763"/>
            <a:ext cx="1524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 rot="-556956">
            <a:off x="6781800" y="2286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 rot="-556956">
            <a:off x="6858000" y="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 rot="2664416">
            <a:off x="5638800" y="17526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 rot="2664416">
            <a:off x="5486400" y="21336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 rot="2664416">
            <a:off x="6096000" y="14478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Freeform 37"/>
          <p:cNvSpPr>
            <a:spLocks/>
          </p:cNvSpPr>
          <p:nvPr/>
        </p:nvSpPr>
        <p:spPr bwMode="auto">
          <a:xfrm rot="2664416">
            <a:off x="6096000" y="16002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 rot="2664416">
            <a:off x="6400800" y="14478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 rot="2664416">
            <a:off x="6248400" y="1295400"/>
            <a:ext cx="76200" cy="914400"/>
          </a:xfrm>
          <a:custGeom>
            <a:avLst/>
            <a:gdLst>
              <a:gd name="T0" fmla="*/ 2147483647 w 216"/>
              <a:gd name="T1" fmla="*/ 0 h 1152"/>
              <a:gd name="T2" fmla="*/ 2147483647 w 216"/>
              <a:gd name="T3" fmla="*/ 2147483647 h 1152"/>
              <a:gd name="T4" fmla="*/ 2147483647 w 216"/>
              <a:gd name="T5" fmla="*/ 2147483647 h 1152"/>
              <a:gd name="T6" fmla="*/ 2147483647 w 216"/>
              <a:gd name="T7" fmla="*/ 2147483647 h 1152"/>
              <a:gd name="T8" fmla="*/ 2147483647 w 216"/>
              <a:gd name="T9" fmla="*/ 2147483647 h 1152"/>
              <a:gd name="T10" fmla="*/ 2147483647 w 216"/>
              <a:gd name="T11" fmla="*/ 2147483647 h 1152"/>
              <a:gd name="T12" fmla="*/ 2147483647 w 216"/>
              <a:gd name="T13" fmla="*/ 2147483647 h 1152"/>
              <a:gd name="T14" fmla="*/ 2147483647 w 216"/>
              <a:gd name="T15" fmla="*/ 2147483647 h 1152"/>
              <a:gd name="T16" fmla="*/ 2147483647 w 216"/>
              <a:gd name="T17" fmla="*/ 2147483647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"/>
              <a:gd name="T28" fmla="*/ 0 h 1152"/>
              <a:gd name="T29" fmla="*/ 216 w 216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" h="1152">
                <a:moveTo>
                  <a:pt x="160" y="0"/>
                </a:moveTo>
                <a:cubicBezTo>
                  <a:pt x="140" y="72"/>
                  <a:pt x="120" y="144"/>
                  <a:pt x="112" y="192"/>
                </a:cubicBezTo>
                <a:cubicBezTo>
                  <a:pt x="104" y="240"/>
                  <a:pt x="104" y="248"/>
                  <a:pt x="112" y="288"/>
                </a:cubicBezTo>
                <a:cubicBezTo>
                  <a:pt x="120" y="328"/>
                  <a:pt x="144" y="384"/>
                  <a:pt x="160" y="432"/>
                </a:cubicBezTo>
                <a:cubicBezTo>
                  <a:pt x="176" y="480"/>
                  <a:pt x="216" y="528"/>
                  <a:pt x="208" y="576"/>
                </a:cubicBezTo>
                <a:cubicBezTo>
                  <a:pt x="200" y="624"/>
                  <a:pt x="144" y="672"/>
                  <a:pt x="112" y="720"/>
                </a:cubicBezTo>
                <a:cubicBezTo>
                  <a:pt x="80" y="768"/>
                  <a:pt x="32" y="816"/>
                  <a:pt x="16" y="864"/>
                </a:cubicBezTo>
                <a:cubicBezTo>
                  <a:pt x="0" y="912"/>
                  <a:pt x="16" y="960"/>
                  <a:pt x="16" y="1008"/>
                </a:cubicBezTo>
                <a:cubicBezTo>
                  <a:pt x="16" y="1056"/>
                  <a:pt x="16" y="1128"/>
                  <a:pt x="16" y="1152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Arc 40"/>
          <p:cNvSpPr>
            <a:spLocks/>
          </p:cNvSpPr>
          <p:nvPr/>
        </p:nvSpPr>
        <p:spPr bwMode="auto">
          <a:xfrm flipH="1">
            <a:off x="5791200" y="1676400"/>
            <a:ext cx="381000" cy="611188"/>
          </a:xfrm>
          <a:custGeom>
            <a:avLst/>
            <a:gdLst>
              <a:gd name="T0" fmla="*/ 2147483647 w 25435"/>
              <a:gd name="T1" fmla="*/ 0 h 43192"/>
              <a:gd name="T2" fmla="*/ 0 w 25435"/>
              <a:gd name="T3" fmla="*/ 2147483647 h 43192"/>
              <a:gd name="T4" fmla="*/ 2147483647 w 25435"/>
              <a:gd name="T5" fmla="*/ 2147483647 h 43192"/>
              <a:gd name="T6" fmla="*/ 0 60000 65536"/>
              <a:gd name="T7" fmla="*/ 0 60000 65536"/>
              <a:gd name="T8" fmla="*/ 0 60000 65536"/>
              <a:gd name="T9" fmla="*/ 0 w 25435"/>
              <a:gd name="T10" fmla="*/ 0 h 43192"/>
              <a:gd name="T11" fmla="*/ 25435 w 25435"/>
              <a:gd name="T12" fmla="*/ 43192 h 43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35" h="43192" fill="none" extrusionOk="0">
                <a:moveTo>
                  <a:pt x="4429" y="0"/>
                </a:moveTo>
                <a:cubicBezTo>
                  <a:pt x="16123" y="322"/>
                  <a:pt x="25435" y="9894"/>
                  <a:pt x="25435" y="21592"/>
                </a:cubicBezTo>
                <a:cubicBezTo>
                  <a:pt x="25435" y="33521"/>
                  <a:pt x="15764" y="43192"/>
                  <a:pt x="3835" y="43192"/>
                </a:cubicBezTo>
                <a:cubicBezTo>
                  <a:pt x="2549" y="43192"/>
                  <a:pt x="1265" y="43077"/>
                  <a:pt x="0" y="42848"/>
                </a:cubicBezTo>
              </a:path>
              <a:path w="25435" h="43192" stroke="0" extrusionOk="0">
                <a:moveTo>
                  <a:pt x="4429" y="0"/>
                </a:moveTo>
                <a:cubicBezTo>
                  <a:pt x="16123" y="322"/>
                  <a:pt x="25435" y="9894"/>
                  <a:pt x="25435" y="21592"/>
                </a:cubicBezTo>
                <a:cubicBezTo>
                  <a:pt x="25435" y="33521"/>
                  <a:pt x="15764" y="43192"/>
                  <a:pt x="3835" y="43192"/>
                </a:cubicBezTo>
                <a:cubicBezTo>
                  <a:pt x="2549" y="43192"/>
                  <a:pt x="1265" y="43077"/>
                  <a:pt x="0" y="42848"/>
                </a:cubicBezTo>
                <a:lnTo>
                  <a:pt x="3835" y="21592"/>
                </a:lnTo>
                <a:lnTo>
                  <a:pt x="4429" y="0"/>
                </a:lnTo>
                <a:close/>
              </a:path>
            </a:pathLst>
          </a:cu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Text Box 42"/>
          <p:cNvSpPr txBox="1">
            <a:spLocks noChangeArrowheads="1"/>
          </p:cNvSpPr>
          <p:nvPr/>
        </p:nvSpPr>
        <p:spPr bwMode="auto">
          <a:xfrm>
            <a:off x="11430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</a:rPr>
              <a:t>ĐƯỜNG</a:t>
            </a:r>
          </a:p>
        </p:txBody>
      </p:sp>
      <p:sp>
        <p:nvSpPr>
          <p:cNvPr id="9256" name="Line 43"/>
          <p:cNvSpPr>
            <a:spLocks noChangeShapeType="1"/>
          </p:cNvSpPr>
          <p:nvPr/>
        </p:nvSpPr>
        <p:spPr bwMode="auto">
          <a:xfrm>
            <a:off x="2743200" y="3200400"/>
            <a:ext cx="99060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304800" y="228600"/>
            <a:ext cx="4419600" cy="1905000"/>
          </a:xfrm>
          <a:prstGeom prst="wedgeRoundRectCallout">
            <a:avLst>
              <a:gd name="adj1" fmla="val 36134"/>
              <a:gd name="adj2" fmla="val 103750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en-US" sz="2800" b="1">
                <a:solidFill>
                  <a:schemeClr val="bg1"/>
                </a:solidFill>
                <a:latin typeface="Tahoma" pitchFamily="34" charset="0"/>
              </a:rPr>
              <a:t>Nhận xét sự biến đổi màu, vị, mùi của đường dưới </a:t>
            </a:r>
            <a:r>
              <a:rPr lang="en-US" altLang="en-US" sz="2800" b="1">
                <a:solidFill>
                  <a:schemeClr val="accent1"/>
                </a:solidFill>
                <a:latin typeface="Tahoma" pitchFamily="34" charset="0"/>
              </a:rPr>
              <a:t>tác dụng của nhiệt?</a:t>
            </a:r>
          </a:p>
        </p:txBody>
      </p:sp>
      <p:sp>
        <p:nvSpPr>
          <p:cNvPr id="9258" name="Rectangle 44"/>
          <p:cNvSpPr>
            <a:spLocks noChangeArrowheads="1"/>
          </p:cNvSpPr>
          <p:nvPr/>
        </p:nvSpPr>
        <p:spPr bwMode="auto">
          <a:xfrm>
            <a:off x="0" y="57800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ahoma" pitchFamily="34" charset="0"/>
              </a:rPr>
              <a:t>Đường màu nâu thẫm hoặc đen. Có vị đắng và khói khét bốc lên.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10245" name="Picture 6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7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8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9" descr="n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28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Khoa</a:t>
            </a: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1905000"/>
            <a:ext cx="87630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/>
              <a:t>1.Chưng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ngọn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-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sang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nâu</a:t>
            </a:r>
            <a:r>
              <a:rPr lang="en-US" sz="2800" dirty="0"/>
              <a:t> </a:t>
            </a:r>
            <a:r>
              <a:rPr lang="en-US" sz="2800" dirty="0" err="1"/>
              <a:t>sẫm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đắng</a:t>
            </a:r>
            <a:r>
              <a:rPr lang="en-US" sz="2800" dirty="0"/>
              <a:t>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đun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,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cháy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than.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chưng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khói</a:t>
            </a:r>
            <a:r>
              <a:rPr lang="en-US" sz="2800" dirty="0"/>
              <a:t> </a:t>
            </a:r>
            <a:r>
              <a:rPr lang="en-US" sz="2800" dirty="0" err="1"/>
              <a:t>khét</a:t>
            </a:r>
            <a:r>
              <a:rPr lang="en-US" sz="2800" dirty="0"/>
              <a:t> bay </a:t>
            </a:r>
            <a:r>
              <a:rPr lang="en-US" sz="2800" dirty="0" err="1"/>
              <a:t>lên</a:t>
            </a:r>
            <a:r>
              <a:rPr lang="en-US" sz="2800" dirty="0"/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2.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hay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-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,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Software:Office:Microsoft Office 98:Templates:Blank Presentation</Template>
  <TotalTime>2469</TotalTime>
  <Words>970</Words>
  <Application>Microsoft Office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Times</vt:lpstr>
      <vt:lpstr>Arial</vt:lpstr>
      <vt:lpstr>Times New Roman</vt:lpstr>
      <vt:lpstr>Tahoma</vt:lpstr>
      <vt:lpstr>Wingdings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Cho vôi sống vào nước có sự biến đổi hóa học không ? Tại sao?</vt:lpstr>
      <vt:lpstr>Slide 13</vt:lpstr>
      <vt:lpstr>    Xé giấy thành những mảnh vụn có sự biến đổi hóa học không? Tại sao?</vt:lpstr>
      <vt:lpstr>       Xi măng trộn cát có sự biến đổi hóa học không? Tại sao?</vt:lpstr>
      <vt:lpstr>Slide 16</vt:lpstr>
      <vt:lpstr>Slide 17</vt:lpstr>
      <vt:lpstr>      Thổi thủy tinh có sự biến đổi hóa học không? Tại sao?</vt:lpstr>
      <vt:lpstr>Slide 19</vt:lpstr>
      <vt:lpstr>Slide 20</vt:lpstr>
      <vt:lpstr>Slide 21</vt:lpstr>
      <vt:lpstr>Slide 22</vt:lpstr>
      <vt:lpstr>Slide 23</vt:lpstr>
      <vt:lpstr>Slide 24</vt:lpstr>
      <vt:lpstr>GIẢI THÍCH HIỆN TƯỢNG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Gary Blue</dc:creator>
  <cp:lastModifiedBy>MayI</cp:lastModifiedBy>
  <cp:revision>161</cp:revision>
  <dcterms:created xsi:type="dcterms:W3CDTF">2002-01-05T04:08:30Z</dcterms:created>
  <dcterms:modified xsi:type="dcterms:W3CDTF">2022-01-14T08:15:19Z</dcterms:modified>
</cp:coreProperties>
</file>