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notesMasterIdLst>
    <p:notesMasterId r:id="rId56"/>
  </p:notesMasterIdLst>
  <p:sldIdLst>
    <p:sldId id="327" r:id="rId22"/>
    <p:sldId id="324" r:id="rId23"/>
    <p:sldId id="325" r:id="rId24"/>
    <p:sldId id="326" r:id="rId25"/>
    <p:sldId id="338" r:id="rId26"/>
    <p:sldId id="340" r:id="rId27"/>
    <p:sldId id="347" r:id="rId28"/>
    <p:sldId id="306" r:id="rId29"/>
    <p:sldId id="348" r:id="rId30"/>
    <p:sldId id="349" r:id="rId31"/>
    <p:sldId id="281" r:id="rId32"/>
    <p:sldId id="350" r:id="rId33"/>
    <p:sldId id="351" r:id="rId34"/>
    <p:sldId id="352" r:id="rId35"/>
    <p:sldId id="353" r:id="rId36"/>
    <p:sldId id="354" r:id="rId37"/>
    <p:sldId id="355" r:id="rId38"/>
    <p:sldId id="328" r:id="rId39"/>
    <p:sldId id="342" r:id="rId40"/>
    <p:sldId id="343" r:id="rId41"/>
    <p:sldId id="308" r:id="rId42"/>
    <p:sldId id="345" r:id="rId43"/>
    <p:sldId id="336" r:id="rId44"/>
    <p:sldId id="356" r:id="rId45"/>
    <p:sldId id="357" r:id="rId46"/>
    <p:sldId id="288" r:id="rId47"/>
    <p:sldId id="298" r:id="rId48"/>
    <p:sldId id="359" r:id="rId49"/>
    <p:sldId id="363" r:id="rId50"/>
    <p:sldId id="360" r:id="rId51"/>
    <p:sldId id="362" r:id="rId52"/>
    <p:sldId id="329" r:id="rId53"/>
    <p:sldId id="331" r:id="rId54"/>
    <p:sldId id="332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80" d="100"/>
          <a:sy n="80" d="100"/>
        </p:scale>
        <p:origin x="153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2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5C53A9-AACC-46EF-A0D6-140830F4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16159-7876-40D0-A6EA-DC9E7B17A58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90FA7-26B9-4CB6-AFEB-18061DD179FE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F097B-BF1E-4AFA-9151-EE3AD31503B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BB824-5869-4A6A-901B-1EEC88F8F0F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69513-30F8-414E-9072-34638DC3E518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CE00B-D53D-47D8-94B5-60EA9FAF0898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0BF4B-5603-44B2-B965-842A78DDCEB1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717CC-942C-499A-90BE-8E91D53537C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844F7-99CB-4654-81EE-80FFDCA0D7D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/>
              <a:t>HS nêu yêu cầu bài tập</a:t>
            </a:r>
          </a:p>
          <a:p>
            <a:pPr eaLnBrk="1" hangingPunct="1"/>
            <a:r>
              <a:rPr lang="en-US" alt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7D42D-33AE-4A20-AFD7-2DE8B2EC74CF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Chốt : Nêu đặc điểm của hình hộp chữ nhật 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93822-0240-4604-98C9-42C41C45D7E2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 HS : Nêu yêu cầu bài tập </a:t>
            </a:r>
          </a:p>
          <a:p>
            <a:pPr eaLnBrk="1" hangingPunct="1"/>
            <a:r>
              <a:rPr lang="en-US"/>
              <a:t>Chốt : Nêu đặc điểm của hình lập phương 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710E6-9D7D-45A7-8D4F-2E0CAE91663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C522F-ADB9-47C3-8282-10189E542DE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CA11E-40F7-4A40-B703-9E651F5A863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8C57F-78AF-48C1-A100-29F9064FF0A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99B79-A8B6-4085-83B0-96CB57ECE804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F9D5-22EB-405A-9E36-8AA78E3D2EB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62B2F-C692-4472-9E59-7418763D692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BB9E-5BDF-49D6-8853-A81665A141F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7809-BA06-4FCE-9F14-25B9BE625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28FD-01F2-40D7-B774-C1303344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5D3F9C-36FF-408E-B8C0-75A7BAE7E4F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E63AC0-33DD-4C92-B004-9E40C7EA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870F7B-6A76-4FE1-8602-D0F3C53C302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97D647-3F9C-419A-96DE-3015E2177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43D1F3-D73C-47CE-9C40-05829101805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B8502-C347-4107-AD9E-6E265B0C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E5522D-F2E3-4280-A000-40A4AD0D6F7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4FCE2C-1F31-4DC5-883A-DE19C5D0B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9F8CCC-8EF8-46A9-B4CB-191776A1C43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457317-D51A-4699-857A-A7DE8678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99791E-034D-4FDE-8D46-4709ED769C9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1F15E2-E62A-4530-B7AB-8B5929D7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0E22C6-A016-49EA-8342-602D7EFE90A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C49AE1-3789-47B9-8D39-90E8821BD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042911-0371-4A14-B733-C7928A56B0D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EBB1AE-8A81-4169-94B8-48ABAB342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A1525B-9265-4622-93AD-997C2BCE97C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11BE67-A95E-44AB-B1F4-9D9A0E0E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67B5FF-14AF-4F2B-97B5-C58A5190C3D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CB7358-87C5-43E4-8C7C-FA14B46F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B55B-7B9E-40B9-B217-E78DF8CC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9AF7D0-B341-424B-8119-7CC4442AE44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350ED4-265E-44D9-B270-C095F7A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FCA090-4A6D-44B4-9938-451A981CB1A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264620-C8B0-4F2F-8FCA-9D6D5EAF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C9F9F5-9CA7-4802-88ED-4F9A72FA47A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05D8FE-5D6B-4855-9D8B-96ED6878A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30E1E6-0081-4713-811C-698E5AF8871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FA919A-7FB5-4E32-8EA7-72072B3A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FC876F-E950-4769-A9EE-EC44E234B64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A4EDA8-C4C9-4EE4-B0E4-FE350CCF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A65934-AF4A-4FAA-A8C2-52A3EA7DC1E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4C376D-D0DE-4359-9F8E-F6313FF1C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9590BC-AA34-4C6B-B1F9-0F732015FB6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F2ED3C-18DB-416F-915B-C9F63BD3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98C469-00CB-4A5D-80E7-C6B8BF4D145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5096A2-CC35-4603-85D2-61818AFD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1E8C77-CA24-4573-8499-B03BB4FE9CD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AABBC8-587E-49AE-8320-3092F578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EC5D9A-7655-40BC-BF2F-E489CBDD395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75A3B8-BE2C-462B-8D83-4E389C2D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BF2857-5A2C-4CE3-8A4B-D5578B639D2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8017BF-E315-4CA0-A726-55C3004C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B0EDF1-2D2A-488C-803C-0AFD5B19336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4100B0-C008-45DC-9A13-9F11FA38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BF04FD-1FDB-4F44-B5BD-C2274B76883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8F98B3-CD32-4F6E-9E4D-531C6896C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E6835F-7C56-4A2A-BC35-C9B50DA3F4D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9F4270-8977-43FA-8D2A-646587F86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8AC944-6ADC-4F2C-B399-371B8DAB189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69CDDB-3F12-444D-9A9B-CDC1B39E6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74E2C6-9473-4747-933E-66719D6665C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B2B10D-1AB2-41BB-82D5-EBEDBDF2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E70103-09D0-48E8-89B4-30C9E8D1F5C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A7C8E1-F85B-44A8-86AE-9C312D398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72796D-8CBD-420B-8C16-2654980CC22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572557-4181-4ABE-81D3-2D41163C6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C99052-1C25-487E-9B33-3FC7590D399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BEF53E-F4C8-47D0-A587-1BA6DC95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BC4F9C-DC7F-4498-A9B2-154B1939A04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893530-A69A-4676-B707-0A2D31D84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EE6742-888A-4934-9234-DE1D4A8E27E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D4F01E-2DC4-4C92-BD8A-57E691F5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16811E-A141-4CC6-B335-3C4B5BC5A7D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31501F-1C67-43EB-8633-5082213D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22B4D2-EE45-4E1D-A835-74479297FE6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26E6B9-2B8A-4451-829B-95ACBD573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D603C1-5AC3-4251-B778-0DFA6C06D9D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1F3006-64CE-47C0-B182-3827250A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9BBE2A-49B3-4B89-B305-A96CD3A2C9C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E231B-EDD7-4253-9ECC-6960B68A6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DAE125-287B-4C50-AF65-4EBA36DE91F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B34429-5C85-4E51-962B-90511CBB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7DBB1F-9915-4464-86F1-E506CE3F04E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582D70-0CF3-40F5-8822-B10A3E9D9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56EB5A-0FCE-4F99-9434-E1FDB29EF15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D11ABD-E834-4D6F-A1E2-9D0F89801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79AF03-9A96-4181-9740-C293D0C4367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B7721B-F18B-4840-8830-51FF4905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FA9FD1-0AAC-4804-B563-1464F8D92F6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7B479C-579E-4294-B5A2-DF063D96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AEC5E7-ECD9-48F0-9177-CDD4F48081F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B0FA24-9BBD-4213-89FD-171BC406B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6578CE-7673-433F-9310-DEDE85C0FCF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875FE1-A50E-4AD8-9610-19991A79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462D18-7B11-41B3-92E6-F17B517543C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A4BAA3-AF58-4EED-B836-9754FD4C8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65422F-3A06-4D54-8748-6B98CB6A8F4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CEE23E-1349-4996-92CE-AABEBBCD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C05755-15E5-4967-978C-EB130866318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2A5A26-9E04-458A-BFD7-D21EF238C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7A62D7-0178-4E09-B43F-5842C3761FC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24234D-E2F3-41F4-835C-6BCA0AD51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2187C2-A664-4FAB-BD4F-373E7E6C46E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7672A0-B8B2-4870-8EFD-2B14092E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5DD76F-5DD5-4F41-A3C2-989B211B95F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4A80C1-CD6B-4034-A9D9-9001E1382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BE7AC0-8C28-4A3F-9127-3F945CE8653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C295C1-E2E2-4653-9129-FD0D69EC1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1CEAB4-35E5-4985-A69B-001E2D0CFC7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59D43E-E2D4-4E39-B4A1-2FA18082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05856B-DC5E-4FF7-8B8A-CDF7334E604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1622FD-2D52-4C57-A8D0-3DD53EE45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F1F043-187B-4709-8319-DC24726E99E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F00BA8-37DD-45C2-9A17-F059E8EEC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75851-7627-436E-992D-490F28C747E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6E67BA-FEEF-4BF5-986C-97322C27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631FF6-6A2D-481F-A11B-8B3CC55E5E1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549F90-0F48-4A67-A986-1BA2B8BD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B5DCBC-6607-4EB9-A9EB-584206E4643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850C5C-5569-4347-BBB7-F954E223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57C0A6-AD4F-406D-85B7-7068601A054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72288D-77B3-4D74-BDCE-9B02C96E0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CCC0ED-C4D0-4331-9977-10B84E4FCEE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4D8458-5CE9-4BE0-882C-C87E9D1F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6BD41E-4216-483E-9016-732FFDCCBD8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9C5683-0B50-47F0-B43E-4187D6FB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4BA1E2-6682-4ECD-9609-1379FB104A5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305EC4-FA34-46DF-A0B3-BD110C41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FFF281-C163-428F-A8F2-149D47A1252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6B9253-268E-46D2-A0B2-7E9BF0BBF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7D5409-1CF8-4553-A1F4-55D8127314A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974EC8-49F2-4842-AC2D-A5B6EDF2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E76F46-D588-4F37-A755-CC1814961C5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8AEBB2-7FDD-485E-9D9B-78BE2E2C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90A16A-A74A-4439-83B9-858ABA1246C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494CE8-7943-4F27-942D-696C122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A1554D-B95D-4C32-A00E-7F1CEF35EAB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24E8EF-3205-4542-A471-0B977F9E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E1FE2A-DF07-4F11-B264-E2193CBEA10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42E939-F166-436C-A5E9-D2D67D5E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C25B3B-F9DA-4A62-942B-F3AF2F4E880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E06ECB-4A5B-45A7-A65D-2397497F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E729A4-BE2F-453E-B438-14C9AF41756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A593DB-7EF2-4D66-95E7-F673ECAFE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8221B5-3EDE-4DE8-BA6E-7697E0D4142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890EFC-5BBA-4326-B2C2-4F21BFF6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21270D-FFE0-4298-86B9-806EACBDB12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0209DE-46FA-4F0D-83DF-4FD23BFC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1626D7-3527-43DC-9CCE-B6595C33C96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DD72A2-7398-44C8-A669-EAABA9837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EA8EBD-457E-448C-A380-D3179B01FA0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F4CF9B-1B76-44D9-99D0-E581B9B17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6F4F1C-EF82-4398-A597-B524EF0264B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E81F34-AD21-4CBC-953E-4220B1465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96B721-8318-40EA-AB35-BAB1F57E0D9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87675A-D3F4-4D63-AB22-685DDEF7C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D7B393-C1AC-4043-A5D4-C780F4B6D55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D8C038-1F1F-4E7C-9749-A7F7AA9B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D6E506-6D8E-4CC5-AFC5-899EF0C3836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B4EEA0-D4BB-43A9-B920-156D7B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2CE79A-79B7-4411-8931-FB0C616D56B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24FFB6-BD8C-4B22-A6D7-6F4A8560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BEF644-8C84-43CF-9D4B-55EE580893B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BD4AD-AC24-4180-82A8-48178FD9E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D9AAA9-70A9-444F-95F3-89DEB14D5D6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9C70EB-CA2F-47C4-9B75-4A365F3CD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19A385-602F-47B3-8858-85B1724F6AD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578AAE-6FD6-4362-A4FA-BC8139EE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1200AB-D26B-45D7-BA27-D0C818BF04C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5502B9-C898-462D-86D4-E123A960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6B9BE6-5E97-4E08-A59D-58110D54C9B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ACDF0F-1C1A-4FF9-99B9-813C65C5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76A02A-2BD9-41F0-AD7C-6AE2C06911B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16F813-0ADD-4CE2-90A0-B5B1B6FB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C086C9-F542-4873-8B9E-60D47FA6B5E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77CE17-7B75-4367-833C-32F56474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C02B48-DC26-4AF0-A08C-A0C066FDD41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EFF57E-6307-4A25-93DD-2BCF393E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84CC67-4539-4C0B-AD07-E209964EA97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E82F26-3CA7-4579-9D94-8EFB30593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A46894-8575-4536-B1E6-A7517D0FD63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C1AFF-1A45-424D-910A-F8A0F0C5F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11FF91-F89C-4F33-B487-0DC44C93A51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CD561A-7F0F-4033-B00F-3742D103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7CA1E8-1567-41B1-95CA-321AA4D8EB0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A81A89-14FF-4960-918B-92B5ECD9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E8FDBF-7E39-47D9-BB42-7C3AE483D18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830798-00F0-49DD-AAA6-CD9CCC4A0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E0EDDE-1BFA-45E3-9613-8929E320C1D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097C90-1B40-48B2-8320-C7E4262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0D299B-0AE1-45EA-9E08-E3AD0B4F046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31CFF4-A429-4DB9-A5D9-721AD775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B51182-5496-4C82-A49C-73332F7A0CC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4A17EC-E76F-4703-AB6F-E9DD82BC0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3F0642-5D02-4132-9165-B0C246D2A35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97509C-7DF5-4261-B0ED-87B34136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16D4A2-8D88-45A5-AC56-12B827E06EE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56802A-2CAB-4BB1-91BD-72B413AD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77A91-B417-4C82-B26F-248FD105DEB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8ACD46-4FAD-4693-97B1-90AB9EE4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FFB763-4F05-461B-809C-39F3BA287DD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067417-5E52-4E3D-BFE0-869AC0EFC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48C1B4-D329-49A5-BBC4-50A34DDE2AD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45FBF0-706B-4D72-926B-DDCD2D53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420295-3CE4-493B-BCD0-DAA5CB63EC7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BB592E-4117-4E53-BAB0-E03F58ED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320E16-247E-40C7-AF0E-021C32E0319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83B605-B0EE-46CF-95BF-91507DD3B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8F535D-DB0D-4F4B-8BE0-9D8F86F7E3B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6AE726-8824-404D-9382-C0FFBF93F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39AF52-CC76-425D-8F5C-23853E193B3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E44D63-1C13-4B0D-AE62-DAAB2B8FA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5BD71B-8A4F-423D-A585-BACBEFF1671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7A45D5-E59E-4568-A7A5-DB51A77C0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CAC5CF-FD29-48C4-8556-76EF7561C77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1AEA6B-CD3F-484D-A1F4-996DC4A40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0A130B-6C48-4A24-9C4D-A9FF57234E0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EF2C63-6405-4000-8223-21746D13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5F25D8-D9D4-4737-8ADC-AD2F19B77A7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367658-4A19-4993-BBA8-6D4D9347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DC2923-3F29-4601-93B1-60453ADF896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91B2C2-5F07-4F95-BE1B-2B7D6742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5B4FB7-602D-4300-89F3-12D19E51572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157DC0-0D16-4923-8E3C-08BA4549C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EDB451-771B-4EF2-95CA-CA910642E36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1D3CB5-1F97-4F99-A1B7-9FE240928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271B2-D560-41DE-B08E-44F75DD50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ACF333-F8C0-4FB9-91DA-647D86B7190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AAF057-77C0-4B5F-A910-8C258B056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9F277C-0C86-4500-B9C4-C7EF327CDC1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1765D8-9BDF-4FF4-AA06-A3742BDA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74F004-A876-4C42-9CBC-A193239F6F8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8747BB-991A-4AD0-93AF-B18D7A63B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D3AA0E-609D-4CCC-8615-D3BF664CDC2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A72D90-737E-4867-BC8D-85ABCCC4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C8EA78-40A7-4D81-92CB-C7C42D4DDFC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5809C2-43FE-49B2-91C8-380D6F70A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6CBE97-71E8-4FDC-8096-E4F8AED2AB5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3DF317-2765-4A6B-9163-1560E3FE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9C58F0-6C62-4F7C-8D8E-F135DAB0F33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87EEEC-0F3A-4766-95C5-0CE3A1DB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0B5710-0B18-4BA7-A9C9-670F6DD0300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EBB16F-591A-4B5C-B168-E066FC94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181A0B-46D6-4FE4-9761-CAC7A4122F1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125059-9F6D-4DD0-ADE2-7794CC190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7CBF41-297E-4119-AEED-4ACD1246C3F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57C9DD-7DF2-4019-BE75-64C9B195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19E93D-4515-4510-BAB4-6FCB37CCCDE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945C6C-186F-419C-B181-FAAC748DB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186B65-7ED4-42E2-BBED-9DDF5EFA6C9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67DEF3-1485-4AAB-84FA-FED73038C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9A9243-F8C7-478D-8921-DAA3F636DF0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A687CA-8AB8-4E50-BD46-08BCD870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DEB517-E4D5-4794-8E88-AA763D0B3E5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0EEF89-2061-4228-A810-AA76F0FBE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EE6430-A392-4ED3-84B1-ABE7C9FAC77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EA9232-E775-4F0A-B436-DDA7D7809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9CD947-47A5-406B-9DD8-5FD858D1412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EF1FB9-9E33-47DD-AB29-DCDC9817F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974BFB-D56F-4ABA-8705-B883F287209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8E67A8-C458-4E49-A02F-778DC8DA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C96DFC-93C3-4A55-B22D-14B1F85DADC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544018-EEBE-4440-8BF9-F80D5EEB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AA940A-C65F-4D6A-83D7-7F44CF7BB9A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D6DDED-E12D-4F5D-A855-1974F6D2A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E58618-DCFD-4458-A683-1D6E74A2B96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C0FDF3-67E4-462B-8714-769695967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35CEC9-D138-48D6-8589-59DED78D267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13BF11-7CDB-4B3A-8FB5-64D5E49BE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E5899E-E6F9-4497-9CF3-7D7CECB5020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BE6515-9557-4B92-9CAF-6F7C6EF61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090619-8F11-4048-BDAC-BFF002B34B7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E103ED-96C3-4A3F-B715-32EFB1C9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93487F-4667-4471-8ADA-F4A991F68AA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D56173-6830-4566-9BF3-0FFB2245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EA52A-6AEA-4372-8174-A6527633C94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0B18B4-FE6D-4F08-9EE7-30C28B23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EDCC13-3C14-408B-9547-4F25C5B5F23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6957C7-090A-4C50-8A1C-02755DEE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4AFD3C-1772-4B13-9584-5FEE8FA7C85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848F6B-6F5A-453C-972D-1930A35E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E32B19-20B7-420A-8120-887D2E1D559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EA9270-7052-4D26-A1C0-55C00B30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85FC23-9F84-4E68-A625-B181687386E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402608-82C2-4659-8319-B1886CDF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06C5B-E51F-4B71-BB0F-D62804B23AA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692FDD-73F6-4843-96FE-BE8A5215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7CD8C0-0C6F-472A-9DCA-D02E0DBE7EB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CA9FCE-ECEA-47DA-8E55-D3EE6FB4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A5762B-E8DF-4C38-A83D-EAF76A83F47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EEC5C7-46CF-4EB4-81D0-15E51388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31F597-065C-4C9D-8B9D-C734934FA2D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A6B40C-10CE-4A43-9E06-5ACB6549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CCE7DD-E816-4C8B-9D73-E2049ADA827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19E4D5-D719-46EB-B1D5-A3A081A0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42AA43-EFE8-4F25-A55A-74318E5709C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62CE95-2053-4E49-9D72-403FBB5BB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034E16-7C3E-4331-8080-BE7C274D1BA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882B9E-EAFD-4C07-AF71-6A90647B3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BBDFF7-1A51-4B3C-99A9-834AECBAF27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0FB906-CE87-4136-A2D0-F2D98E58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D549D8-6EFC-4903-A5CB-C38B81613C5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B99317-D79A-48D9-ADDE-3DA9887A5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448658-EC05-4EB7-9D25-4282E4EA16A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C6B694-4216-4CBE-AC79-DC93B08B4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2A5FFA-7F89-4D8E-8D1C-CBF091D8337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119AE7-6AF1-47FF-85FA-1BECE8A34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432C32-4C21-4A5D-9520-F0937A37CC2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699CCF-D421-4FC6-B4EB-1EF452FC3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469F61-156E-486C-92A9-33C57525AC4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88A6A5-E557-4E7D-B8C3-2A1EA84F3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E5A-F014-4BCE-BC75-BA2DD0E2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0F8569-A8E6-4499-9128-D72FCC5EEA2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852025-BD84-4FF8-AEB3-3B273125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356BC1-CA49-4926-9BE6-139CF235421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6B8466-FF56-4180-A4EB-542D97F0D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574170-496D-4A84-9895-557D91900D9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67C613-CB58-423A-939F-B95A9FD5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5373D7-4AEF-45C0-A71D-3665957AE5D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258A74-C9A9-4477-A618-E7850239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A09489-2687-4AFB-A1A2-88D651A43C3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9A8493-3CAE-4A70-903E-9E8ED4FA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FEF02C-AE90-4997-A472-BD9C20545D9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97EF39-12AD-4015-B96A-EAC65688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DA6321-FD97-4986-A5B5-D46E5BAB87D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EBF78F-5370-437D-9FD2-EE16A0B0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53B014-B3E8-4127-86C6-5EA6AD7482F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E2E5DB-6380-4AC8-9B07-3A9E14CC0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8707F1-2389-46C7-96D4-27DAC77FD08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1767BB-E691-4DA4-A3F9-39B19CB1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7393ED-A86F-4B4B-8B40-523542F55A3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EC1004-E50C-4981-912D-AEA928B53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C058-AB4D-4C62-9912-AF32F5959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7CC16E-A7B1-476A-A609-FEA64AC453A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38EAD6-05CB-4933-A90B-F6C3F2F8B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0256FB-D304-4737-8624-8078A2EB2B3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DBCEC4-4D4E-406C-A7E8-9AFD7E571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07B71D-9A02-4316-9592-0B586F03016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177639-4C3C-455A-A7E0-59186C64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AC5739-A4C5-4FCC-AAF1-FA39F237B6D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FF0762-2F00-45E9-99F1-0C9700D39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02B348-84DB-46A4-851F-3FD052DC9B2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76884D-E810-4D3B-AF7C-C5FE843FC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28115D-BD46-4119-9FCF-70CF0D34C5F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C8A8F2-08C1-45CD-8178-99D20734C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803378-A3A2-4C19-85C9-F7BCFE959EF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5E00A0-7A9F-4B65-A101-A00EC3BE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369DF8-14EA-4214-9FDC-10E62F0B64B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5E33A0-FE4D-441A-A16C-EF208342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E9B1F-3D62-41CF-86FA-83592981F41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B77918-A802-4C0A-921B-D9911813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0627CC-9BC5-448A-A526-00D13BE4D8A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9553F2-89B4-4B5E-A4FD-0AB96715C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52DB-A0CF-44A9-8C22-7D78EBD6B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7A3BD4-F412-4A87-BA0C-3B159E1FB9E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FFEAF8-8D42-4483-9E7B-27FECCF8F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C0DEBA-BDF3-47C9-BABF-A3F38AC8FDE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BD0E35-7BE4-4E38-BD8E-BB17DD21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A4A5C5-5580-4322-8A7A-98BC4769933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C866BB-6361-4395-86A5-A194862A0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162695-5229-4B8A-8D27-75BF324FD3A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604160-DD68-498C-9E41-C3D881EA0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15B66A-7AEB-466E-8ACB-FE217EFCBEB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24B484-6943-4F6C-8650-DF43A286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C9EE51-8840-4B3E-9DE8-557F7880E2B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E88E79-0550-487B-A010-8C807134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DA782F-AB0F-40F1-9F0E-5D5D3166D16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D7A35E-36DB-49D9-A1FC-9A88DF5F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0AB820-4BB6-408D-BA91-E3AF8AFA441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E6993D-8DF9-4882-8BEA-EE13DADA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0E197E-E623-403F-9AB5-34F9DB18796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D04642-7C55-43FB-82B9-0DA96FFF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9FA40D-8677-4641-BFD5-3BB0C09662A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31F1D5-8599-4EB8-8FDA-C65C134FD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6B48-20DF-46C5-BF01-FBB5D4F7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64991E-51D3-4A4A-81C6-A85FA177E4C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12E02F-6CB8-432E-BE5B-8F0AACF7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208FC8-2451-44BF-A77D-DE09F15C1B5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058EFB-BE82-48C8-BAFE-2DF6BC847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BFA59F-707A-45A9-9D62-C9F0031C4CE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D9D00E-81D7-4656-9063-E3CF70ED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917A29-4442-4FE1-B11F-1539D9A885B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7688C7-D071-4597-82FC-4BE9D624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0BBDE1-C2E8-4583-A7CF-59F81E4D466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226896-9B93-4148-8FAD-5E0A30A2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24A422-7644-4F06-844C-372AF140587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7233D9-D320-4259-BBD4-1F92FBD8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BA62EB-3697-47CA-AE16-8C61D5017E9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FC4B3-C669-493B-9E10-8D0DAEE0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55D960-B44C-4039-B3F8-F4C98884FE3D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DEB06D-0F22-437A-AD86-B59B39C66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7175C9-200D-4AEF-BCC3-F08E80866DA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0B6E9A-D68D-4A1A-B091-C7CFF4AE4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063C20-9350-4466-AF0E-AF19A43A7AD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21B9D7-7DCF-46C5-BB6E-11D68169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5D08-1AF7-43B5-8099-DC7E8B78F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D51354-1BC0-46D5-887E-7D11965E60C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082387-325D-43A1-8E3A-75AFEE509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16FC65-C56E-4FBF-B665-DE36AC0B03F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E8C448-FA80-44BF-83BD-3AAAE123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3A9880-F60B-4B2E-8A48-964EE265CD5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BE4242-CFD3-4FF7-B436-655E344A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6E2A5C-5B67-41A0-8CFF-5777F017343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44A8C4-F04E-49C2-A812-88E336EF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C081D5-35EE-4AB7-8F60-6DDF276576F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492098-A046-4779-99D0-84AB465AC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042CA7-3D3A-40E1-94F1-75609DA9E89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7AAFBD-27DF-4C14-B552-E87B3445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000A8F-047D-4A95-9749-0A9464130DD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9BF5E8-33F4-4099-9FDD-F2CF525E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55389-CDE5-4123-9C60-C5BC9D03101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0BA698-FE38-474F-A06F-46B3557A2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1B44C6-E8CF-4221-81D8-ABFFB94829A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7D905D-62B2-4DF5-BB1D-6CCEA867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BCA71-4724-4C26-BBBC-F817515D943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137256-A9F9-437A-9568-0B872ADA5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78FA-D134-477C-804A-68001D32C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21ED52-E851-4468-A395-7E571F0DEDF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1BA6DC-693B-4FF4-BE4B-A3C99716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AECE5D-09A6-4117-9CF6-4E7FA8BC8E8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CC1240-6685-49B7-A507-B9E3B3D7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514CFE-D61F-4295-899A-03088B8F6E4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8B290-B0DA-418B-8CB1-8C63A310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D2F9C7-E59F-4F61-A322-3334BB3E5DD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A0E7F1-E618-44B5-97F1-13DDC5538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4D3696-8B8A-4BEF-B284-69F2779701A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E59671-A9B6-45BF-920E-E05CF9DC7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1D330C-6618-4700-9E0C-7A8B3473B1A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40E349-9AF5-4684-BCEE-E3AA030BE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2FE23E-6F78-4EBC-ABCC-C30404931F94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27F843-0F9C-432B-89F3-3B395C0A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585EAD-FED4-4DAE-8868-297A94EC958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050C5B-5ADF-4667-9E87-23522BC57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2C1200-8EB8-475A-9C53-1979E0F6345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CA4133-90C0-4CD2-834F-1B13F23D7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AB3AC2-6CB0-446F-AD5F-9A9ACE18C90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C45977-92F1-461E-B4C8-AC03E5D6A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09A9-E3D2-49E9-BB7B-DDCA9889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8DDF7A-0DD0-4C9C-B7B6-42545439968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BB9C8F-B463-4361-A5FD-BF72EC3C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025122-3DC2-4061-936D-F8F398FC9EB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10273B-C34F-46CB-B7F0-A2F7F78FE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00EC15-D6BD-483B-86AB-E344D049552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263FD3-6804-4D55-B2C0-74F11231B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B09DA5-545F-4716-9513-3F78725AF54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386741-0FF0-4D72-92FF-D5DAA8E79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33E479-F7FF-4620-B719-13D395E0E2E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D470A5-C004-40D9-9E30-A7BD2D0E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DC37AE-107D-467A-BA87-353E7827F4D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603DE4-CBB0-4CEC-8663-D407181BE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5F894A-8D19-431C-9CA2-D60FA65CCBE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1FED52-858B-4B09-8467-A1B03F7F4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9D12F6-B2C9-4DD1-9A8E-B5F394885F6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D10BAD-D24A-471B-B71E-C4E82719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953557-4C77-4B17-A5B1-42E412DEC5F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F3EB83-039E-466B-87D1-E598D08A2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2B2018-36FD-43DF-9D3E-57094748322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36C4E3-81C0-48F8-9DD4-829D4C882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37613E-759F-48D1-B6A0-84D15A6E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E1B1A1-9F90-443E-863C-573C0AD6C42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9235AC6-2FDB-489A-A02A-750E46AA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805614-C636-4A27-AA42-8EED78F1E85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2611AC-0308-40F0-B3A8-71BB6E31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38937D2-C307-4390-B9B6-635F22C01F0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B7671D-ECFD-4A49-A64F-867B2516F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FFCADC-6EFB-43EE-8BE4-792D37BB4FA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5CAA7C-A555-4604-9D12-43E41363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B5FAD3E-B293-4881-B7D1-4A86A1886A81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86BC39-5DDB-4458-8B49-D883EF80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  <p:sldLayoutId id="2147485617" r:id="rId2"/>
    <p:sldLayoutId id="2147485618" r:id="rId3"/>
    <p:sldLayoutId id="2147485619" r:id="rId4"/>
    <p:sldLayoutId id="2147485620" r:id="rId5"/>
    <p:sldLayoutId id="2147485621" r:id="rId6"/>
    <p:sldLayoutId id="2147485622" r:id="rId7"/>
    <p:sldLayoutId id="2147485623" r:id="rId8"/>
    <p:sldLayoutId id="2147485624" r:id="rId9"/>
    <p:sldLayoutId id="2147485625" r:id="rId10"/>
    <p:sldLayoutId id="21474856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0F32435-3D71-459E-A4CE-00D547397DD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B75F01-8796-43A3-8D93-CA3AEF29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E420CA-BFD2-4E7B-9FF4-7985581A4BD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147113F-4E26-4387-AB74-4922A01DC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AD42BF2-83E2-49BB-8852-69EA0A968E33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F320E73-7ABC-48AD-B9C9-B710911C3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A87EA1-F2F0-4A82-9435-DB8ED8B8294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0ABFEA9-74DA-4516-9148-6694C6832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26F230-1FA7-4DB4-B156-A521F595AC0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EC06EC-6A19-44BB-9E91-E6A4E712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A4A4475-755E-47DB-BF5D-6A8B0E2BE08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E2575A6-07F3-4608-B5B8-0A41E0832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34CF3B-C429-4382-BB87-816C7D7BED6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9E27AF4-29C3-43D9-9836-B5801294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29794E-3349-4C7B-99A9-8FB52C35F0F8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B4C5A1C-4DEC-40BE-8FD6-E8FB22122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2CEDF82-BD8E-4375-9BC5-2EE447CE51E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284DA9D-6002-417A-BBE7-C90864DE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F20BDF-1912-4061-8294-0C0C3FF40E1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5646A6B-DB13-47A5-A9C9-D81117DC4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41C41FD-B3F4-4BCD-965B-5B03FB3FBA4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1124D4-6775-4FCB-9C4F-CB7916BA6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7" r:id="rId1"/>
    <p:sldLayoutId id="2147485518" r:id="rId2"/>
    <p:sldLayoutId id="2147485519" r:id="rId3"/>
    <p:sldLayoutId id="2147485520" r:id="rId4"/>
    <p:sldLayoutId id="2147485521" r:id="rId5"/>
    <p:sldLayoutId id="2147485522" r:id="rId6"/>
    <p:sldLayoutId id="2147485523" r:id="rId7"/>
    <p:sldLayoutId id="2147485524" r:id="rId8"/>
    <p:sldLayoutId id="2147485525" r:id="rId9"/>
    <p:sldLayoutId id="2147485526" r:id="rId10"/>
    <p:sldLayoutId id="21474855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0119EC-8F83-4F2B-9D45-80594F63DB9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77152BA-CA5C-46BD-9F92-D498B5907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132686E-0295-49BE-8548-79393AB7200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03EB11-0778-4BBF-BA20-FE66C65D2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015CB6E-0654-4208-AB32-B0A4D3F4278F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D5C9DF0-EE8A-4324-98F6-71A418ED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86A5852-42C6-46FD-AB12-4FD87AD8F7FE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0FD5C9-B7EB-40EE-A60D-41417E5E5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!danc_c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67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!danc_c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4267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!danc_c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2578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!danc_c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53340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4" name="Picture 9" descr="!dk8_1l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5" name="Picture 10" descr="!dk8_1l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7" name="WordArt 15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6581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Trỗi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TOÁN 5</a:t>
            </a: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7818" name="WordArt 16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hộp chữ nhật – Hình lập phương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>
              <a:defRPr/>
            </a:pPr>
            <a:r>
              <a:rPr lang="en-US" sz="1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Giáo viên: </a:t>
            </a:r>
            <a:r>
              <a:rPr lang="vi-VN" sz="1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Trịnh Thị Hường</a:t>
            </a:r>
          </a:p>
          <a:p>
            <a:pPr algn="ctr">
              <a:defRPr/>
            </a:pPr>
            <a:r>
              <a:rPr lang="en-US" sz="1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Lớp: 5A2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12"/>
          <p:cNvGrpSpPr>
            <a:grpSpLocks/>
          </p:cNvGrpSpPr>
          <p:nvPr/>
        </p:nvGrpSpPr>
        <p:grpSpPr bwMode="auto">
          <a:xfrm>
            <a:off x="76200" y="768350"/>
            <a:ext cx="5037138" cy="3695700"/>
            <a:chOff x="1363583" y="1104901"/>
            <a:chExt cx="6234907" cy="4724398"/>
          </a:xfrm>
        </p:grpSpPr>
        <p:sp>
          <p:nvSpPr>
            <p:cNvPr id="257038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57039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57040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048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7041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7042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7043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7044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57045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57046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116638" y="996950"/>
            <a:ext cx="2035175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57028" name="Title 1"/>
          <p:cNvSpPr txBox="1">
            <a:spLocks/>
          </p:cNvSpPr>
          <p:nvPr/>
        </p:nvSpPr>
        <p:spPr bwMode="auto">
          <a:xfrm>
            <a:off x="5646738" y="17145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Đáy trên ( ABCD )  </a:t>
            </a:r>
          </a:p>
        </p:txBody>
      </p:sp>
      <p:sp>
        <p:nvSpPr>
          <p:cNvPr id="257029" name="Title 1"/>
          <p:cNvSpPr txBox="1">
            <a:spLocks/>
          </p:cNvSpPr>
          <p:nvPr/>
        </p:nvSpPr>
        <p:spPr bwMode="auto">
          <a:xfrm>
            <a:off x="5646738" y="21336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Đáy dưới ( MNPQ )  </a:t>
            </a:r>
          </a:p>
        </p:txBody>
      </p:sp>
      <p:sp>
        <p:nvSpPr>
          <p:cNvPr id="257030" name="Title 1"/>
          <p:cNvSpPr txBox="1">
            <a:spLocks/>
          </p:cNvSpPr>
          <p:nvPr/>
        </p:nvSpPr>
        <p:spPr bwMode="auto">
          <a:xfrm>
            <a:off x="5646738" y="25908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 trước ( DCPQ )  </a:t>
            </a:r>
          </a:p>
        </p:txBody>
      </p:sp>
      <p:sp>
        <p:nvSpPr>
          <p:cNvPr id="257031" name="Title 1"/>
          <p:cNvSpPr txBox="1">
            <a:spLocks/>
          </p:cNvSpPr>
          <p:nvPr/>
        </p:nvSpPr>
        <p:spPr bwMode="auto">
          <a:xfrm>
            <a:off x="5646738" y="30861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 sau ( ABNM )  </a:t>
            </a:r>
          </a:p>
        </p:txBody>
      </p:sp>
      <p:sp>
        <p:nvSpPr>
          <p:cNvPr id="257032" name="Title 1"/>
          <p:cNvSpPr txBox="1">
            <a:spLocks/>
          </p:cNvSpPr>
          <p:nvPr/>
        </p:nvSpPr>
        <p:spPr bwMode="auto">
          <a:xfrm>
            <a:off x="5727700" y="4038600"/>
            <a:ext cx="2895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ADQM và BCPN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719138"/>
            <a:ext cx="4953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00088"/>
            <a:ext cx="507682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00" y="681038"/>
            <a:ext cx="4962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6" name="Title 1"/>
          <p:cNvSpPr txBox="1">
            <a:spLocks/>
          </p:cNvSpPr>
          <p:nvPr/>
        </p:nvSpPr>
        <p:spPr bwMode="auto">
          <a:xfrm>
            <a:off x="5646738" y="3543300"/>
            <a:ext cx="2976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mặt bên hông </a:t>
            </a:r>
          </a:p>
        </p:txBody>
      </p:sp>
      <p:sp>
        <p:nvSpPr>
          <p:cNvPr id="257037" name="Rectangle 59"/>
          <p:cNvSpPr>
            <a:spLocks noChangeArrowheads="1"/>
          </p:cNvSpPr>
          <p:nvPr/>
        </p:nvSpPr>
        <p:spPr bwMode="auto">
          <a:xfrm>
            <a:off x="2743200" y="7302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Group 3"/>
          <p:cNvGrpSpPr>
            <a:grpSpLocks/>
          </p:cNvGrpSpPr>
          <p:nvPr/>
        </p:nvGrpSpPr>
        <p:grpSpPr bwMode="auto">
          <a:xfrm>
            <a:off x="2667000" y="2286000"/>
            <a:ext cx="6400800" cy="2895600"/>
            <a:chOff x="288" y="96"/>
            <a:chExt cx="5256" cy="2976"/>
          </a:xfrm>
        </p:grpSpPr>
        <p:grpSp>
          <p:nvGrpSpPr>
            <p:cNvPr id="258070" name="Group 4"/>
            <p:cNvGrpSpPr>
              <a:grpSpLocks/>
            </p:cNvGrpSpPr>
            <p:nvPr/>
          </p:nvGrpSpPr>
          <p:grpSpPr bwMode="auto"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258077" name="AutoShape 5"/>
              <p:cNvSpPr>
                <a:spLocks noChangeArrowheads="1"/>
              </p:cNvSpPr>
              <p:nvPr/>
            </p:nvSpPr>
            <p:spPr bwMode="auto"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78" name="Rectangle 6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79" name="AutoShape 7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80" name="Rectangle 8"/>
              <p:cNvSpPr>
                <a:spLocks noChangeArrowheads="1"/>
              </p:cNvSpPr>
              <p:nvPr/>
            </p:nvSpPr>
            <p:spPr bwMode="auto"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81" name="AutoShape 9"/>
              <p:cNvSpPr>
                <a:spLocks noChangeArrowheads="1"/>
              </p:cNvSpPr>
              <p:nvPr/>
            </p:nvSpPr>
            <p:spPr bwMode="auto"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82" name="AutoShape 10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258071" name="Text Box 11"/>
            <p:cNvSpPr txBox="1">
              <a:spLocks noChangeArrowheads="1"/>
            </p:cNvSpPr>
            <p:nvPr/>
          </p:nvSpPr>
          <p:spPr bwMode="auto">
            <a:xfrm>
              <a:off x="738" y="1488"/>
              <a:ext cx="295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8072" name="Text Box 12"/>
            <p:cNvSpPr txBox="1">
              <a:spLocks noChangeArrowheads="1"/>
            </p:cNvSpPr>
            <p:nvPr/>
          </p:nvSpPr>
          <p:spPr bwMode="auto">
            <a:xfrm>
              <a:off x="4721" y="1538"/>
              <a:ext cx="301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8073" name="Text Box 13"/>
            <p:cNvSpPr txBox="1">
              <a:spLocks noChangeArrowheads="1"/>
            </p:cNvSpPr>
            <p:nvPr/>
          </p:nvSpPr>
          <p:spPr bwMode="auto">
            <a:xfrm>
              <a:off x="1938" y="1488"/>
              <a:ext cx="29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8074" name="Text Box 14"/>
            <p:cNvSpPr txBox="1">
              <a:spLocks noChangeArrowheads="1"/>
            </p:cNvSpPr>
            <p:nvPr/>
          </p:nvSpPr>
          <p:spPr bwMode="auto">
            <a:xfrm>
              <a:off x="3328" y="1488"/>
              <a:ext cx="298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8075" name="Text Box 15"/>
            <p:cNvSpPr txBox="1">
              <a:spLocks noChangeArrowheads="1"/>
            </p:cNvSpPr>
            <p:nvPr/>
          </p:nvSpPr>
          <p:spPr bwMode="auto">
            <a:xfrm>
              <a:off x="1987" y="579"/>
              <a:ext cx="298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8076" name="Text Box 16"/>
            <p:cNvSpPr txBox="1">
              <a:spLocks noChangeArrowheads="1"/>
            </p:cNvSpPr>
            <p:nvPr/>
          </p:nvSpPr>
          <p:spPr bwMode="auto">
            <a:xfrm>
              <a:off x="1987" y="2449"/>
              <a:ext cx="298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990600" y="5410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3333CC"/>
                </a:solidFill>
                <a:latin typeface="Times New Roman" pitchFamily="18" charset="0"/>
              </a:rPr>
              <a:t>- Hình hộp chữ nhật gồm 6 mặt .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3333CC"/>
                </a:solidFill>
                <a:latin typeface="Times New Roman" pitchFamily="18" charset="0"/>
              </a:rPr>
              <a:t>- Các mặt đều là hình chữ nhật.</a:t>
            </a:r>
          </a:p>
        </p:txBody>
      </p:sp>
      <p:grpSp>
        <p:nvGrpSpPr>
          <p:cNvPr id="258053" name="Group 20"/>
          <p:cNvGrpSpPr>
            <a:grpSpLocks/>
          </p:cNvGrpSpPr>
          <p:nvPr/>
        </p:nvGrpSpPr>
        <p:grpSpPr bwMode="auto">
          <a:xfrm>
            <a:off x="273050" y="2743200"/>
            <a:ext cx="2133600" cy="2159000"/>
            <a:chOff x="1104" y="720"/>
            <a:chExt cx="1776" cy="2022"/>
          </a:xfrm>
        </p:grpSpPr>
        <p:grpSp>
          <p:nvGrpSpPr>
            <p:cNvPr id="258057" name="Group 21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258066" name="AutoShape 22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8067" name="Line 23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8" name="Line 24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9" name="Line 25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058" name="Text Box 26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8059" name="Text Box 27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8060" name="Text Box 28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8061" name="Text Box 29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8062" name="Text Box 30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8063" name="Text Box 31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8064" name="Line 32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65" name="Line 33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54" name="Text Box 34"/>
          <p:cNvSpPr txBox="1">
            <a:spLocks noChangeArrowheads="1"/>
          </p:cNvSpPr>
          <p:nvPr/>
        </p:nvSpPr>
        <p:spPr bwMode="auto">
          <a:xfrm>
            <a:off x="381000" y="1828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  <p:sp>
        <p:nvSpPr>
          <p:cNvPr id="258055" name="Text Box 35"/>
          <p:cNvSpPr txBox="1">
            <a:spLocks noChangeArrowheads="1"/>
          </p:cNvSpPr>
          <p:nvPr/>
        </p:nvSpPr>
        <p:spPr bwMode="auto">
          <a:xfrm>
            <a:off x="3733800" y="381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58056" name="Text Box 36"/>
          <p:cNvSpPr txBox="1">
            <a:spLocks noChangeArrowheads="1"/>
          </p:cNvSpPr>
          <p:nvPr/>
        </p:nvSpPr>
        <p:spPr bwMode="auto">
          <a:xfrm>
            <a:off x="1219200" y="838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  <p:bldP spid="327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12"/>
          <p:cNvGrpSpPr>
            <a:grpSpLocks/>
          </p:cNvGrpSpPr>
          <p:nvPr/>
        </p:nvGrpSpPr>
        <p:grpSpPr bwMode="auto">
          <a:xfrm>
            <a:off x="76200" y="1238250"/>
            <a:ext cx="5037138" cy="3695700"/>
            <a:chOff x="1363583" y="1104901"/>
            <a:chExt cx="6234907" cy="4724398"/>
          </a:xfrm>
        </p:grpSpPr>
        <p:sp>
          <p:nvSpPr>
            <p:cNvPr id="259094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59095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59096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104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9097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9098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9099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9100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59101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59102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978650" y="2781300"/>
            <a:ext cx="1555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B,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5751513" y="2794000"/>
            <a:ext cx="1423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A,</a:t>
            </a:r>
          </a:p>
        </p:txBody>
      </p:sp>
      <p:sp>
        <p:nvSpPr>
          <p:cNvPr id="259079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6002338" y="3351213"/>
            <a:ext cx="1423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C,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7175500" y="3340100"/>
            <a:ext cx="142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D,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6002338" y="3848100"/>
            <a:ext cx="1423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M,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7315200" y="3821113"/>
            <a:ext cx="1423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N,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5992813" y="4329113"/>
            <a:ext cx="1423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P,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7239000" y="4305300"/>
            <a:ext cx="1423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 Q.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5088" y="130492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92613" y="13049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276600" y="27495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6200" y="26289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04888" y="3067050"/>
            <a:ext cx="52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503738" y="3048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44863" y="43434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6200" y="43434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41" grpId="0"/>
      <p:bldP spid="42" grpId="0"/>
      <p:bldP spid="43" grpId="0"/>
      <p:bldP spid="44" grpId="0"/>
      <p:bldP spid="45" grpId="0"/>
      <p:bldP spid="46" grpId="0"/>
      <p:bldP spid="7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8" name="Group 12"/>
          <p:cNvGrpSpPr>
            <a:grpSpLocks/>
          </p:cNvGrpSpPr>
          <p:nvPr/>
        </p:nvGrpSpPr>
        <p:grpSpPr bwMode="auto">
          <a:xfrm>
            <a:off x="228600" y="965200"/>
            <a:ext cx="5037138" cy="3695700"/>
            <a:chOff x="1363583" y="1104901"/>
            <a:chExt cx="6234907" cy="4724398"/>
          </a:xfrm>
        </p:grpSpPr>
        <p:sp>
          <p:nvSpPr>
            <p:cNvPr id="260109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60110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60111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0119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0112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0113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0114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0115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0116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0117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1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4270375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62338" y="3159125"/>
            <a:ext cx="1160462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3438" y="1479550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 bwMode="auto">
          <a:xfrm>
            <a:off x="1262063" y="4165600"/>
            <a:ext cx="20145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 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 rot="-2685453">
            <a:off x="3436938" y="3321050"/>
            <a:ext cx="20145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 rot="5400000">
            <a:off x="4064794" y="2058194"/>
            <a:ext cx="1801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 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026150" y="2836863"/>
            <a:ext cx="27368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12"/>
          <p:cNvGrpSpPr>
            <a:grpSpLocks/>
          </p:cNvGrpSpPr>
          <p:nvPr/>
        </p:nvGrpSpPr>
        <p:grpSpPr bwMode="auto">
          <a:xfrm>
            <a:off x="228600" y="965200"/>
            <a:ext cx="5037138" cy="3695700"/>
            <a:chOff x="1363583" y="1104901"/>
            <a:chExt cx="6234907" cy="4724398"/>
          </a:xfrm>
        </p:grpSpPr>
        <p:sp>
          <p:nvSpPr>
            <p:cNvPr id="261139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61140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61141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1149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1142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1143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1144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1145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1146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1147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125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4270375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127" name="Title 1"/>
          <p:cNvSpPr txBox="1">
            <a:spLocks/>
          </p:cNvSpPr>
          <p:nvPr/>
        </p:nvSpPr>
        <p:spPr bwMode="auto">
          <a:xfrm>
            <a:off x="1262063" y="4165600"/>
            <a:ext cx="20145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 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026150" y="2836863"/>
            <a:ext cx="27368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8950" y="3151188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09738" y="1490663"/>
            <a:ext cx="28749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7375" y="2606675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 bwMode="auto">
          <a:xfrm>
            <a:off x="4772025" y="3660775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dài:  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6248400" y="3548063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QP,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7596188" y="35480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DC,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6248400" y="40005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MN,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7596188" y="40179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AB.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462338" y="3159125"/>
            <a:ext cx="1160462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 bwMode="auto">
          <a:xfrm rot="-2685453">
            <a:off x="3436938" y="3321050"/>
            <a:ext cx="20145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12"/>
          <p:cNvGrpSpPr>
            <a:grpSpLocks/>
          </p:cNvGrpSpPr>
          <p:nvPr/>
        </p:nvGrpSpPr>
        <p:grpSpPr bwMode="auto">
          <a:xfrm>
            <a:off x="228600" y="965200"/>
            <a:ext cx="5037138" cy="3695700"/>
            <a:chOff x="1363583" y="1104901"/>
            <a:chExt cx="6234907" cy="4724398"/>
          </a:xfrm>
        </p:grpSpPr>
        <p:sp>
          <p:nvSpPr>
            <p:cNvPr id="262168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62169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62170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178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2171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2172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2173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2174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2175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2176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149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026150" y="2836863"/>
            <a:ext cx="27368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2151" name="Title 1"/>
          <p:cNvSpPr txBox="1">
            <a:spLocks/>
          </p:cNvSpPr>
          <p:nvPr/>
        </p:nvSpPr>
        <p:spPr bwMode="auto">
          <a:xfrm>
            <a:off x="4772025" y="3660775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dài:  </a:t>
            </a:r>
          </a:p>
        </p:txBody>
      </p:sp>
      <p:sp>
        <p:nvSpPr>
          <p:cNvPr id="262152" name="Title 1"/>
          <p:cNvSpPr txBox="1">
            <a:spLocks/>
          </p:cNvSpPr>
          <p:nvPr/>
        </p:nvSpPr>
        <p:spPr bwMode="auto">
          <a:xfrm>
            <a:off x="6248400" y="3548063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QP,</a:t>
            </a:r>
          </a:p>
        </p:txBody>
      </p:sp>
      <p:sp>
        <p:nvSpPr>
          <p:cNvPr id="262153" name="Title 1"/>
          <p:cNvSpPr txBox="1">
            <a:spLocks/>
          </p:cNvSpPr>
          <p:nvPr/>
        </p:nvSpPr>
        <p:spPr bwMode="auto">
          <a:xfrm>
            <a:off x="7596188" y="35480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DC,</a:t>
            </a:r>
          </a:p>
        </p:txBody>
      </p:sp>
      <p:sp>
        <p:nvSpPr>
          <p:cNvPr id="262154" name="Title 1"/>
          <p:cNvSpPr txBox="1">
            <a:spLocks/>
          </p:cNvSpPr>
          <p:nvPr/>
        </p:nvSpPr>
        <p:spPr bwMode="auto">
          <a:xfrm>
            <a:off x="6248400" y="40005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MN,</a:t>
            </a:r>
          </a:p>
        </p:txBody>
      </p:sp>
      <p:sp>
        <p:nvSpPr>
          <p:cNvPr id="262155" name="Title 1"/>
          <p:cNvSpPr txBox="1">
            <a:spLocks/>
          </p:cNvSpPr>
          <p:nvPr/>
        </p:nvSpPr>
        <p:spPr bwMode="auto">
          <a:xfrm>
            <a:off x="7596188" y="40179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AB.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462338" y="3159125"/>
            <a:ext cx="1160462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157" name="Title 1"/>
          <p:cNvSpPr txBox="1">
            <a:spLocks/>
          </p:cNvSpPr>
          <p:nvPr/>
        </p:nvSpPr>
        <p:spPr bwMode="auto">
          <a:xfrm rot="-2685453">
            <a:off x="3436938" y="3321050"/>
            <a:ext cx="20145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4495800" y="4579938"/>
            <a:ext cx="1752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rộng:  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462338" y="1508125"/>
            <a:ext cx="1160462" cy="1109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87375" y="1508125"/>
            <a:ext cx="1160463" cy="1109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4675" y="3159125"/>
            <a:ext cx="1162050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 bwMode="auto">
          <a:xfrm>
            <a:off x="6172200" y="44577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NP,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7519988" y="4457700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BC,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6092825" y="4872038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AD,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7440613" y="487203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MQ,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643438" y="1479550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 txBox="1">
            <a:spLocks/>
          </p:cNvSpPr>
          <p:nvPr/>
        </p:nvSpPr>
        <p:spPr bwMode="auto">
          <a:xfrm rot="5400000">
            <a:off x="4064794" y="2058194"/>
            <a:ext cx="1801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8" grpId="0"/>
      <p:bldP spid="59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70" name="Group 12"/>
          <p:cNvGrpSpPr>
            <a:grpSpLocks/>
          </p:cNvGrpSpPr>
          <p:nvPr/>
        </p:nvGrpSpPr>
        <p:grpSpPr bwMode="auto">
          <a:xfrm>
            <a:off x="228600" y="965200"/>
            <a:ext cx="5037138" cy="3695700"/>
            <a:chOff x="1363583" y="1104901"/>
            <a:chExt cx="6234907" cy="4724398"/>
          </a:xfrm>
        </p:grpSpPr>
        <p:sp>
          <p:nvSpPr>
            <p:cNvPr id="263195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63196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63197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3205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3198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3199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3200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3201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3202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3203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3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026150" y="2836863"/>
            <a:ext cx="27368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3175" name="Title 1"/>
          <p:cNvSpPr txBox="1">
            <a:spLocks/>
          </p:cNvSpPr>
          <p:nvPr/>
        </p:nvSpPr>
        <p:spPr bwMode="auto">
          <a:xfrm>
            <a:off x="4648200" y="3660775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dài:  </a:t>
            </a:r>
          </a:p>
        </p:txBody>
      </p:sp>
      <p:sp>
        <p:nvSpPr>
          <p:cNvPr id="263176" name="Title 1"/>
          <p:cNvSpPr txBox="1">
            <a:spLocks/>
          </p:cNvSpPr>
          <p:nvPr/>
        </p:nvSpPr>
        <p:spPr bwMode="auto">
          <a:xfrm>
            <a:off x="6248400" y="3548063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QP,</a:t>
            </a:r>
          </a:p>
        </p:txBody>
      </p:sp>
      <p:sp>
        <p:nvSpPr>
          <p:cNvPr id="263177" name="Title 1"/>
          <p:cNvSpPr txBox="1">
            <a:spLocks/>
          </p:cNvSpPr>
          <p:nvPr/>
        </p:nvSpPr>
        <p:spPr bwMode="auto">
          <a:xfrm>
            <a:off x="7596188" y="35480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DC,</a:t>
            </a:r>
          </a:p>
        </p:txBody>
      </p:sp>
      <p:sp>
        <p:nvSpPr>
          <p:cNvPr id="263178" name="Title 1"/>
          <p:cNvSpPr txBox="1">
            <a:spLocks/>
          </p:cNvSpPr>
          <p:nvPr/>
        </p:nvSpPr>
        <p:spPr bwMode="auto">
          <a:xfrm>
            <a:off x="6248400" y="40005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MN,</a:t>
            </a:r>
          </a:p>
        </p:txBody>
      </p:sp>
      <p:sp>
        <p:nvSpPr>
          <p:cNvPr id="263179" name="Title 1"/>
          <p:cNvSpPr txBox="1">
            <a:spLocks/>
          </p:cNvSpPr>
          <p:nvPr/>
        </p:nvSpPr>
        <p:spPr bwMode="auto">
          <a:xfrm>
            <a:off x="7596188" y="40179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AB.</a:t>
            </a:r>
          </a:p>
        </p:txBody>
      </p:sp>
      <p:sp>
        <p:nvSpPr>
          <p:cNvPr id="263180" name="Title 1"/>
          <p:cNvSpPr txBox="1">
            <a:spLocks/>
          </p:cNvSpPr>
          <p:nvPr/>
        </p:nvSpPr>
        <p:spPr bwMode="auto">
          <a:xfrm>
            <a:off x="4495800" y="4579938"/>
            <a:ext cx="1752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rộng:  </a:t>
            </a:r>
          </a:p>
        </p:txBody>
      </p:sp>
      <p:sp>
        <p:nvSpPr>
          <p:cNvPr id="263181" name="Title 1"/>
          <p:cNvSpPr txBox="1">
            <a:spLocks/>
          </p:cNvSpPr>
          <p:nvPr/>
        </p:nvSpPr>
        <p:spPr bwMode="auto">
          <a:xfrm>
            <a:off x="6172200" y="44577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NP,</a:t>
            </a:r>
          </a:p>
        </p:txBody>
      </p:sp>
      <p:sp>
        <p:nvSpPr>
          <p:cNvPr id="263182" name="Title 1"/>
          <p:cNvSpPr txBox="1">
            <a:spLocks/>
          </p:cNvSpPr>
          <p:nvPr/>
        </p:nvSpPr>
        <p:spPr bwMode="auto">
          <a:xfrm>
            <a:off x="7519988" y="4457700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BC,</a:t>
            </a:r>
          </a:p>
        </p:txBody>
      </p:sp>
      <p:sp>
        <p:nvSpPr>
          <p:cNvPr id="263183" name="Title 1"/>
          <p:cNvSpPr txBox="1">
            <a:spLocks/>
          </p:cNvSpPr>
          <p:nvPr/>
        </p:nvSpPr>
        <p:spPr bwMode="auto">
          <a:xfrm>
            <a:off x="6092825" y="4872038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AD,</a:t>
            </a:r>
          </a:p>
        </p:txBody>
      </p:sp>
      <p:sp>
        <p:nvSpPr>
          <p:cNvPr id="263184" name="Title 1"/>
          <p:cNvSpPr txBox="1">
            <a:spLocks/>
          </p:cNvSpPr>
          <p:nvPr/>
        </p:nvSpPr>
        <p:spPr bwMode="auto">
          <a:xfrm>
            <a:off x="7440613" y="487203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MQ,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643438" y="1479550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186" name="Title 1"/>
          <p:cNvSpPr txBox="1">
            <a:spLocks/>
          </p:cNvSpPr>
          <p:nvPr/>
        </p:nvSpPr>
        <p:spPr bwMode="auto">
          <a:xfrm rot="5400000">
            <a:off x="4064794" y="2058194"/>
            <a:ext cx="1801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 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4495800" y="5562600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5972175" y="5449888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BN,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 bwMode="auto">
          <a:xfrm>
            <a:off x="7319963" y="544988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CP,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5972175" y="5902325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DQ,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7319963" y="591978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AM.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3497263" y="2676525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09738" y="1584325"/>
            <a:ext cx="0" cy="1652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7375" y="2676525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Group 12"/>
          <p:cNvGrpSpPr>
            <a:grpSpLocks/>
          </p:cNvGrpSpPr>
          <p:nvPr/>
        </p:nvGrpSpPr>
        <p:grpSpPr bwMode="auto">
          <a:xfrm>
            <a:off x="228600" y="965200"/>
            <a:ext cx="5037138" cy="3695700"/>
            <a:chOff x="1363583" y="1104901"/>
            <a:chExt cx="6234907" cy="4724398"/>
          </a:xfrm>
        </p:grpSpPr>
        <p:sp>
          <p:nvSpPr>
            <p:cNvPr id="264231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64232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64233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241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4234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4235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4236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4237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4238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4239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26150" y="995363"/>
            <a:ext cx="2297113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6150" y="1920875"/>
            <a:ext cx="229711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197" name="Rectangle 39"/>
          <p:cNvSpPr>
            <a:spLocks noChangeArrowheads="1"/>
          </p:cNvSpPr>
          <p:nvPr/>
        </p:nvSpPr>
        <p:spPr bwMode="auto">
          <a:xfrm>
            <a:off x="2859088" y="1174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026150" y="2836863"/>
            <a:ext cx="27368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4199" name="Title 1"/>
          <p:cNvSpPr txBox="1">
            <a:spLocks/>
          </p:cNvSpPr>
          <p:nvPr/>
        </p:nvSpPr>
        <p:spPr bwMode="auto">
          <a:xfrm>
            <a:off x="4648200" y="3660775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dài:  </a:t>
            </a:r>
          </a:p>
        </p:txBody>
      </p:sp>
      <p:sp>
        <p:nvSpPr>
          <p:cNvPr id="264200" name="Title 1"/>
          <p:cNvSpPr txBox="1">
            <a:spLocks/>
          </p:cNvSpPr>
          <p:nvPr/>
        </p:nvSpPr>
        <p:spPr bwMode="auto">
          <a:xfrm>
            <a:off x="6248400" y="3548063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QP,</a:t>
            </a:r>
          </a:p>
        </p:txBody>
      </p:sp>
      <p:sp>
        <p:nvSpPr>
          <p:cNvPr id="264201" name="Title 1"/>
          <p:cNvSpPr txBox="1">
            <a:spLocks/>
          </p:cNvSpPr>
          <p:nvPr/>
        </p:nvSpPr>
        <p:spPr bwMode="auto">
          <a:xfrm>
            <a:off x="7596188" y="35480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DC,</a:t>
            </a:r>
          </a:p>
        </p:txBody>
      </p:sp>
      <p:sp>
        <p:nvSpPr>
          <p:cNvPr id="264202" name="Title 1"/>
          <p:cNvSpPr txBox="1">
            <a:spLocks/>
          </p:cNvSpPr>
          <p:nvPr/>
        </p:nvSpPr>
        <p:spPr bwMode="auto">
          <a:xfrm>
            <a:off x="6248400" y="40005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MN,</a:t>
            </a:r>
          </a:p>
        </p:txBody>
      </p:sp>
      <p:sp>
        <p:nvSpPr>
          <p:cNvPr id="264203" name="Title 1"/>
          <p:cNvSpPr txBox="1">
            <a:spLocks/>
          </p:cNvSpPr>
          <p:nvPr/>
        </p:nvSpPr>
        <p:spPr bwMode="auto">
          <a:xfrm>
            <a:off x="7596188" y="4017963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AB.</a:t>
            </a:r>
          </a:p>
        </p:txBody>
      </p:sp>
      <p:sp>
        <p:nvSpPr>
          <p:cNvPr id="264204" name="Title 1"/>
          <p:cNvSpPr txBox="1">
            <a:spLocks/>
          </p:cNvSpPr>
          <p:nvPr/>
        </p:nvSpPr>
        <p:spPr bwMode="auto">
          <a:xfrm>
            <a:off x="4495800" y="4579938"/>
            <a:ext cx="1752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rộng:  </a:t>
            </a:r>
          </a:p>
        </p:txBody>
      </p:sp>
      <p:sp>
        <p:nvSpPr>
          <p:cNvPr id="264205" name="Title 1"/>
          <p:cNvSpPr txBox="1">
            <a:spLocks/>
          </p:cNvSpPr>
          <p:nvPr/>
        </p:nvSpPr>
        <p:spPr bwMode="auto">
          <a:xfrm>
            <a:off x="6172200" y="4457700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NP,</a:t>
            </a:r>
          </a:p>
        </p:txBody>
      </p:sp>
      <p:sp>
        <p:nvSpPr>
          <p:cNvPr id="264206" name="Title 1"/>
          <p:cNvSpPr txBox="1">
            <a:spLocks/>
          </p:cNvSpPr>
          <p:nvPr/>
        </p:nvSpPr>
        <p:spPr bwMode="auto">
          <a:xfrm>
            <a:off x="7519988" y="4457700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BC,</a:t>
            </a:r>
          </a:p>
        </p:txBody>
      </p:sp>
      <p:sp>
        <p:nvSpPr>
          <p:cNvPr id="264207" name="Title 1"/>
          <p:cNvSpPr txBox="1">
            <a:spLocks/>
          </p:cNvSpPr>
          <p:nvPr/>
        </p:nvSpPr>
        <p:spPr bwMode="auto">
          <a:xfrm>
            <a:off x="6092825" y="4872038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AD,</a:t>
            </a:r>
          </a:p>
        </p:txBody>
      </p:sp>
      <p:sp>
        <p:nvSpPr>
          <p:cNvPr id="264208" name="Title 1"/>
          <p:cNvSpPr txBox="1">
            <a:spLocks/>
          </p:cNvSpPr>
          <p:nvPr/>
        </p:nvSpPr>
        <p:spPr bwMode="auto">
          <a:xfrm>
            <a:off x="7440613" y="487203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MQ,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643438" y="1479550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10" name="Title 1"/>
          <p:cNvSpPr txBox="1">
            <a:spLocks/>
          </p:cNvSpPr>
          <p:nvPr/>
        </p:nvSpPr>
        <p:spPr bwMode="auto">
          <a:xfrm rot="5400000">
            <a:off x="4064794" y="2058194"/>
            <a:ext cx="1801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 </a:t>
            </a:r>
          </a:p>
        </p:txBody>
      </p:sp>
      <p:sp>
        <p:nvSpPr>
          <p:cNvPr id="264211" name="Title 1"/>
          <p:cNvSpPr txBox="1">
            <a:spLocks/>
          </p:cNvSpPr>
          <p:nvPr/>
        </p:nvSpPr>
        <p:spPr bwMode="auto">
          <a:xfrm>
            <a:off x="4495800" y="5562600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Chiều cao: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4212" name="Title 1"/>
          <p:cNvSpPr txBox="1">
            <a:spLocks/>
          </p:cNvSpPr>
          <p:nvPr/>
        </p:nvSpPr>
        <p:spPr bwMode="auto">
          <a:xfrm>
            <a:off x="5972175" y="5449888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BN,</a:t>
            </a:r>
          </a:p>
        </p:txBody>
      </p:sp>
      <p:sp>
        <p:nvSpPr>
          <p:cNvPr id="264213" name="Title 1"/>
          <p:cNvSpPr txBox="1">
            <a:spLocks/>
          </p:cNvSpPr>
          <p:nvPr/>
        </p:nvSpPr>
        <p:spPr bwMode="auto">
          <a:xfrm>
            <a:off x="7319963" y="544988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CP,</a:t>
            </a:r>
          </a:p>
        </p:txBody>
      </p:sp>
      <p:sp>
        <p:nvSpPr>
          <p:cNvPr id="264214" name="Title 1"/>
          <p:cNvSpPr txBox="1">
            <a:spLocks/>
          </p:cNvSpPr>
          <p:nvPr/>
        </p:nvSpPr>
        <p:spPr bwMode="auto">
          <a:xfrm>
            <a:off x="5972175" y="5902325"/>
            <a:ext cx="1776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DQ,</a:t>
            </a:r>
          </a:p>
        </p:txBody>
      </p:sp>
      <p:sp>
        <p:nvSpPr>
          <p:cNvPr id="264215" name="Title 1"/>
          <p:cNvSpPr txBox="1">
            <a:spLocks/>
          </p:cNvSpPr>
          <p:nvPr/>
        </p:nvSpPr>
        <p:spPr bwMode="auto">
          <a:xfrm>
            <a:off x="7319963" y="5919788"/>
            <a:ext cx="1776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 AM.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3497263" y="2676525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09738" y="1584325"/>
            <a:ext cx="0" cy="1652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7375" y="2676525"/>
            <a:ext cx="0" cy="1651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62338" y="3159125"/>
            <a:ext cx="1160462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20" name="Title 1"/>
          <p:cNvSpPr txBox="1">
            <a:spLocks/>
          </p:cNvSpPr>
          <p:nvPr/>
        </p:nvSpPr>
        <p:spPr bwMode="auto">
          <a:xfrm rot="-2685453">
            <a:off x="3436938" y="3321050"/>
            <a:ext cx="20145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462338" y="1508125"/>
            <a:ext cx="1160462" cy="1109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87375" y="1508125"/>
            <a:ext cx="1160463" cy="11096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4675" y="3159125"/>
            <a:ext cx="1162050" cy="11112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7375" y="4270375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25" name="Title 1"/>
          <p:cNvSpPr txBox="1">
            <a:spLocks/>
          </p:cNvSpPr>
          <p:nvPr/>
        </p:nvSpPr>
        <p:spPr bwMode="auto">
          <a:xfrm>
            <a:off x="1262063" y="4165600"/>
            <a:ext cx="20145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 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758950" y="3151188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09738" y="1490663"/>
            <a:ext cx="28749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7375" y="2606675"/>
            <a:ext cx="2874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4043363" y="4000500"/>
            <a:ext cx="541337" cy="1919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 bwMode="auto">
          <a:xfrm>
            <a:off x="2859088" y="4773613"/>
            <a:ext cx="13319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cạnh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8" descr="Hình ảnh có liên qu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Kết quả hình ảnh cho gạch th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81000"/>
            <a:ext cx="85344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Hình ảnh có liên quan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89C7D6"/>
              </a:clrFrom>
              <a:clrTo>
                <a:srgbClr val="89C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"/>
            <a:ext cx="85344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Kết quả hình ảnh cho hộp bán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28575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Hình ảnh có liên qua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33375"/>
            <a:ext cx="853440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4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7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5" name="Rectangle 4"/>
          <p:cNvSpPr>
            <a:spLocks noChangeArrowheads="1"/>
          </p:cNvSpPr>
          <p:nvPr/>
        </p:nvSpPr>
        <p:spPr bwMode="auto">
          <a:xfrm>
            <a:off x="2755900" y="152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lập phương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440113"/>
            <a:ext cx="2895600" cy="2884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0" y="19812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34163" y="1981200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48053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48053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6251" name="Title 1"/>
          <p:cNvSpPr txBox="1">
            <a:spLocks/>
          </p:cNvSpPr>
          <p:nvPr/>
        </p:nvSpPr>
        <p:spPr bwMode="auto">
          <a:xfrm>
            <a:off x="1666875" y="4572000"/>
            <a:ext cx="923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506538" y="1425575"/>
            <a:ext cx="7083425" cy="1447800"/>
          </a:xfrm>
          <a:prstGeom prst="cloudCallout">
            <a:avLst>
              <a:gd name="adj1" fmla="val -41843"/>
              <a:gd name="adj2" fmla="val 251972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kể tên các hình mà em đã được học?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" y="3343275"/>
            <a:ext cx="3581400" cy="1371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9600" y="3343275"/>
            <a:ext cx="16764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1" name="Parallelogram 1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25"/>
            <a:ext cx="22494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7391400" y="5095875"/>
            <a:ext cx="15240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362200" y="4943475"/>
            <a:ext cx="2362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00800" y="3343275"/>
            <a:ext cx="2286000" cy="1524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55638" y="5273675"/>
            <a:ext cx="15081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2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</a:p>
        </p:txBody>
      </p:sp>
      <p:pic>
        <p:nvPicPr>
          <p:cNvPr id="2077" name="Trapezoid 1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7588" y="5056188"/>
            <a:ext cx="24749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084763" y="5214938"/>
            <a:ext cx="1955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</a:t>
            </a:r>
          </a:p>
        </p:txBody>
      </p:sp>
      <p:sp>
        <p:nvSpPr>
          <p:cNvPr id="248844" name="Text Box 5"/>
          <p:cNvSpPr txBox="1">
            <a:spLocks noChangeArrowheads="1"/>
          </p:cNvSpPr>
          <p:nvPr/>
        </p:nvSpPr>
        <p:spPr bwMode="auto">
          <a:xfrm>
            <a:off x="3790950" y="111125"/>
            <a:ext cx="125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75" y="784225"/>
            <a:ext cx="402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076" grpId="0"/>
      <p:bldP spid="2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726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7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69" name="Rectangle 4"/>
          <p:cNvSpPr>
            <a:spLocks noChangeArrowheads="1"/>
          </p:cNvSpPr>
          <p:nvPr/>
        </p:nvSpPr>
        <p:spPr bwMode="auto">
          <a:xfrm>
            <a:off x="2755900" y="152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lập phương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440113"/>
            <a:ext cx="2879725" cy="2884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0" y="19812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34163" y="1981200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48053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48053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7275" name="Title 1"/>
          <p:cNvSpPr txBox="1">
            <a:spLocks/>
          </p:cNvSpPr>
          <p:nvPr/>
        </p:nvSpPr>
        <p:spPr bwMode="auto">
          <a:xfrm>
            <a:off x="1666875" y="4572000"/>
            <a:ext cx="923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ô</a:t>
            </a:r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2438400" y="1992313"/>
            <a:ext cx="1382713" cy="1447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91138" y="2012950"/>
            <a:ext cx="1382712" cy="14493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2888" y="4840288"/>
            <a:ext cx="1382712" cy="14493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00313" y="4840288"/>
            <a:ext cx="1381125" cy="144938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1981200"/>
            <a:ext cx="2895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7"/>
          </p:cNvCxnSpPr>
          <p:nvPr/>
        </p:nvCxnSpPr>
        <p:spPr>
          <a:xfrm flipH="1">
            <a:off x="6691313" y="1981200"/>
            <a:ext cx="14287" cy="2833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78263" y="1993900"/>
            <a:ext cx="14287" cy="283527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78250" y="4845050"/>
            <a:ext cx="2895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667000"/>
            <a:ext cx="8686800" cy="2971800"/>
            <a:chOff x="126" y="1680"/>
            <a:chExt cx="2898" cy="2064"/>
          </a:xfrm>
        </p:grpSpPr>
        <p:sp>
          <p:nvSpPr>
            <p:cNvPr id="268294" name="AutoShape 4"/>
            <p:cNvSpPr>
              <a:spLocks noChangeArrowheads="1"/>
            </p:cNvSpPr>
            <p:nvPr/>
          </p:nvSpPr>
          <p:spPr bwMode="auto">
            <a:xfrm>
              <a:off x="126" y="168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68295" name="Text Box 5"/>
            <p:cNvSpPr txBox="1">
              <a:spLocks noChangeArrowheads="1"/>
            </p:cNvSpPr>
            <p:nvPr/>
          </p:nvSpPr>
          <p:spPr bwMode="auto">
            <a:xfrm>
              <a:off x="192" y="2122"/>
              <a:ext cx="283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68296" name="Text Box 6"/>
            <p:cNvSpPr txBox="1">
              <a:spLocks noChangeArrowheads="1"/>
            </p:cNvSpPr>
            <p:nvPr/>
          </p:nvSpPr>
          <p:spPr bwMode="auto">
            <a:xfrm>
              <a:off x="192" y="2602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68297" name="Text Box 7"/>
            <p:cNvSpPr txBox="1">
              <a:spLocks noChangeArrowheads="1"/>
            </p:cNvSpPr>
            <p:nvPr/>
          </p:nvSpPr>
          <p:spPr bwMode="auto">
            <a:xfrm>
              <a:off x="180" y="3159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68298" name="Text Box 8"/>
            <p:cNvSpPr txBox="1">
              <a:spLocks noChangeArrowheads="1"/>
            </p:cNvSpPr>
            <p:nvPr/>
          </p:nvSpPr>
          <p:spPr bwMode="auto">
            <a:xfrm>
              <a:off x="228" y="1776"/>
              <a:ext cx="2568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endParaRPr lang="en-US" altLang="en-US" sz="2800" i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Times New Roman" pitchFamily="18" charset="0"/>
                </a:rPr>
                <a:t>Hãy quan sát hình lập phương và trả lời câu hỏi: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mặt?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+ Các mặt hình lập phương đều là hình gì?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đỉnh?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cạnh?</a:t>
              </a:r>
              <a:endParaRPr lang="en-US" altLang="en-US" sz="28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sp>
        <p:nvSpPr>
          <p:cNvPr id="268291" name="Text Box 10"/>
          <p:cNvSpPr txBox="1">
            <a:spLocks noChangeArrowheads="1"/>
          </p:cNvSpPr>
          <p:nvPr/>
        </p:nvSpPr>
        <p:spPr bwMode="auto">
          <a:xfrm>
            <a:off x="1371600" y="99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268292" name="Text Box 11"/>
          <p:cNvSpPr txBox="1">
            <a:spLocks noChangeArrowheads="1"/>
          </p:cNvSpPr>
          <p:nvPr/>
        </p:nvSpPr>
        <p:spPr bwMode="auto">
          <a:xfrm>
            <a:off x="3810000" y="381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68293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  <a:latin typeface="Times New Roman" pitchFamily="18" charset="0"/>
              </a:rPr>
              <a:t>2.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14" name="Group 4"/>
          <p:cNvGrpSpPr>
            <a:grpSpLocks/>
          </p:cNvGrpSpPr>
          <p:nvPr/>
        </p:nvGrpSpPr>
        <p:grpSpPr bwMode="auto">
          <a:xfrm>
            <a:off x="381000" y="1114425"/>
            <a:ext cx="3292475" cy="3351213"/>
            <a:chOff x="4876799" y="1108360"/>
            <a:chExt cx="4267200" cy="43434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317030" y="1120705"/>
              <a:ext cx="14403" cy="2835246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328" name="Group 2"/>
            <p:cNvGrpSpPr>
              <a:grpSpLocks/>
            </p:cNvGrpSpPr>
            <p:nvPr/>
          </p:nvGrpSpPr>
          <p:grpSpPr bwMode="auto">
            <a:xfrm>
              <a:off x="4876799" y="1108360"/>
              <a:ext cx="4267200" cy="4343400"/>
              <a:chOff x="4876799" y="1108360"/>
              <a:chExt cx="4267200" cy="43434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4938523" y="3968296"/>
                <a:ext cx="1382622" cy="1448486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876799" y="2567134"/>
                <a:ext cx="2880463" cy="288462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4876799" y="1118648"/>
                <a:ext cx="1382622" cy="14484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730515" y="1139223"/>
                <a:ext cx="1382622" cy="145054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757262" y="3955951"/>
                <a:ext cx="1355876" cy="14958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49134" y="1108360"/>
                <a:ext cx="289486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9129597" y="1108360"/>
                <a:ext cx="14402" cy="283318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216215" y="3972411"/>
                <a:ext cx="289692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9315" name="Rectangle 41"/>
          <p:cNvSpPr>
            <a:spLocks noChangeArrowheads="1"/>
          </p:cNvSpPr>
          <p:nvPr/>
        </p:nvSpPr>
        <p:spPr bwMode="auto">
          <a:xfrm>
            <a:off x="2755900" y="152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lập phương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900113" y="4295775"/>
            <a:ext cx="1538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776788" y="1025525"/>
            <a:ext cx="1776412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803775" y="2589213"/>
            <a:ext cx="1722438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830763" y="3467100"/>
            <a:ext cx="1722437" cy="800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42100" y="1025525"/>
            <a:ext cx="2349500" cy="11509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81000" y="4445000"/>
            <a:ext cx="222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03500" y="3287713"/>
            <a:ext cx="1058863" cy="11525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654425" y="1138238"/>
            <a:ext cx="0" cy="2163762"/>
          </a:xfrm>
          <a:prstGeom prst="line">
            <a:avLst/>
          </a:prstGeom>
          <a:ln w="57150">
            <a:solidFill>
              <a:srgbClr val="56E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 rot="-2764899">
            <a:off x="2623344" y="3548856"/>
            <a:ext cx="1538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 rot="5400000">
            <a:off x="3207544" y="1867694"/>
            <a:ext cx="1538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858000" y="3505200"/>
            <a:ext cx="1981200" cy="800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51" grpId="0"/>
      <p:bldP spid="52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4"/>
          <p:cNvSpPr txBox="1">
            <a:spLocks noChangeArrowheads="1"/>
          </p:cNvSpPr>
          <p:nvPr/>
        </p:nvSpPr>
        <p:spPr bwMode="auto">
          <a:xfrm>
            <a:off x="3886200" y="30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70339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1371600" y="2133600"/>
            <a:ext cx="1905000" cy="1752600"/>
            <a:chOff x="2160" y="1440"/>
            <a:chExt cx="1728" cy="1680"/>
          </a:xfrm>
        </p:grpSpPr>
        <p:sp>
          <p:nvSpPr>
            <p:cNvPr id="270344" name="AutoShape 7"/>
            <p:cNvSpPr>
              <a:spLocks noChangeArrowheads="1"/>
            </p:cNvSpPr>
            <p:nvPr/>
          </p:nvSpPr>
          <p:spPr bwMode="auto">
            <a:xfrm>
              <a:off x="2160" y="1440"/>
              <a:ext cx="1728" cy="1680"/>
            </a:xfrm>
            <a:prstGeom prst="cube">
              <a:avLst>
                <a:gd name="adj" fmla="val 264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45" name="Oval 8"/>
            <p:cNvSpPr>
              <a:spLocks noChangeArrowheads="1"/>
            </p:cNvSpPr>
            <p:nvPr/>
          </p:nvSpPr>
          <p:spPr bwMode="auto">
            <a:xfrm>
              <a:off x="2730" y="2376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46" name="Oval 9"/>
            <p:cNvSpPr>
              <a:spLocks noChangeArrowheads="1"/>
            </p:cNvSpPr>
            <p:nvPr/>
          </p:nvSpPr>
          <p:spPr bwMode="auto">
            <a:xfrm>
              <a:off x="2208" y="1929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47" name="Oval 10"/>
            <p:cNvSpPr>
              <a:spLocks noChangeArrowheads="1"/>
            </p:cNvSpPr>
            <p:nvPr/>
          </p:nvSpPr>
          <p:spPr bwMode="auto">
            <a:xfrm>
              <a:off x="3177" y="1938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48" name="Oval 11"/>
            <p:cNvSpPr>
              <a:spLocks noChangeArrowheads="1"/>
            </p:cNvSpPr>
            <p:nvPr/>
          </p:nvSpPr>
          <p:spPr bwMode="auto">
            <a:xfrm>
              <a:off x="3168" y="2850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49" name="Oval 12"/>
            <p:cNvSpPr>
              <a:spLocks noChangeArrowheads="1"/>
            </p:cNvSpPr>
            <p:nvPr/>
          </p:nvSpPr>
          <p:spPr bwMode="auto">
            <a:xfrm>
              <a:off x="2208" y="2859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0" name="Oval 13"/>
            <p:cNvSpPr>
              <a:spLocks noChangeArrowheads="1"/>
            </p:cNvSpPr>
            <p:nvPr/>
          </p:nvSpPr>
          <p:spPr bwMode="auto">
            <a:xfrm>
              <a:off x="2625" y="1491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1" name="Oval 14"/>
            <p:cNvSpPr>
              <a:spLocks noChangeArrowheads="1"/>
            </p:cNvSpPr>
            <p:nvPr/>
          </p:nvSpPr>
          <p:spPr bwMode="auto">
            <a:xfrm>
              <a:off x="3360" y="148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2" name="Oval 15"/>
            <p:cNvSpPr>
              <a:spLocks noChangeArrowheads="1"/>
            </p:cNvSpPr>
            <p:nvPr/>
          </p:nvSpPr>
          <p:spPr bwMode="auto">
            <a:xfrm>
              <a:off x="2352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3" name="Oval 16"/>
            <p:cNvSpPr>
              <a:spLocks noChangeArrowheads="1"/>
            </p:cNvSpPr>
            <p:nvPr/>
          </p:nvSpPr>
          <p:spPr bwMode="auto">
            <a:xfrm>
              <a:off x="3168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4" name="Oval 17"/>
            <p:cNvSpPr>
              <a:spLocks noChangeArrowheads="1"/>
            </p:cNvSpPr>
            <p:nvPr/>
          </p:nvSpPr>
          <p:spPr bwMode="auto">
            <a:xfrm>
              <a:off x="3621" y="2121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5" name="Oval 18"/>
            <p:cNvSpPr>
              <a:spLocks noChangeArrowheads="1"/>
            </p:cNvSpPr>
            <p:nvPr/>
          </p:nvSpPr>
          <p:spPr bwMode="auto">
            <a:xfrm>
              <a:off x="3753" y="1611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0356" name="Oval 19"/>
            <p:cNvSpPr>
              <a:spLocks noChangeArrowheads="1"/>
            </p:cNvSpPr>
            <p:nvPr/>
          </p:nvSpPr>
          <p:spPr bwMode="auto">
            <a:xfrm>
              <a:off x="3495" y="2715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219200" y="408463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33CC"/>
                </a:solidFill>
                <a:latin typeface="Times New Roman" pitchFamily="18" charset="0"/>
              </a:rPr>
              <a:t>Con súc sắc</a:t>
            </a: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513" y="2068513"/>
            <a:ext cx="23590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3116263" y="4138613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RUBIK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2" name="Group 12"/>
          <p:cNvGrpSpPr>
            <a:grpSpLocks/>
          </p:cNvGrpSpPr>
          <p:nvPr/>
        </p:nvGrpSpPr>
        <p:grpSpPr bwMode="auto">
          <a:xfrm>
            <a:off x="-76200" y="1528763"/>
            <a:ext cx="4643438" cy="3195637"/>
            <a:chOff x="1363583" y="1104901"/>
            <a:chExt cx="6234907" cy="4724398"/>
          </a:xfrm>
        </p:grpSpPr>
        <p:sp>
          <p:nvSpPr>
            <p:cNvPr id="271379" name="Title 1"/>
            <p:cNvSpPr txBox="1">
              <a:spLocks/>
            </p:cNvSpPr>
            <p:nvPr/>
          </p:nvSpPr>
          <p:spPr bwMode="auto">
            <a:xfrm>
              <a:off x="2658983" y="3390901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0" name="Title 1"/>
            <p:cNvSpPr txBox="1">
              <a:spLocks/>
            </p:cNvSpPr>
            <p:nvPr/>
          </p:nvSpPr>
          <p:spPr bwMode="auto">
            <a:xfrm>
              <a:off x="2927400" y="1143001"/>
              <a:ext cx="730200" cy="80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1381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5159" y="4118336"/>
                <a:ext cx="1432430" cy="145275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389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137" y="3437722"/>
                  <a:ext cx="3564022" cy="210990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137" y="1980269"/>
                  <a:ext cx="1449483" cy="145745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211" y="1980269"/>
                  <a:ext cx="1440956" cy="145745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5040" y="1980269"/>
                  <a:ext cx="3572548" cy="1408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7588" y="1980269"/>
                  <a:ext cx="25579" cy="21498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0935" y="1994350"/>
                  <a:ext cx="19185" cy="21357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7" y="4113642"/>
                  <a:ext cx="36130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137" y="4130070"/>
                  <a:ext cx="1408983" cy="144102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1382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3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4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5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6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387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1363" name="Rectangle 39"/>
          <p:cNvSpPr>
            <a:spLocks noChangeArrowheads="1"/>
          </p:cNvSpPr>
          <p:nvPr/>
        </p:nvSpPr>
        <p:spPr bwMode="auto">
          <a:xfrm>
            <a:off x="609600" y="9540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71364" name="Group 4"/>
          <p:cNvGrpSpPr>
            <a:grpSpLocks/>
          </p:cNvGrpSpPr>
          <p:nvPr/>
        </p:nvGrpSpPr>
        <p:grpSpPr bwMode="auto">
          <a:xfrm>
            <a:off x="5616575" y="2020888"/>
            <a:ext cx="3294063" cy="3351212"/>
            <a:chOff x="4876799" y="1108360"/>
            <a:chExt cx="4267200" cy="43434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316336" y="1120705"/>
              <a:ext cx="14396" cy="2835247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370" name="Group 2"/>
            <p:cNvGrpSpPr>
              <a:grpSpLocks/>
            </p:cNvGrpSpPr>
            <p:nvPr/>
          </p:nvGrpSpPr>
          <p:grpSpPr bwMode="auto">
            <a:xfrm>
              <a:off x="4876799" y="1108360"/>
              <a:ext cx="4267200" cy="4343400"/>
              <a:chOff x="4876799" y="1108360"/>
              <a:chExt cx="4267200" cy="43434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4938493" y="3968297"/>
                <a:ext cx="1381956" cy="1448486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876799" y="2567133"/>
                <a:ext cx="2879074" cy="2884627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4876799" y="1118647"/>
                <a:ext cx="1381956" cy="14484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729140" y="1139222"/>
                <a:ext cx="1384011" cy="14505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755873" y="3955952"/>
                <a:ext cx="1357278" cy="149580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48473" y="1108360"/>
                <a:ext cx="28955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9129603" y="1108360"/>
                <a:ext cx="14396" cy="283318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215569" y="3972412"/>
                <a:ext cx="289758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1365" name="Rectangle 49"/>
          <p:cNvSpPr>
            <a:spLocks noChangeArrowheads="1"/>
          </p:cNvSpPr>
          <p:nvPr/>
        </p:nvSpPr>
        <p:spPr bwMode="auto">
          <a:xfrm>
            <a:off x="5319713" y="9429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lập phương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2550" y="4945063"/>
            <a:ext cx="1774825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935163" y="4953000"/>
            <a:ext cx="1722437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763963" y="4962525"/>
            <a:ext cx="1722437" cy="800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5529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2 . </a:t>
            </a: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438400"/>
            <a:ext cx="1524000" cy="1295400"/>
            <a:chOff x="720" y="1824"/>
            <a:chExt cx="1008" cy="912"/>
          </a:xfrm>
        </p:grpSpPr>
        <p:sp>
          <p:nvSpPr>
            <p:cNvPr id="272406" name="AutoShape 5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7" name="Line 6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08" name="Line 7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09" name="Line 8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743200" y="3200400"/>
            <a:ext cx="6096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- Hình lập phương gồm 6 mặt, 12 đỉnh 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85800" y="53340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- Các mặt của hình lập phương đều là hình vuông bằng nhau .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4552950" y="14478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552950" y="33274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34290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56769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8008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29000" y="1447800"/>
            <a:ext cx="4495800" cy="2819400"/>
            <a:chOff x="2160" y="912"/>
            <a:chExt cx="2832" cy="1776"/>
          </a:xfrm>
        </p:grpSpPr>
        <p:sp>
          <p:nvSpPr>
            <p:cNvPr id="272400" name="Rectangle 20"/>
            <p:cNvSpPr>
              <a:spLocks noChangeArrowheads="1"/>
            </p:cNvSpPr>
            <p:nvPr/>
          </p:nvSpPr>
          <p:spPr bwMode="auto">
            <a:xfrm>
              <a:off x="2868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1" name="Rectangle 21"/>
            <p:cNvSpPr>
              <a:spLocks noChangeArrowheads="1"/>
            </p:cNvSpPr>
            <p:nvPr/>
          </p:nvSpPr>
          <p:spPr bwMode="auto">
            <a:xfrm>
              <a:off x="2868" y="912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2" name="Rectangle 22"/>
            <p:cNvSpPr>
              <a:spLocks noChangeArrowheads="1"/>
            </p:cNvSpPr>
            <p:nvPr/>
          </p:nvSpPr>
          <p:spPr bwMode="auto">
            <a:xfrm>
              <a:off x="2868" y="2096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3" name="Rectangle 23"/>
            <p:cNvSpPr>
              <a:spLocks noChangeArrowheads="1"/>
            </p:cNvSpPr>
            <p:nvPr/>
          </p:nvSpPr>
          <p:spPr bwMode="auto">
            <a:xfrm>
              <a:off x="2160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4" name="Rectangle 24"/>
            <p:cNvSpPr>
              <a:spLocks noChangeArrowheads="1"/>
            </p:cNvSpPr>
            <p:nvPr/>
          </p:nvSpPr>
          <p:spPr bwMode="auto">
            <a:xfrm>
              <a:off x="4284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405" name="Rectangle 25"/>
            <p:cNvSpPr>
              <a:spLocks noChangeArrowheads="1"/>
            </p:cNvSpPr>
            <p:nvPr/>
          </p:nvSpPr>
          <p:spPr bwMode="auto">
            <a:xfrm>
              <a:off x="3576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2398" name="Text Box 29"/>
          <p:cNvSpPr txBox="1">
            <a:spLocks noChangeArrowheads="1"/>
          </p:cNvSpPr>
          <p:nvPr/>
        </p:nvSpPr>
        <p:spPr bwMode="auto">
          <a:xfrm>
            <a:off x="3886200" y="3048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72399" name="Text Box 30"/>
          <p:cNvSpPr txBox="1">
            <a:spLocks noChangeArrowheads="1"/>
          </p:cNvSpPr>
          <p:nvPr/>
        </p:nvSpPr>
        <p:spPr bwMode="auto">
          <a:xfrm>
            <a:off x="1219200" y="8382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4815 L 0.00173 0.13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73 -0.00463 L 0.00173 -0.1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77 L 0.12187 0.002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093 L -0.12222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-0.24583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8" grpId="1" animBg="1"/>
      <p:bldP spid="70665" grpId="0" animBg="1"/>
      <p:bldP spid="70667" grpId="0"/>
      <p:bldP spid="70670" grpId="0" animBg="1"/>
      <p:bldP spid="70670" grpId="1" animBg="1"/>
      <p:bldP spid="70670" grpId="2" animBg="1"/>
      <p:bldP spid="70671" grpId="0" animBg="1"/>
      <p:bldP spid="70671" grpId="1" animBg="1"/>
      <p:bldP spid="70671" grpId="2" animBg="1"/>
      <p:bldP spid="70672" grpId="0" animBg="1"/>
      <p:bldP spid="70672" grpId="1" animBg="1"/>
      <p:bldP spid="70672" grpId="2" animBg="1"/>
      <p:bldP spid="70673" grpId="0" animBg="1"/>
      <p:bldP spid="70673" grpId="1" animBg="1"/>
      <p:bldP spid="70673" grpId="2" animBg="1"/>
      <p:bldP spid="70674" grpId="0" animBg="1"/>
      <p:bldP spid="70674" grpId="1" animBg="1"/>
      <p:bldP spid="7067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371600"/>
            <a:ext cx="1524000" cy="1295400"/>
            <a:chOff x="720" y="1824"/>
            <a:chExt cx="1008" cy="912"/>
          </a:xfrm>
        </p:grpSpPr>
        <p:sp>
          <p:nvSpPr>
            <p:cNvPr id="273426" name="AutoShape 3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3427" name="Line 4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8" name="Line 5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9" name="Line 6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11" name="Text Box 7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1447800"/>
            <a:ext cx="2286000" cy="1219200"/>
            <a:chOff x="2736" y="1536"/>
            <a:chExt cx="1440" cy="768"/>
          </a:xfrm>
        </p:grpSpPr>
        <p:sp>
          <p:nvSpPr>
            <p:cNvPr id="273422" name="AutoShape 9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73423" name="Line 10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4" name="Line 11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5" name="Line 12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143000" y="26511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  <a:r>
              <a:rPr lang="en-US" altLang="en-US" sz="200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343400" y="26511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33CC"/>
                </a:solidFill>
                <a:latin typeface="Times New Roman" pitchFamily="18" charset="0"/>
              </a:rPr>
              <a:t>Hình hộp chữ nhật</a:t>
            </a:r>
            <a:r>
              <a:rPr lang="en-US" altLang="en-US" sz="2000">
                <a:solidFill>
                  <a:srgbClr val="3333C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81000" y="3429000"/>
            <a:ext cx="8763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u="sng">
                <a:solidFill>
                  <a:srgbClr val="FF0066"/>
                </a:solidFill>
                <a:latin typeface="Times New Roman" pitchFamily="18" charset="0"/>
              </a:rPr>
              <a:t>Giống nhau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+ Đều có 6 mặt, 8 </a:t>
            </a:r>
            <a:r>
              <a:rPr lang="vi-VN" altLang="en-US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ỉnh, 12 cạnh.</a:t>
            </a:r>
            <a:endParaRPr lang="en-US" alt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u="sng">
                <a:solidFill>
                  <a:srgbClr val="FF0066"/>
                </a:solidFill>
                <a:latin typeface="Times New Roman" pitchFamily="18" charset="0"/>
              </a:rPr>
              <a:t>Khác nhau</a:t>
            </a:r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</a:rPr>
              <a:t> :</a:t>
            </a: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+ Hình hộp chữ nhật có 6 mặt </a:t>
            </a:r>
            <a:r>
              <a:rPr lang="vi-VN" altLang="en-US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ều là hình chữ    nhật và có 3 kích th</a:t>
            </a:r>
            <a:r>
              <a:rPr lang="vi-VN" altLang="en-US" sz="2800">
                <a:solidFill>
                  <a:srgbClr val="3333CC"/>
                </a:solidFill>
                <a:latin typeface="Times New Roman" pitchFamily="18" charset="0"/>
              </a:rPr>
              <a:t>ư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ớc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chiều dài, chiều rộng, chiều cao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                       + Hình lập ph</a:t>
            </a:r>
            <a:r>
              <a:rPr lang="vi-VN" altLang="en-US" sz="2800">
                <a:solidFill>
                  <a:srgbClr val="3333CC"/>
                </a:solidFill>
                <a:latin typeface="Times New Roman" pitchFamily="18" charset="0"/>
              </a:rPr>
              <a:t>ươ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ng có 6 mặt </a:t>
            </a:r>
            <a:r>
              <a:rPr lang="vi-VN" altLang="en-US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altLang="en-US" sz="2800">
                <a:solidFill>
                  <a:srgbClr val="3333CC"/>
                </a:solidFill>
                <a:latin typeface="Times New Roman" pitchFamily="18" charset="0"/>
              </a:rPr>
              <a:t>ều là hình vuông bằng nhau và có 3 kích thước bằng nhau</a:t>
            </a:r>
          </a:p>
        </p:txBody>
      </p:sp>
      <p:sp>
        <p:nvSpPr>
          <p:cNvPr id="273416" name="Text Box 18"/>
          <p:cNvSpPr txBox="1">
            <a:spLocks noChangeArrowheads="1"/>
          </p:cNvSpPr>
          <p:nvPr/>
        </p:nvSpPr>
        <p:spPr bwMode="auto">
          <a:xfrm>
            <a:off x="3810000" y="30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73417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152400" y="5715000"/>
            <a:ext cx="9144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* Hình lập ph</a:t>
            </a:r>
            <a:r>
              <a:rPr lang="vi-VN" altLang="en-US" sz="2400" b="1" i="1">
                <a:solidFill>
                  <a:srgbClr val="FF0000"/>
                </a:solidFill>
                <a:latin typeface="Times New Roman" pitchFamily="18" charset="0"/>
              </a:rPr>
              <a:t>ươ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ng là tr</a:t>
            </a:r>
            <a:r>
              <a:rPr lang="vi-VN" altLang="en-US" sz="2400" b="1" i="1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ờng hợp </a:t>
            </a:r>
            <a:r>
              <a:rPr lang="vi-VN" altLang="en-US" sz="2400" b="1" i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ặc biệt của hình hộp chữ nhật</a:t>
            </a: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7030A0"/>
                </a:solidFill>
                <a:latin typeface="Times New Roman" pitchFamily="18" charset="0"/>
              </a:rPr>
              <a:t>( Nghĩa là: Hình hộp chữ nhật có 6 mặt bằng nhau là hình lập phương)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000" y="3429000"/>
            <a:ext cx="4876800" cy="2057400"/>
            <a:chOff x="1296" y="1872"/>
            <a:chExt cx="3072" cy="1440"/>
          </a:xfrm>
        </p:grpSpPr>
        <p:sp>
          <p:nvSpPr>
            <p:cNvPr id="273420" name="AutoShape 23"/>
            <p:cNvSpPr>
              <a:spLocks noChangeArrowheads="1"/>
            </p:cNvSpPr>
            <p:nvPr/>
          </p:nvSpPr>
          <p:spPr bwMode="auto">
            <a:xfrm>
              <a:off x="1296" y="1872"/>
              <a:ext cx="3072" cy="1440"/>
            </a:xfrm>
            <a:prstGeom prst="cloudCallout">
              <a:avLst>
                <a:gd name="adj1" fmla="val 14356"/>
                <a:gd name="adj2" fmla="val -95000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73421" name="Text Box 24"/>
            <p:cNvSpPr txBox="1">
              <a:spLocks noChangeArrowheads="1"/>
            </p:cNvSpPr>
            <p:nvPr/>
          </p:nvSpPr>
          <p:spPr bwMode="auto">
            <a:xfrm>
              <a:off x="1554" y="2130"/>
              <a:ext cx="2640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Hình hộp chữ nhật và hình lập ph</a:t>
              </a:r>
              <a:r>
                <a:rPr lang="vi-VN" altLang="en-US" sz="2800">
                  <a:solidFill>
                    <a:srgbClr val="0000FF"/>
                  </a:solidFill>
                  <a:latin typeface="Times New Roman" pitchFamily="18" charset="0"/>
                </a:rPr>
                <a:t>ươ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ng có </a:t>
              </a:r>
              <a:r>
                <a:rPr lang="vi-VN" altLang="en-US" sz="2800">
                  <a:solidFill>
                    <a:srgbClr val="0000FF"/>
                  </a:solidFill>
                  <a:latin typeface="Times New Roman" pitchFamily="18" charset="0"/>
                </a:rPr>
                <a:t>đ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iểm gì giống và khác nhau?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1999" grpId="0"/>
      <p:bldP spid="420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  <a:latin typeface="Times New Roman" pitchFamily="18" charset="0"/>
              </a:rPr>
              <a:t>3.L uyện tập –Thực hành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  <a:latin typeface="Times New Roman" pitchFamily="18" charset="0"/>
              </a:rPr>
              <a:t>Bài 1/108</a:t>
            </a:r>
            <a:r>
              <a:rPr lang="en-US" altLang="en-US" sz="2400" b="1">
                <a:solidFill>
                  <a:srgbClr val="3333CC"/>
                </a:solidFill>
                <a:latin typeface="Times New Roman" pitchFamily="18" charset="0"/>
              </a:rPr>
              <a:t>:</a:t>
            </a:r>
            <a:r>
              <a:rPr lang="en-US" alt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3333CC"/>
                </a:solidFill>
                <a:latin typeface="Times New Roman" pitchFamily="18" charset="0"/>
              </a:rPr>
              <a:t>Viết số thích hợp vào ô trống</a:t>
            </a:r>
            <a:endParaRPr lang="en-US" altLang="en-US" sz="2400" b="1" i="1" u="sng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3333CC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819400"/>
            <a:ext cx="8153400" cy="3606800"/>
            <a:chOff x="528" y="1680"/>
            <a:chExt cx="5040" cy="2272"/>
          </a:xfrm>
        </p:grpSpPr>
        <p:grpSp>
          <p:nvGrpSpPr>
            <p:cNvPr id="274448" name="Group 7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274455" name="Rectangle 8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56" name="Rectangle 9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57" name="Rectangle 10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58" name="Rectangle 11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59" name="Rectangle 12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0" name="Rectangle 13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1" name="Rectangle 14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2" name="Rectangle 15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20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3" name="Rectangle 16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4" name="Rectangle 17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5" name="Rectangle 18"/>
              <p:cNvSpPr>
                <a:spLocks noChangeArrowheads="1"/>
              </p:cNvSpPr>
              <p:nvPr/>
            </p:nvSpPr>
            <p:spPr bwMode="auto">
              <a:xfrm>
                <a:off x="2173" y="1680"/>
                <a:ext cx="1143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6" name="Rectangle 19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67" name="Line 20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68" name="Line 21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69" name="Line 22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0" name="Line 23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1" name="Line 2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2" name="Line 25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3" name="Line 26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4" name="Line 27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5" name="Line 28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6" name="Line 29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37" cy="864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4449" name="Text Box 31"/>
            <p:cNvSpPr txBox="1">
              <a:spLocks noChangeArrowheads="1"/>
            </p:cNvSpPr>
            <p:nvPr/>
          </p:nvSpPr>
          <p:spPr bwMode="auto">
            <a:xfrm>
              <a:off x="687" y="1956"/>
              <a:ext cx="753" cy="5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CC"/>
                  </a:solidFill>
                  <a:latin typeface="Times New Roman" pitchFamily="18" charset="0"/>
                </a:rPr>
                <a:t>	</a:t>
              </a:r>
              <a:r>
                <a:rPr lang="en-US" altLang="en-US" sz="2800" b="1">
                  <a:solidFill>
                    <a:srgbClr val="3333CC"/>
                  </a:solidFill>
                  <a:latin typeface="Times New Roman" pitchFamily="18" charset="0"/>
                </a:rPr>
                <a:t>Hình</a:t>
              </a:r>
              <a:endParaRPr lang="en-US" altLang="en-US" sz="2000" b="1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274450" name="Text Box 32"/>
            <p:cNvSpPr txBox="1">
              <a:spLocks noChangeArrowheads="1"/>
            </p:cNvSpPr>
            <p:nvPr/>
          </p:nvSpPr>
          <p:spPr bwMode="auto">
            <a:xfrm>
              <a:off x="672" y="2736"/>
              <a:ext cx="1392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Hình hộp chữ nhật </a:t>
              </a:r>
            </a:p>
          </p:txBody>
        </p:sp>
        <p:sp>
          <p:nvSpPr>
            <p:cNvPr id="274451" name="Text Box 33"/>
            <p:cNvSpPr txBox="1">
              <a:spLocks noChangeArrowheads="1"/>
            </p:cNvSpPr>
            <p:nvPr/>
          </p:nvSpPr>
          <p:spPr bwMode="auto">
            <a:xfrm>
              <a:off x="720" y="3408"/>
              <a:ext cx="1392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Hình lập phương</a:t>
              </a:r>
            </a:p>
          </p:txBody>
        </p:sp>
        <p:sp>
          <p:nvSpPr>
            <p:cNvPr id="274452" name="Text Box 34"/>
            <p:cNvSpPr txBox="1">
              <a:spLocks noChangeArrowheads="1"/>
            </p:cNvSpPr>
            <p:nvPr/>
          </p:nvSpPr>
          <p:spPr bwMode="auto">
            <a:xfrm>
              <a:off x="2400" y="2016"/>
              <a:ext cx="813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Số mặt</a:t>
              </a:r>
            </a:p>
          </p:txBody>
        </p:sp>
        <p:sp>
          <p:nvSpPr>
            <p:cNvPr id="274453" name="Text Box 35"/>
            <p:cNvSpPr txBox="1">
              <a:spLocks noChangeArrowheads="1"/>
            </p:cNvSpPr>
            <p:nvPr/>
          </p:nvSpPr>
          <p:spPr bwMode="auto">
            <a:xfrm>
              <a:off x="4752" y="2013"/>
              <a:ext cx="76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Số đỉnh</a:t>
              </a:r>
            </a:p>
          </p:txBody>
        </p:sp>
        <p:sp>
          <p:nvSpPr>
            <p:cNvPr id="274454" name="Text Box 36"/>
            <p:cNvSpPr txBox="1">
              <a:spLocks noChangeArrowheads="1"/>
            </p:cNvSpPr>
            <p:nvPr/>
          </p:nvSpPr>
          <p:spPr bwMode="auto">
            <a:xfrm>
              <a:off x="3778" y="2016"/>
              <a:ext cx="69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Số cạnh </a:t>
              </a:r>
            </a:p>
          </p:txBody>
        </p:sp>
      </p:grp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114800" y="4267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4114800" y="5410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791200" y="4267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5867400" y="5410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7467600" y="4267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7467600" y="5334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74445" name="Text Box 43"/>
          <p:cNvSpPr txBox="1">
            <a:spLocks noChangeArrowheads="1"/>
          </p:cNvSpPr>
          <p:nvPr/>
        </p:nvSpPr>
        <p:spPr bwMode="auto">
          <a:xfrm>
            <a:off x="3810000" y="457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74446" name="Text Box 44"/>
          <p:cNvSpPr txBox="1">
            <a:spLocks noChangeArrowheads="1"/>
          </p:cNvSpPr>
          <p:nvPr/>
        </p:nvSpPr>
        <p:spPr bwMode="auto">
          <a:xfrm>
            <a:off x="990600" y="914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2797175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6" grpId="0"/>
      <p:bldP spid="5840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457200" y="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C0504D"/>
                </a:solidFill>
                <a:latin typeface="Times New Roman" pitchFamily="18" charset="0"/>
              </a:rPr>
              <a:t>3.Luyện tập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Bài 2/ 108: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486400" y="2819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57200" y="4191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a. Hãy chỉ ra những cạnh bằng nhau của hình hộp chữ nhật     ( hình trên ) 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457200" y="498475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b. Biết hình hộp chữ nhật có chiều dài bằng 6cm, chiều rộng bằng 3cm ,chiều cao  bằng 4cm . Tính diện tích của mặt đáy MNPQ ,và các mặt bên ABMN, BCPN. </a:t>
            </a:r>
          </a:p>
        </p:txBody>
      </p:sp>
      <p:grpSp>
        <p:nvGrpSpPr>
          <p:cNvPr id="275463" name="Group 7"/>
          <p:cNvGrpSpPr>
            <a:grpSpLocks/>
          </p:cNvGrpSpPr>
          <p:nvPr/>
        </p:nvGrpSpPr>
        <p:grpSpPr bwMode="auto">
          <a:xfrm>
            <a:off x="3352800" y="1828800"/>
            <a:ext cx="2990850" cy="1676400"/>
            <a:chOff x="3156" y="1464"/>
            <a:chExt cx="1884" cy="1056"/>
          </a:xfrm>
        </p:grpSpPr>
        <p:sp>
          <p:nvSpPr>
            <p:cNvPr id="275472" name="AutoShape 8"/>
            <p:cNvSpPr>
              <a:spLocks noChangeArrowheads="1"/>
            </p:cNvSpPr>
            <p:nvPr/>
          </p:nvSpPr>
          <p:spPr bwMode="auto">
            <a:xfrm>
              <a:off x="3168" y="1464"/>
              <a:ext cx="1872" cy="10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473" name="Line 9"/>
            <p:cNvSpPr>
              <a:spLocks noChangeShapeType="1"/>
            </p:cNvSpPr>
            <p:nvPr/>
          </p:nvSpPr>
          <p:spPr bwMode="auto">
            <a:xfrm>
              <a:off x="3432" y="1464"/>
              <a:ext cx="0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4" name="Line 10"/>
            <p:cNvSpPr>
              <a:spLocks noChangeShapeType="1"/>
            </p:cNvSpPr>
            <p:nvPr/>
          </p:nvSpPr>
          <p:spPr bwMode="auto">
            <a:xfrm flipH="1">
              <a:off x="3456" y="22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5" name="Line 11"/>
            <p:cNvSpPr>
              <a:spLocks noChangeShapeType="1"/>
            </p:cNvSpPr>
            <p:nvPr/>
          </p:nvSpPr>
          <p:spPr bwMode="auto">
            <a:xfrm flipH="1">
              <a:off x="3156" y="2244"/>
              <a:ext cx="276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464" name="Text Box 12"/>
          <p:cNvSpPr txBox="1">
            <a:spLocks noChangeArrowheads="1"/>
          </p:cNvSpPr>
          <p:nvPr/>
        </p:nvSpPr>
        <p:spPr bwMode="auto">
          <a:xfrm>
            <a:off x="3562350" y="1524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75465" name="Text Box 13"/>
          <p:cNvSpPr txBox="1">
            <a:spLocks noChangeArrowheads="1"/>
          </p:cNvSpPr>
          <p:nvPr/>
        </p:nvSpPr>
        <p:spPr bwMode="auto">
          <a:xfrm>
            <a:off x="6248400" y="1524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75466" name="Text Box 14"/>
          <p:cNvSpPr txBox="1">
            <a:spLocks noChangeArrowheads="1"/>
          </p:cNvSpPr>
          <p:nvPr/>
        </p:nvSpPr>
        <p:spPr bwMode="auto">
          <a:xfrm>
            <a:off x="5715000" y="1905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75467" name="Text Box 15"/>
          <p:cNvSpPr txBox="1">
            <a:spLocks noChangeArrowheads="1"/>
          </p:cNvSpPr>
          <p:nvPr/>
        </p:nvSpPr>
        <p:spPr bwMode="auto">
          <a:xfrm>
            <a:off x="3048000" y="205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75468" name="Text Box 16"/>
          <p:cNvSpPr txBox="1">
            <a:spLocks noChangeArrowheads="1"/>
          </p:cNvSpPr>
          <p:nvPr/>
        </p:nvSpPr>
        <p:spPr bwMode="auto">
          <a:xfrm>
            <a:off x="3771900" y="2743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75469" name="Text Box 17"/>
          <p:cNvSpPr txBox="1">
            <a:spLocks noChangeArrowheads="1"/>
          </p:cNvSpPr>
          <p:nvPr/>
        </p:nvSpPr>
        <p:spPr bwMode="auto">
          <a:xfrm>
            <a:off x="6305550" y="2819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75470" name="Text Box 18"/>
          <p:cNvSpPr txBox="1">
            <a:spLocks noChangeArrowheads="1"/>
          </p:cNvSpPr>
          <p:nvPr/>
        </p:nvSpPr>
        <p:spPr bwMode="auto">
          <a:xfrm>
            <a:off x="58674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75471" name="Text Box 19"/>
          <p:cNvSpPr txBox="1">
            <a:spLocks noChangeArrowheads="1"/>
          </p:cNvSpPr>
          <p:nvPr/>
        </p:nvSpPr>
        <p:spPr bwMode="auto">
          <a:xfrm>
            <a:off x="3048000" y="3352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Q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57600" y="2743200"/>
            <a:ext cx="5029200" cy="2713038"/>
            <a:chOff x="2064" y="1344"/>
            <a:chExt cx="4128" cy="1709"/>
          </a:xfrm>
        </p:grpSpPr>
        <p:sp>
          <p:nvSpPr>
            <p:cNvPr id="276511" name="Text Box 4"/>
            <p:cNvSpPr txBox="1">
              <a:spLocks noChangeArrowheads="1"/>
            </p:cNvSpPr>
            <p:nvPr/>
          </p:nvSpPr>
          <p:spPr bwMode="auto">
            <a:xfrm>
              <a:off x="2064" y="1344"/>
              <a:ext cx="33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a) Các cạnh bằng nhau của hình hộp chữ nhật là:</a:t>
              </a:r>
            </a:p>
          </p:txBody>
        </p:sp>
        <p:sp>
          <p:nvSpPr>
            <p:cNvPr id="276512" name="Text Box 5"/>
            <p:cNvSpPr txBox="1">
              <a:spLocks noChangeArrowheads="1"/>
            </p:cNvSpPr>
            <p:nvPr/>
          </p:nvSpPr>
          <p:spPr bwMode="auto">
            <a:xfrm>
              <a:off x="2400" y="2064"/>
              <a:ext cx="37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AB=MN=QP=DC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AD=MQ=BC=NP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AM=DQ=CP=BN</a:t>
              </a:r>
            </a:p>
          </p:txBody>
        </p:sp>
      </p:grpSp>
      <p:sp>
        <p:nvSpPr>
          <p:cNvPr id="276484" name="Line 9"/>
          <p:cNvSpPr>
            <a:spLocks noChangeShapeType="1"/>
          </p:cNvSpPr>
          <p:nvPr/>
        </p:nvSpPr>
        <p:spPr bwMode="auto">
          <a:xfrm>
            <a:off x="990600" y="4724400"/>
            <a:ext cx="22098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5" name="Line 10"/>
          <p:cNvSpPr>
            <a:spLocks noChangeShapeType="1"/>
          </p:cNvSpPr>
          <p:nvPr/>
        </p:nvSpPr>
        <p:spPr bwMode="auto">
          <a:xfrm flipH="1" flipV="1">
            <a:off x="990600" y="3429000"/>
            <a:ext cx="0" cy="1295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6" name="AutoShape 11"/>
          <p:cNvSpPr>
            <a:spLocks noChangeArrowheads="1"/>
          </p:cNvSpPr>
          <p:nvPr/>
        </p:nvSpPr>
        <p:spPr bwMode="auto">
          <a:xfrm>
            <a:off x="533400" y="3490913"/>
            <a:ext cx="2667000" cy="1752600"/>
          </a:xfrm>
          <a:prstGeom prst="cube">
            <a:avLst>
              <a:gd name="adj" fmla="val 2500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87" name="Line 12"/>
          <p:cNvSpPr>
            <a:spLocks noChangeShapeType="1"/>
          </p:cNvSpPr>
          <p:nvPr/>
        </p:nvSpPr>
        <p:spPr bwMode="auto">
          <a:xfrm flipV="1">
            <a:off x="533400" y="4724400"/>
            <a:ext cx="457200" cy="4572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8" name="Text Box 13"/>
          <p:cNvSpPr txBox="1">
            <a:spLocks noChangeArrowheads="1"/>
          </p:cNvSpPr>
          <p:nvPr/>
        </p:nvSpPr>
        <p:spPr bwMode="auto">
          <a:xfrm>
            <a:off x="762000" y="2971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6489" name="Text Box 14"/>
          <p:cNvSpPr txBox="1">
            <a:spLocks noChangeArrowheads="1"/>
          </p:cNvSpPr>
          <p:nvPr/>
        </p:nvSpPr>
        <p:spPr bwMode="auto">
          <a:xfrm>
            <a:off x="2971800" y="2971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6490" name="Text Box 15"/>
          <p:cNvSpPr txBox="1">
            <a:spLocks noChangeArrowheads="1"/>
          </p:cNvSpPr>
          <p:nvPr/>
        </p:nvSpPr>
        <p:spPr bwMode="auto">
          <a:xfrm>
            <a:off x="3124200" y="4572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76491" name="Text Box 16"/>
          <p:cNvSpPr txBox="1">
            <a:spLocks noChangeArrowheads="1"/>
          </p:cNvSpPr>
          <p:nvPr/>
        </p:nvSpPr>
        <p:spPr bwMode="auto">
          <a:xfrm>
            <a:off x="152400" y="5029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76492" name="Text Box 17"/>
          <p:cNvSpPr txBox="1">
            <a:spLocks noChangeArrowheads="1"/>
          </p:cNvSpPr>
          <p:nvPr/>
        </p:nvSpPr>
        <p:spPr bwMode="auto">
          <a:xfrm>
            <a:off x="838200" y="4648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76493" name="Text Box 18"/>
          <p:cNvSpPr txBox="1">
            <a:spLocks noChangeArrowheads="1"/>
          </p:cNvSpPr>
          <p:nvPr/>
        </p:nvSpPr>
        <p:spPr bwMode="auto">
          <a:xfrm>
            <a:off x="2667000" y="5029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76494" name="Text Box 19"/>
          <p:cNvSpPr txBox="1">
            <a:spLocks noChangeArrowheads="1"/>
          </p:cNvSpPr>
          <p:nvPr/>
        </p:nvSpPr>
        <p:spPr bwMode="auto">
          <a:xfrm>
            <a:off x="152400" y="3657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76495" name="Text Box 20"/>
          <p:cNvSpPr txBox="1">
            <a:spLocks noChangeArrowheads="1"/>
          </p:cNvSpPr>
          <p:nvPr/>
        </p:nvSpPr>
        <p:spPr bwMode="auto">
          <a:xfrm>
            <a:off x="2743200" y="37338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990600" y="34909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990600" y="47101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533400" y="52435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533400" y="39481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 flipH="1">
            <a:off x="533400" y="34909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>
            <a:off x="533400" y="47101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 flipH="1">
            <a:off x="2743200" y="34909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Line 30"/>
          <p:cNvSpPr>
            <a:spLocks noChangeShapeType="1"/>
          </p:cNvSpPr>
          <p:nvPr/>
        </p:nvSpPr>
        <p:spPr bwMode="auto">
          <a:xfrm flipH="1">
            <a:off x="2743200" y="47863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Line 31"/>
          <p:cNvSpPr>
            <a:spLocks noChangeShapeType="1"/>
          </p:cNvSpPr>
          <p:nvPr/>
        </p:nvSpPr>
        <p:spPr bwMode="auto">
          <a:xfrm>
            <a:off x="990600" y="3490913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>
            <a:off x="533400" y="39481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>
            <a:off x="2743200" y="39481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>
            <a:off x="3200400" y="34909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8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 2/108:</a:t>
            </a:r>
          </a:p>
        </p:txBody>
      </p:sp>
      <p:sp>
        <p:nvSpPr>
          <p:cNvPr id="276509" name="Text Box 20"/>
          <p:cNvSpPr txBox="1">
            <a:spLocks noChangeArrowheads="1"/>
          </p:cNvSpPr>
          <p:nvPr/>
        </p:nvSpPr>
        <p:spPr bwMode="auto">
          <a:xfrm>
            <a:off x="3733800" y="381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76510" name="Text Box 21"/>
          <p:cNvSpPr txBox="1">
            <a:spLocks noChangeArrowheads="1"/>
          </p:cNvSpPr>
          <p:nvPr/>
        </p:nvSpPr>
        <p:spPr bwMode="auto">
          <a:xfrm>
            <a:off x="1066800" y="8382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25" grpId="0" animBg="1"/>
      <p:bldP spid="123925" grpId="1" animBg="1"/>
      <p:bldP spid="123928" grpId="0" animBg="1"/>
      <p:bldP spid="123928" grpId="1" animBg="1"/>
      <p:bldP spid="123929" grpId="0" animBg="1"/>
      <p:bldP spid="123929" grpId="1" animBg="1"/>
      <p:bldP spid="123930" grpId="0" animBg="1"/>
      <p:bldP spid="123930" grpId="1" animBg="1"/>
      <p:bldP spid="123931" grpId="0" animBg="1"/>
      <p:bldP spid="123931" grpId="1" animBg="1"/>
      <p:bldP spid="123932" grpId="0" animBg="1"/>
      <p:bldP spid="123932" grpId="1" animBg="1"/>
      <p:bldP spid="123933" grpId="0" animBg="1"/>
      <p:bldP spid="123933" grpId="1" animBg="1"/>
      <p:bldP spid="123934" grpId="0" animBg="1"/>
      <p:bldP spid="123934" grpId="1" animBg="1"/>
      <p:bldP spid="123935" grpId="0" animBg="1"/>
      <p:bldP spid="123935" grpId="1" animBg="1"/>
      <p:bldP spid="123936" grpId="0" animBg="1"/>
      <p:bldP spid="123936" grpId="1" animBg="1"/>
      <p:bldP spid="123937" grpId="0" animBg="1"/>
      <p:bldP spid="123937" grpId="1" animBg="1"/>
      <p:bldP spid="123938" grpId="0" animBg="1"/>
      <p:bldP spid="1239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0"/>
            <a:ext cx="3200400" cy="175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49859" name="Text Box 10"/>
          <p:cNvSpPr txBox="1">
            <a:spLocks noChangeArrowheads="1"/>
          </p:cNvSpPr>
          <p:nvPr/>
        </p:nvSpPr>
        <p:spPr bwMode="auto">
          <a:xfrm>
            <a:off x="5867400" y="3505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1"/>
                </a:solidFill>
                <a:latin typeface=".VnTime" pitchFamily="34" charset="0"/>
              </a:rPr>
              <a:t>Viªn g¹ch</a:t>
            </a:r>
          </a:p>
        </p:txBody>
      </p:sp>
      <p:sp>
        <p:nvSpPr>
          <p:cNvPr id="249860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1"/>
                </a:solidFill>
                <a:latin typeface=".VnTime" pitchFamily="34" charset="0"/>
              </a:rPr>
              <a:t>Bao diªm</a:t>
            </a:r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249872" name="Line 28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3" name="Line 29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4" name="Line 30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5" name="Line 31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6" name="Line 32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7" name="Line 33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8" name="Line 34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9" name="Line 35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80" name="Line 36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81" name="Line 37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82" name="Line 38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83" name="Line 39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854575" y="1879600"/>
            <a:ext cx="3451225" cy="2235200"/>
            <a:chOff x="1810" y="1152"/>
            <a:chExt cx="2510" cy="1886"/>
          </a:xfrm>
        </p:grpSpPr>
        <p:sp>
          <p:nvSpPr>
            <p:cNvPr id="24986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86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7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29" descr="nhon hinh"/>
          <p:cNvPicPr>
            <a:picLocks noChangeAspect="1" noChangeArrowheads="1"/>
          </p:cNvPicPr>
          <p:nvPr/>
        </p:nvPicPr>
        <p:blipFill>
          <a:blip r:embed="rId3" cstate="email"/>
          <a:srcRect l="36177" t="19154" r="37242" b="72385"/>
          <a:stretch>
            <a:fillRect/>
          </a:stretch>
        </p:blipFill>
        <p:spPr bwMode="auto">
          <a:xfrm>
            <a:off x="762000" y="4260850"/>
            <a:ext cx="2895600" cy="13779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143000" y="3429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Bao diêm 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295400" y="58816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Viên gạch 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724400" y="44958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Hình hộp chữ nhật </a:t>
            </a:r>
          </a:p>
        </p:txBody>
      </p:sp>
      <p:sp>
        <p:nvSpPr>
          <p:cNvPr id="249867" name="Text Box 5"/>
          <p:cNvSpPr txBox="1">
            <a:spLocks noChangeArrowheads="1"/>
          </p:cNvSpPr>
          <p:nvPr/>
        </p:nvSpPr>
        <p:spPr bwMode="auto">
          <a:xfrm>
            <a:off x="3927475" y="177800"/>
            <a:ext cx="125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76200" y="1219200"/>
            <a:ext cx="5791200" cy="2362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Biết hình hộp chữ nhật có chiều dài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6cm,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chiều rộng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chiều cao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.Tính diện tích của mặt đáy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MNPQ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các mặt bên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ABNM,BCPN.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2209800"/>
            <a:ext cx="3505200" cy="2457450"/>
            <a:chOff x="2448" y="1882"/>
            <a:chExt cx="2208" cy="1548"/>
          </a:xfrm>
        </p:grpSpPr>
        <p:sp>
          <p:nvSpPr>
            <p:cNvPr id="277532" name="Line 6"/>
            <p:cNvSpPr>
              <a:spLocks noChangeShapeType="1"/>
            </p:cNvSpPr>
            <p:nvPr/>
          </p:nvSpPr>
          <p:spPr bwMode="auto">
            <a:xfrm>
              <a:off x="2976" y="293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3" name="Line 7"/>
            <p:cNvSpPr>
              <a:spLocks noChangeShapeType="1"/>
            </p:cNvSpPr>
            <p:nvPr/>
          </p:nvSpPr>
          <p:spPr bwMode="auto">
            <a:xfrm flipH="1" flipV="1">
              <a:off x="2976" y="2122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4" name="AutoShape 8"/>
            <p:cNvSpPr>
              <a:spLocks noChangeArrowheads="1"/>
            </p:cNvSpPr>
            <p:nvPr/>
          </p:nvSpPr>
          <p:spPr bwMode="auto">
            <a:xfrm>
              <a:off x="2688" y="2122"/>
              <a:ext cx="1680" cy="110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35" name="Line 9"/>
            <p:cNvSpPr>
              <a:spLocks noChangeShapeType="1"/>
            </p:cNvSpPr>
            <p:nvPr/>
          </p:nvSpPr>
          <p:spPr bwMode="auto">
            <a:xfrm flipV="1">
              <a:off x="2688" y="2938"/>
              <a:ext cx="288" cy="2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6" name="Text Box 10"/>
            <p:cNvSpPr txBox="1">
              <a:spLocks noChangeArrowheads="1"/>
            </p:cNvSpPr>
            <p:nvPr/>
          </p:nvSpPr>
          <p:spPr bwMode="auto">
            <a:xfrm>
              <a:off x="2832" y="1882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77537" name="Text Box 11"/>
            <p:cNvSpPr txBox="1">
              <a:spLocks noChangeArrowheads="1"/>
            </p:cNvSpPr>
            <p:nvPr/>
          </p:nvSpPr>
          <p:spPr bwMode="auto">
            <a:xfrm>
              <a:off x="4224" y="1882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77538" name="Text Box 12"/>
            <p:cNvSpPr txBox="1">
              <a:spLocks noChangeArrowheads="1"/>
            </p:cNvSpPr>
            <p:nvPr/>
          </p:nvSpPr>
          <p:spPr bwMode="auto">
            <a:xfrm>
              <a:off x="4320" y="2842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77539" name="Text Box 13"/>
            <p:cNvSpPr txBox="1">
              <a:spLocks noChangeArrowheads="1"/>
            </p:cNvSpPr>
            <p:nvPr/>
          </p:nvSpPr>
          <p:spPr bwMode="auto">
            <a:xfrm>
              <a:off x="2448" y="304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77540" name="Text Box 14"/>
            <p:cNvSpPr txBox="1">
              <a:spLocks noChangeArrowheads="1"/>
            </p:cNvSpPr>
            <p:nvPr/>
          </p:nvSpPr>
          <p:spPr bwMode="auto">
            <a:xfrm>
              <a:off x="2880" y="2938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77541" name="Text Box 15"/>
            <p:cNvSpPr txBox="1">
              <a:spLocks noChangeArrowheads="1"/>
            </p:cNvSpPr>
            <p:nvPr/>
          </p:nvSpPr>
          <p:spPr bwMode="auto">
            <a:xfrm>
              <a:off x="4032" y="3178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7542" name="Text Box 16"/>
            <p:cNvSpPr txBox="1">
              <a:spLocks noChangeArrowheads="1"/>
            </p:cNvSpPr>
            <p:nvPr/>
          </p:nvSpPr>
          <p:spPr bwMode="auto">
            <a:xfrm>
              <a:off x="2448" y="231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77543" name="Text Box 17"/>
            <p:cNvSpPr txBox="1">
              <a:spLocks noChangeArrowheads="1"/>
            </p:cNvSpPr>
            <p:nvPr/>
          </p:nvSpPr>
          <p:spPr bwMode="auto">
            <a:xfrm>
              <a:off x="4128" y="2314"/>
              <a:ext cx="2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3276600"/>
            <a:ext cx="6781800" cy="2897188"/>
            <a:chOff x="672" y="1910"/>
            <a:chExt cx="4272" cy="1825"/>
          </a:xfrm>
        </p:grpSpPr>
        <p:sp>
          <p:nvSpPr>
            <p:cNvPr id="277524" name="Text Box 18"/>
            <p:cNvSpPr txBox="1">
              <a:spLocks noChangeArrowheads="1"/>
            </p:cNvSpPr>
            <p:nvPr/>
          </p:nvSpPr>
          <p:spPr bwMode="auto">
            <a:xfrm>
              <a:off x="2160" y="1910"/>
              <a:ext cx="9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u="sng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</p:txBody>
        </p:sp>
        <p:sp>
          <p:nvSpPr>
            <p:cNvPr id="277525" name="Text Box 20"/>
            <p:cNvSpPr txBox="1">
              <a:spLocks noChangeArrowheads="1"/>
            </p:cNvSpPr>
            <p:nvPr/>
          </p:nvSpPr>
          <p:spPr bwMode="auto">
            <a:xfrm>
              <a:off x="672" y="3012"/>
              <a:ext cx="36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Diện tích mặt bên </a:t>
              </a:r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BCPN</a:t>
              </a: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</a:p>
          </p:txBody>
        </p:sp>
        <p:sp>
          <p:nvSpPr>
            <p:cNvPr id="277526" name="Text Box 21"/>
            <p:cNvSpPr txBox="1">
              <a:spLocks noChangeArrowheads="1"/>
            </p:cNvSpPr>
            <p:nvPr/>
          </p:nvSpPr>
          <p:spPr bwMode="auto">
            <a:xfrm>
              <a:off x="912" y="3444"/>
              <a:ext cx="38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u="sng">
                  <a:latin typeface="Times New Roman" pitchFamily="18" charset="0"/>
                  <a:cs typeface="Times New Roman" pitchFamily="18" charset="0"/>
                </a:rPr>
                <a:t>Đáp số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 18cm² ; 24cm² ;12cm².</a:t>
              </a:r>
            </a:p>
          </p:txBody>
        </p:sp>
        <p:sp>
          <p:nvSpPr>
            <p:cNvPr id="277527" name="Text Box 23"/>
            <p:cNvSpPr txBox="1">
              <a:spLocks noChangeArrowheads="1"/>
            </p:cNvSpPr>
            <p:nvPr/>
          </p:nvSpPr>
          <p:spPr bwMode="auto">
            <a:xfrm>
              <a:off x="672" y="2160"/>
              <a:ext cx="4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b) Diện tích mặt đáy </a:t>
              </a:r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MNQP</a:t>
              </a: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</p:txBody>
        </p:sp>
        <p:sp>
          <p:nvSpPr>
            <p:cNvPr id="277528" name="Text Box 24"/>
            <p:cNvSpPr txBox="1">
              <a:spLocks noChangeArrowheads="1"/>
            </p:cNvSpPr>
            <p:nvPr/>
          </p:nvSpPr>
          <p:spPr bwMode="auto">
            <a:xfrm>
              <a:off x="1296" y="2352"/>
              <a:ext cx="23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6 x 3 = 18 (cm² )</a:t>
              </a:r>
            </a:p>
          </p:txBody>
        </p:sp>
        <p:sp>
          <p:nvSpPr>
            <p:cNvPr id="277529" name="Text Box 25"/>
            <p:cNvSpPr txBox="1">
              <a:spLocks noChangeArrowheads="1"/>
            </p:cNvSpPr>
            <p:nvPr/>
          </p:nvSpPr>
          <p:spPr bwMode="auto">
            <a:xfrm>
              <a:off x="672" y="2580"/>
              <a:ext cx="38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Diện tích mặt bên </a:t>
              </a:r>
              <a:r>
                <a:rPr lang="en-US" sz="24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ABNM</a:t>
              </a: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</p:txBody>
        </p:sp>
        <p:sp>
          <p:nvSpPr>
            <p:cNvPr id="277530" name="Text Box 26"/>
            <p:cNvSpPr txBox="1">
              <a:spLocks noChangeArrowheads="1"/>
            </p:cNvSpPr>
            <p:nvPr/>
          </p:nvSpPr>
          <p:spPr bwMode="auto">
            <a:xfrm>
              <a:off x="1248" y="2736"/>
              <a:ext cx="25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6 x 4 = 24 (cm² )</a:t>
              </a:r>
            </a:p>
          </p:txBody>
        </p:sp>
        <p:sp>
          <p:nvSpPr>
            <p:cNvPr id="277531" name="Text Box 27"/>
            <p:cNvSpPr txBox="1">
              <a:spLocks noChangeArrowheads="1"/>
            </p:cNvSpPr>
            <p:nvPr/>
          </p:nvSpPr>
          <p:spPr bwMode="auto">
            <a:xfrm>
              <a:off x="1200" y="3216"/>
              <a:ext cx="25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3 x 4 = 12 (cm² )</a:t>
              </a:r>
            </a:p>
          </p:txBody>
        </p:sp>
      </p:grp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6934200" y="43576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8458200" y="4038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8610600" y="309245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229600" y="2590800"/>
            <a:ext cx="457200" cy="1752600"/>
            <a:chOff x="96" y="864"/>
            <a:chExt cx="288" cy="1152"/>
          </a:xfrm>
        </p:grpSpPr>
        <p:sp>
          <p:nvSpPr>
            <p:cNvPr id="277520" name="Line 34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1" name="Line 35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2" name="Line 36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3" name="Line 37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477000" y="2590800"/>
            <a:ext cx="2209800" cy="12954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19800" y="3900488"/>
            <a:ext cx="2667000" cy="457200"/>
            <a:chOff x="3792" y="1632"/>
            <a:chExt cx="1680" cy="288"/>
          </a:xfrm>
        </p:grpSpPr>
        <p:sp>
          <p:nvSpPr>
            <p:cNvPr id="277516" name="Line 39"/>
            <p:cNvSpPr>
              <a:spLocks noChangeShapeType="1"/>
            </p:cNvSpPr>
            <p:nvPr/>
          </p:nvSpPr>
          <p:spPr bwMode="auto">
            <a:xfrm flipH="1">
              <a:off x="3792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7" name="Line 40"/>
            <p:cNvSpPr>
              <a:spLocks noChangeShapeType="1"/>
            </p:cNvSpPr>
            <p:nvPr/>
          </p:nvSpPr>
          <p:spPr bwMode="auto">
            <a:xfrm flipH="1">
              <a:off x="5184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8" name="Line 41"/>
            <p:cNvSpPr>
              <a:spLocks noChangeShapeType="1"/>
            </p:cNvSpPr>
            <p:nvPr/>
          </p:nvSpPr>
          <p:spPr bwMode="auto">
            <a:xfrm flipH="1">
              <a:off x="4080" y="1632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9" name="Line 42"/>
            <p:cNvSpPr>
              <a:spLocks noChangeShapeType="1"/>
            </p:cNvSpPr>
            <p:nvPr/>
          </p:nvSpPr>
          <p:spPr bwMode="auto">
            <a:xfrm flipH="1">
              <a:off x="3792" y="1920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1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 2/108: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18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84" grpId="0"/>
      <p:bldP spid="121885" grpId="0"/>
      <p:bldP spid="121886" grpId="0"/>
      <p:bldP spid="121894" grpId="0" animBg="1"/>
      <p:bldP spid="121894" grpId="1" animBg="1"/>
      <p:bldP spid="12189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3. Luyện tập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Bài 3 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          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  Trong các hình dưới đây hình nào là hình hộp chữ nhật, hình nào là hình lập phương 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62400" y="4906963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315200" y="50292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76200" y="3200400"/>
            <a:ext cx="2514600" cy="1117600"/>
            <a:chOff x="156" y="2400"/>
            <a:chExt cx="1428" cy="1004"/>
          </a:xfrm>
        </p:grpSpPr>
        <p:sp>
          <p:nvSpPr>
            <p:cNvPr id="278560" name="AutoShape 9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278561" name="Text Box 10"/>
            <p:cNvSpPr txBox="1">
              <a:spLocks noChangeArrowheads="1"/>
            </p:cNvSpPr>
            <p:nvPr/>
          </p:nvSpPr>
          <p:spPr bwMode="auto">
            <a:xfrm>
              <a:off x="288" y="2447"/>
              <a:ext cx="432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278562" name="Text Box 1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4cm</a:t>
              </a:r>
            </a:p>
          </p:txBody>
        </p:sp>
        <p:sp>
          <p:nvSpPr>
            <p:cNvPr id="278563" name="Text Box 12"/>
            <p:cNvSpPr txBox="1">
              <a:spLocks noChangeArrowheads="1"/>
            </p:cNvSpPr>
            <p:nvPr/>
          </p:nvSpPr>
          <p:spPr bwMode="auto">
            <a:xfrm>
              <a:off x="624" y="3072"/>
              <a:ext cx="528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10cm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2819400"/>
            <a:ext cx="3352800" cy="1970088"/>
            <a:chOff x="1860" y="2016"/>
            <a:chExt cx="2112" cy="1241"/>
          </a:xfrm>
        </p:grpSpPr>
        <p:grpSp>
          <p:nvGrpSpPr>
            <p:cNvPr id="278545" name="Group 14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278551" name="Rectangle 1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52" name="Rectangle 16"/>
              <p:cNvSpPr>
                <a:spLocks noChangeArrowheads="1"/>
              </p:cNvSpPr>
              <p:nvPr/>
            </p:nvSpPr>
            <p:spPr bwMode="auto">
              <a:xfrm>
                <a:off x="3120" y="2352"/>
                <a:ext cx="528" cy="432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53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4" name="Line 18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5" name="Line 19"/>
              <p:cNvSpPr>
                <a:spLocks noChangeShapeType="1"/>
              </p:cNvSpPr>
              <p:nvPr/>
            </p:nvSpPr>
            <p:spPr bwMode="auto">
              <a:xfrm flipV="1">
                <a:off x="2304" y="2112"/>
                <a:ext cx="648" cy="37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6" name="Line 20"/>
              <p:cNvSpPr>
                <a:spLocks noChangeShapeType="1"/>
              </p:cNvSpPr>
              <p:nvPr/>
            </p:nvSpPr>
            <p:spPr bwMode="auto">
              <a:xfrm>
                <a:off x="2967" y="2112"/>
                <a:ext cx="969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7" name="Line 21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8" name="Line 22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9" name="Line 23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546" name="Text Box 24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12cm</a:t>
              </a:r>
            </a:p>
          </p:txBody>
        </p:sp>
        <p:sp>
          <p:nvSpPr>
            <p:cNvPr id="278547" name="Text Box 25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11cm</a:t>
              </a:r>
            </a:p>
          </p:txBody>
        </p:sp>
        <p:sp>
          <p:nvSpPr>
            <p:cNvPr id="278548" name="Text Box 26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278549" name="Text Box 27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6cm</a:t>
              </a:r>
            </a:p>
          </p:txBody>
        </p:sp>
        <p:sp>
          <p:nvSpPr>
            <p:cNvPr id="278550" name="Text Box 28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6cm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00800" y="2971800"/>
            <a:ext cx="2133600" cy="1812925"/>
            <a:chOff x="4080" y="2064"/>
            <a:chExt cx="1344" cy="1142"/>
          </a:xfrm>
        </p:grpSpPr>
        <p:sp>
          <p:nvSpPr>
            <p:cNvPr id="278541" name="AutoShape 30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542" name="Text Box 31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278543" name="Text Box 32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278544" name="Text Box 33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51237" name="AutoShape 37"/>
          <p:cNvSpPr>
            <a:spLocks noChangeArrowheads="1"/>
          </p:cNvSpPr>
          <p:nvPr/>
        </p:nvSpPr>
        <p:spPr bwMode="auto">
          <a:xfrm rot="10800000">
            <a:off x="762000" y="5867400"/>
            <a:ext cx="3657600" cy="685800"/>
          </a:xfrm>
          <a:prstGeom prst="wedgeRoundRectCallout">
            <a:avLst>
              <a:gd name="adj1" fmla="val 42708"/>
              <a:gd name="adj2" fmla="val 126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Hình hộp chữ nhật</a:t>
            </a:r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 rot="10800000">
            <a:off x="4724400" y="5562600"/>
            <a:ext cx="2286000" cy="1143000"/>
          </a:xfrm>
          <a:prstGeom prst="wedgeEllipseCallout">
            <a:avLst>
              <a:gd name="adj1" fmla="val -71597"/>
              <a:gd name="adj2" fmla="val 65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  <p:bldP spid="51207" grpId="0"/>
      <p:bldP spid="51237" grpId="0" animBg="1"/>
      <p:bldP spid="512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13" descr="Hình ảnh có liên qu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5" name="Text Box 11"/>
          <p:cNvSpPr txBox="1">
            <a:spLocks noChangeArrowheads="1"/>
          </p:cNvSpPr>
          <p:nvPr/>
        </p:nvSpPr>
        <p:spPr bwMode="auto">
          <a:xfrm>
            <a:off x="1028700" y="2084388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79556" name="Text Box 12"/>
          <p:cNvSpPr txBox="1">
            <a:spLocks noChangeArrowheads="1"/>
          </p:cNvSpPr>
          <p:nvPr/>
        </p:nvSpPr>
        <p:spPr bwMode="auto">
          <a:xfrm>
            <a:off x="1219200" y="1600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>
                <a:solidFill>
                  <a:srgbClr val="0000CC"/>
                </a:solidFill>
                <a:cs typeface="Times New Roman" pitchFamily="18" charset="0"/>
              </a:rPr>
              <a:t>Điền Đ hoặc S vào ô trống trong các câu sau:</a:t>
            </a:r>
          </a:p>
        </p:txBody>
      </p:sp>
      <p:sp>
        <p:nvSpPr>
          <p:cNvPr id="279557" name="Text Box 13"/>
          <p:cNvSpPr txBox="1">
            <a:spLocks noChangeArrowheads="1"/>
          </p:cNvSpPr>
          <p:nvPr/>
        </p:nvSpPr>
        <p:spPr bwMode="auto">
          <a:xfrm>
            <a:off x="381000" y="2301875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0066"/>
                </a:solidFill>
                <a:cs typeface="Times New Roman" pitchFamily="18" charset="0"/>
              </a:rPr>
              <a:t>1.</a:t>
            </a:r>
            <a:r>
              <a:rPr lang="en-US" altLang="vi-VN" sz="2400">
                <a:cs typeface="Times New Roman" pitchFamily="18" charset="0"/>
              </a:rPr>
              <a:t> Hình hộp chữ nhật có 6 mặt đều là hình chữ nhật.</a:t>
            </a:r>
          </a:p>
        </p:txBody>
      </p:sp>
      <p:sp>
        <p:nvSpPr>
          <p:cNvPr id="279558" name="Text Box 14"/>
          <p:cNvSpPr txBox="1">
            <a:spLocks noChangeArrowheads="1"/>
          </p:cNvSpPr>
          <p:nvPr/>
        </p:nvSpPr>
        <p:spPr bwMode="auto">
          <a:xfrm>
            <a:off x="381000" y="2849563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rgbClr val="FF0066"/>
                </a:solidFill>
                <a:cs typeface="Times New Roman" pitchFamily="18" charset="0"/>
              </a:rPr>
              <a:t>2.</a:t>
            </a:r>
            <a:r>
              <a:rPr lang="en-US" altLang="vi-VN" sz="2400">
                <a:cs typeface="Times New Roman" pitchFamily="18" charset="0"/>
              </a:rPr>
              <a:t> Hình lập phương có 6 mặt đều là hình chữ nhật</a:t>
            </a:r>
          </a:p>
          <a:p>
            <a:r>
              <a:rPr lang="en-US" altLang="vi-VN" sz="2400">
                <a:cs typeface="Times New Roman" pitchFamily="18" charset="0"/>
              </a:rPr>
              <a:t>     bằng nhau.</a:t>
            </a:r>
          </a:p>
        </p:txBody>
      </p:sp>
      <p:sp>
        <p:nvSpPr>
          <p:cNvPr id="279559" name="Text Box 15"/>
          <p:cNvSpPr txBox="1">
            <a:spLocks noChangeArrowheads="1"/>
          </p:cNvSpPr>
          <p:nvPr/>
        </p:nvSpPr>
        <p:spPr bwMode="auto">
          <a:xfrm>
            <a:off x="381000" y="5265738"/>
            <a:ext cx="769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rgbClr val="FF0066"/>
                </a:solidFill>
                <a:cs typeface="Times New Roman" pitchFamily="18" charset="0"/>
              </a:rPr>
              <a:t>5.</a:t>
            </a:r>
            <a:r>
              <a:rPr lang="en-US" altLang="vi-VN" sz="2400">
                <a:cs typeface="Times New Roman" pitchFamily="18" charset="0"/>
              </a:rPr>
              <a:t> Khoảng cách giữa hai mặt đáy của hình hộp chữ nhật gọi là chiều cao.</a:t>
            </a:r>
          </a:p>
        </p:txBody>
      </p:sp>
      <p:sp>
        <p:nvSpPr>
          <p:cNvPr id="279560" name="Text Box 16"/>
          <p:cNvSpPr txBox="1">
            <a:spLocks noChangeArrowheads="1"/>
          </p:cNvSpPr>
          <p:nvPr/>
        </p:nvSpPr>
        <p:spPr bwMode="auto">
          <a:xfrm>
            <a:off x="381000" y="3749675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0066"/>
                </a:solidFill>
                <a:cs typeface="Times New Roman" pitchFamily="18" charset="0"/>
              </a:rPr>
              <a:t>3.</a:t>
            </a:r>
            <a:r>
              <a:rPr lang="en-US" altLang="vi-VN" sz="2400">
                <a:cs typeface="Times New Roman" pitchFamily="18" charset="0"/>
              </a:rPr>
              <a:t> Hình lập phương có 3 kích thước bằng nhau.</a:t>
            </a:r>
          </a:p>
        </p:txBody>
      </p:sp>
      <p:sp>
        <p:nvSpPr>
          <p:cNvPr id="279561" name="Text Box 22"/>
          <p:cNvSpPr txBox="1">
            <a:spLocks noChangeArrowheads="1"/>
          </p:cNvSpPr>
          <p:nvPr/>
        </p:nvSpPr>
        <p:spPr bwMode="auto">
          <a:xfrm>
            <a:off x="385763" y="4298950"/>
            <a:ext cx="7462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rgbClr val="FF0066"/>
                </a:solidFill>
                <a:cs typeface="Times New Roman" pitchFamily="18" charset="0"/>
              </a:rPr>
              <a:t>4.</a:t>
            </a:r>
            <a:r>
              <a:rPr lang="en-US" altLang="vi-VN" sz="2400">
                <a:cs typeface="Times New Roman" pitchFamily="18" charset="0"/>
              </a:rPr>
              <a:t> Hình hộp chữ nhật, hình lập phương cùng có 8 mặt, 6 đỉnh, 12 cạnh.</a:t>
            </a:r>
          </a:p>
        </p:txBody>
      </p:sp>
      <p:sp>
        <p:nvSpPr>
          <p:cNvPr id="279562" name="Text Box 23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năm ngày 24 tháng 1 năm 2013.</a:t>
            </a:r>
          </a:p>
        </p:txBody>
      </p:sp>
      <p:sp>
        <p:nvSpPr>
          <p:cNvPr id="279563" name="Text Box 24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79564" name="Rectangle 14"/>
          <p:cNvSpPr>
            <a:spLocks noChangeArrowheads="1"/>
          </p:cNvSpPr>
          <p:nvPr/>
        </p:nvSpPr>
        <p:spPr bwMode="auto">
          <a:xfrm>
            <a:off x="8001000" y="2333625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79565" name="Rectangle 15"/>
          <p:cNvSpPr>
            <a:spLocks noChangeArrowheads="1"/>
          </p:cNvSpPr>
          <p:nvPr/>
        </p:nvSpPr>
        <p:spPr bwMode="auto">
          <a:xfrm>
            <a:off x="8001000" y="30480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79566" name="Rectangle 16"/>
          <p:cNvSpPr>
            <a:spLocks noChangeArrowheads="1"/>
          </p:cNvSpPr>
          <p:nvPr/>
        </p:nvSpPr>
        <p:spPr bwMode="auto">
          <a:xfrm>
            <a:off x="8001000" y="37338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79567" name="Rectangle 17"/>
          <p:cNvSpPr>
            <a:spLocks noChangeArrowheads="1"/>
          </p:cNvSpPr>
          <p:nvPr/>
        </p:nvSpPr>
        <p:spPr bwMode="auto">
          <a:xfrm>
            <a:off x="8001000" y="44958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79568" name="Rectangle 18"/>
          <p:cNvSpPr>
            <a:spLocks noChangeArrowheads="1"/>
          </p:cNvSpPr>
          <p:nvPr/>
        </p:nvSpPr>
        <p:spPr bwMode="auto">
          <a:xfrm>
            <a:off x="8001000" y="54864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8001000" y="23336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80010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029575" y="37338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8029575" y="44958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997825" y="54864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362200" y="361950"/>
            <a:ext cx="4419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VẬN DỤNG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/>
      <p:bldP spid="43031" grpId="0"/>
      <p:bldP spid="43032" grpId="0"/>
      <p:bldP spid="43033" grpId="0"/>
      <p:bldP spid="430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152400" y="1295400"/>
            <a:ext cx="8915400" cy="3429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altLang="vi-VN" sz="24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vi-VN" sz="24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Hình hộp chữ nhật có 6 mặt đều là hình chữ nhật. 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 mặt đối diện bằng nhau; có 3 kích thước là chiều 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dài, chiều rộng và chiều cao. Có 8 đỉnh và 12 cạnh. </a:t>
            </a:r>
          </a:p>
          <a:p>
            <a:pPr algn="just">
              <a:spcBef>
                <a:spcPct val="50000"/>
              </a:spcBef>
            </a:pPr>
            <a:endParaRPr lang="en-US" altLang="vi-VN" sz="28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vi-VN" sz="28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28600" y="4876800"/>
            <a:ext cx="8686800" cy="1981200"/>
          </a:xfrm>
          <a:prstGeom prst="horizontalScroll">
            <a:avLst>
              <a:gd name="adj" fmla="val 12500"/>
            </a:avLst>
          </a:prstGeom>
          <a:solidFill>
            <a:srgbClr val="00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vi-VN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Hình lập phương có 6 mặt, 8 đỉnh, 12 cạnh, </a:t>
            </a:r>
          </a:p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mặt đều là hình vuông bằng nhau</a:t>
            </a:r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vi-VN" sz="28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57200" y="990600"/>
            <a:ext cx="38750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vi-VN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57200" y="4540250"/>
            <a:ext cx="3530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vi-VN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 lập phương</a:t>
            </a:r>
          </a:p>
        </p:txBody>
      </p:sp>
      <p:sp>
        <p:nvSpPr>
          <p:cNvPr id="280582" name="Text Box 29"/>
          <p:cNvSpPr txBox="1">
            <a:spLocks noChangeArrowheads="1"/>
          </p:cNvSpPr>
          <p:nvPr/>
        </p:nvSpPr>
        <p:spPr bwMode="auto">
          <a:xfrm>
            <a:off x="3987800" y="92075"/>
            <a:ext cx="111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80583" name="Text Box 30"/>
          <p:cNvSpPr txBox="1">
            <a:spLocks noChangeArrowheads="1"/>
          </p:cNvSpPr>
          <p:nvPr/>
        </p:nvSpPr>
        <p:spPr bwMode="auto">
          <a:xfrm>
            <a:off x="1676400" y="582613"/>
            <a:ext cx="6148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nhật.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44" grpId="0"/>
      <p:bldP spid="1249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vi-VN" sz="2400" b="1" u="sng">
                <a:solidFill>
                  <a:srgbClr val="000000"/>
                </a:solidFill>
              </a:rPr>
              <a:t>TOÁN:</a:t>
            </a:r>
            <a:br>
              <a:rPr lang="en-US" altLang="vi-VN" sz="2400" b="1" u="sng">
                <a:solidFill>
                  <a:srgbClr val="000000"/>
                </a:solidFill>
              </a:rPr>
            </a:br>
            <a:r>
              <a:rPr lang="en-US" altLang="vi-VN" sz="2800" b="1">
                <a:solidFill>
                  <a:schemeClr val="bg2"/>
                </a:solidFill>
              </a:rPr>
              <a:t>HÌNH HỘP CHỮ NHẬT - HÌNH LẬP PHƯƠNG</a:t>
            </a:r>
            <a:br>
              <a:rPr lang="en-US" altLang="vi-VN" sz="2400" b="1">
                <a:solidFill>
                  <a:schemeClr val="bg2"/>
                </a:solidFill>
              </a:rPr>
            </a:br>
            <a:endParaRPr lang="vi-VN" altLang="vi-VN" sz="2400" b="1">
              <a:solidFill>
                <a:schemeClr val="bg2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chemeClr val="bg2"/>
                </a:solidFill>
              </a:rPr>
              <a:t>DẶN DÒ:</a:t>
            </a:r>
          </a:p>
          <a:p>
            <a:pPr eaLnBrk="1" hangingPunct="1"/>
            <a:r>
              <a:rPr lang="en-US" altLang="vi-VN" sz="2400">
                <a:solidFill>
                  <a:srgbClr val="CC0000"/>
                </a:solidFill>
              </a:rPr>
              <a:t>VỀ NHÀ HỌC THUỘC CÁC ĐẶC ĐIỂM CỦA HÌNH HỘP CHỮ NHẬT, HÌNH LẬP PHƯƠNG.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250883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1981200"/>
            <a:ext cx="2133600" cy="1890713"/>
            <a:chOff x="336" y="1104"/>
            <a:chExt cx="768" cy="768"/>
          </a:xfrm>
        </p:grpSpPr>
        <p:sp>
          <p:nvSpPr>
            <p:cNvPr id="250890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 altLang="vi-VN"/>
            </a:p>
          </p:txBody>
        </p:sp>
        <p:sp>
          <p:nvSpPr>
            <p:cNvPr id="250891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892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893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885" name="Text Box 29"/>
          <p:cNvSpPr txBox="1">
            <a:spLocks noChangeArrowheads="1"/>
          </p:cNvSpPr>
          <p:nvPr/>
        </p:nvSpPr>
        <p:spPr bwMode="auto">
          <a:xfrm>
            <a:off x="3706813" y="952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357688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RUBIK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562600" y="4267200"/>
            <a:ext cx="350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b="1" i="1">
                <a:latin typeface="Times New Roman" pitchFamily="18" charset="0"/>
                <a:cs typeface="Times New Roman" pitchFamily="18" charset="0"/>
              </a:rPr>
              <a:t>Hình lập phương</a:t>
            </a: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9812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19050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" y="317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76400" y="3436938"/>
            <a:ext cx="3563938" cy="21113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79750" y="19859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61150" y="1989138"/>
            <a:ext cx="71438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48000" y="41195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61150" y="41195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971800" y="5372100"/>
            <a:ext cx="73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022350" y="4000500"/>
            <a:ext cx="73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ô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2544763" y="25400"/>
            <a:ext cx="388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01800" y="3436938"/>
            <a:ext cx="3563938" cy="21113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79750" y="19859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61150" y="1989138"/>
            <a:ext cx="71438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48000" y="41195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61150" y="41195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2936" name="Title 1"/>
          <p:cNvSpPr txBox="1">
            <a:spLocks/>
          </p:cNvSpPr>
          <p:nvPr/>
        </p:nvSpPr>
        <p:spPr bwMode="auto">
          <a:xfrm>
            <a:off x="3429000" y="5372100"/>
            <a:ext cx="73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ô</a:t>
            </a:r>
          </a:p>
        </p:txBody>
      </p:sp>
      <p:sp>
        <p:nvSpPr>
          <p:cNvPr id="252937" name="Title 1"/>
          <p:cNvSpPr txBox="1">
            <a:spLocks/>
          </p:cNvSpPr>
          <p:nvPr/>
        </p:nvSpPr>
        <p:spPr bwMode="auto">
          <a:xfrm>
            <a:off x="762000" y="3840163"/>
            <a:ext cx="73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ô</a:t>
            </a:r>
          </a:p>
        </p:txBody>
      </p:sp>
      <p:sp>
        <p:nvSpPr>
          <p:cNvPr id="252938" name="Title 1"/>
          <p:cNvSpPr txBox="1">
            <a:spLocks/>
          </p:cNvSpPr>
          <p:nvPr/>
        </p:nvSpPr>
        <p:spPr bwMode="auto">
          <a:xfrm>
            <a:off x="0" y="7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1800" y="1981200"/>
            <a:ext cx="1449388" cy="14557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9" idx="1"/>
          </p:cNvCxnSpPr>
          <p:nvPr/>
        </p:nvCxnSpPr>
        <p:spPr>
          <a:xfrm flipV="1">
            <a:off x="5283200" y="2000250"/>
            <a:ext cx="1389063" cy="1436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1" idx="5"/>
          </p:cNvCxnSpPr>
          <p:nvPr/>
        </p:nvCxnSpPr>
        <p:spPr>
          <a:xfrm flipV="1">
            <a:off x="5265738" y="4179888"/>
            <a:ext cx="1457325" cy="13906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24200" y="1981200"/>
            <a:ext cx="3573463" cy="14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1" idx="7"/>
          </p:cNvCxnSpPr>
          <p:nvPr/>
        </p:nvCxnSpPr>
        <p:spPr>
          <a:xfrm>
            <a:off x="6697663" y="1981200"/>
            <a:ext cx="25400" cy="2147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0" idx="7"/>
          </p:cNvCxnSpPr>
          <p:nvPr/>
        </p:nvCxnSpPr>
        <p:spPr>
          <a:xfrm flipH="1">
            <a:off x="3109913" y="1981200"/>
            <a:ext cx="6350" cy="214788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2450" y="4114800"/>
            <a:ext cx="361315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7"/>
          </p:cNvCxnSpPr>
          <p:nvPr/>
        </p:nvCxnSpPr>
        <p:spPr>
          <a:xfrm flipH="1">
            <a:off x="1701800" y="4129088"/>
            <a:ext cx="1408113" cy="144145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4" name="Group 12"/>
          <p:cNvGrpSpPr>
            <a:grpSpLocks/>
          </p:cNvGrpSpPr>
          <p:nvPr/>
        </p:nvGrpSpPr>
        <p:grpSpPr bwMode="auto">
          <a:xfrm>
            <a:off x="1363663" y="1104900"/>
            <a:ext cx="6234112" cy="4724400"/>
            <a:chOff x="1363583" y="1104901"/>
            <a:chExt cx="6234907" cy="4724398"/>
          </a:xfrm>
        </p:grpSpPr>
        <p:sp>
          <p:nvSpPr>
            <p:cNvPr id="253956" name="Title 1"/>
            <p:cNvSpPr txBox="1">
              <a:spLocks/>
            </p:cNvSpPr>
            <p:nvPr/>
          </p:nvSpPr>
          <p:spPr bwMode="auto">
            <a:xfrm>
              <a:off x="2658983" y="3390901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53957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53958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5127" y="4117884"/>
                <a:ext cx="1432108" cy="14525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966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2323" y="3436846"/>
                  <a:ext cx="3562804" cy="211137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2323" y="1981110"/>
                  <a:ext cx="1449572" cy="145573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591" y="1981110"/>
                  <a:ext cx="1440047" cy="145573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904" y="1981110"/>
                  <a:ext cx="3572330" cy="142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7235" y="1981110"/>
                  <a:ext cx="25403" cy="2147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562" y="1995397"/>
                  <a:ext cx="19052" cy="213359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150" y="4114709"/>
                  <a:ext cx="361202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2323" y="4128996"/>
                  <a:ext cx="1408292" cy="1441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3959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3960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3961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3962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53963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53964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53955" name="Rectangle 39"/>
          <p:cNvSpPr>
            <a:spLocks noChangeArrowheads="1"/>
          </p:cNvSpPr>
          <p:nvPr/>
        </p:nvSpPr>
        <p:spPr bwMode="auto">
          <a:xfrm>
            <a:off x="2755900" y="152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3048000"/>
            <a:ext cx="8686800" cy="2971800"/>
            <a:chOff x="126" y="1680"/>
            <a:chExt cx="2898" cy="2064"/>
          </a:xfrm>
        </p:grpSpPr>
        <p:sp>
          <p:nvSpPr>
            <p:cNvPr id="254982" name="AutoShape 4"/>
            <p:cNvSpPr>
              <a:spLocks noChangeArrowheads="1"/>
            </p:cNvSpPr>
            <p:nvPr/>
          </p:nvSpPr>
          <p:spPr bwMode="auto">
            <a:xfrm>
              <a:off x="126" y="168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54983" name="Text Box 5"/>
            <p:cNvSpPr txBox="1">
              <a:spLocks noChangeArrowheads="1"/>
            </p:cNvSpPr>
            <p:nvPr/>
          </p:nvSpPr>
          <p:spPr bwMode="auto">
            <a:xfrm>
              <a:off x="192" y="2122"/>
              <a:ext cx="283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54984" name="Text Box 6"/>
            <p:cNvSpPr txBox="1">
              <a:spLocks noChangeArrowheads="1"/>
            </p:cNvSpPr>
            <p:nvPr/>
          </p:nvSpPr>
          <p:spPr bwMode="auto">
            <a:xfrm>
              <a:off x="192" y="2602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54985" name="Text Box 7"/>
            <p:cNvSpPr txBox="1">
              <a:spLocks noChangeArrowheads="1"/>
            </p:cNvSpPr>
            <p:nvPr/>
          </p:nvSpPr>
          <p:spPr bwMode="auto">
            <a:xfrm>
              <a:off x="180" y="3159"/>
              <a:ext cx="283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1" hangingPunct="1"/>
              <a:endParaRPr lang="en-US" altLang="en-US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54986" name="Text Box 8"/>
            <p:cNvSpPr txBox="1">
              <a:spLocks noChangeArrowheads="1"/>
            </p:cNvSpPr>
            <p:nvPr/>
          </p:nvSpPr>
          <p:spPr bwMode="auto">
            <a:xfrm>
              <a:off x="336" y="1776"/>
              <a:ext cx="2289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2800">
                <a:solidFill>
                  <a:schemeClr val="tx2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Times New Roman" pitchFamily="18" charset="0"/>
                </a:rPr>
                <a:t>Quan sát hình hộp chữ nhật rồi trả lời câu hỏi: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a) - Hình hộp chữ nhật có bao nhiêu mặt?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    - Các mặt hình hộp chữ nhật đều là hình gì?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c) - Hình hộp chữ nhật có mấy đỉnh?</a:t>
              </a:r>
            </a:p>
            <a:p>
              <a:pPr eaLnBrk="1" hangingPunct="1"/>
              <a:r>
                <a:rPr lang="en-US" altLang="en-US" sz="2800">
                  <a:solidFill>
                    <a:schemeClr val="tx2"/>
                  </a:solidFill>
                  <a:latin typeface="Times New Roman" pitchFamily="18" charset="0"/>
                </a:rPr>
                <a:t>d) - Hình hộp chữ nhật có mấy cạnh?</a:t>
              </a:r>
              <a:endParaRPr lang="en-US" altLang="en-US" sz="28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sp>
        <p:nvSpPr>
          <p:cNvPr id="254979" name="Text Box 10"/>
          <p:cNvSpPr txBox="1">
            <a:spLocks noChangeArrowheads="1"/>
          </p:cNvSpPr>
          <p:nvPr/>
        </p:nvSpPr>
        <p:spPr bwMode="auto">
          <a:xfrm>
            <a:off x="1371600" y="99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254980" name="Text Box 11"/>
          <p:cNvSpPr txBox="1">
            <a:spLocks noChangeArrowheads="1"/>
          </p:cNvSpPr>
          <p:nvPr/>
        </p:nvSpPr>
        <p:spPr bwMode="auto">
          <a:xfrm>
            <a:off x="3810000" y="381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54981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2" name="Group 12"/>
          <p:cNvGrpSpPr>
            <a:grpSpLocks/>
          </p:cNvGrpSpPr>
          <p:nvPr/>
        </p:nvGrpSpPr>
        <p:grpSpPr bwMode="auto">
          <a:xfrm>
            <a:off x="76200" y="768350"/>
            <a:ext cx="5037138" cy="3695700"/>
            <a:chOff x="1363583" y="1104901"/>
            <a:chExt cx="6234907" cy="4724398"/>
          </a:xfrm>
        </p:grpSpPr>
        <p:sp>
          <p:nvSpPr>
            <p:cNvPr id="256014" name="Title 1"/>
            <p:cNvSpPr txBox="1">
              <a:spLocks/>
            </p:cNvSpPr>
            <p:nvPr/>
          </p:nvSpPr>
          <p:spPr bwMode="auto">
            <a:xfrm>
              <a:off x="2511344" y="3390901"/>
              <a:ext cx="917655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  <p:sp>
          <p:nvSpPr>
            <p:cNvPr id="256015" name="Title 1"/>
            <p:cNvSpPr txBox="1">
              <a:spLocks/>
            </p:cNvSpPr>
            <p:nvPr/>
          </p:nvSpPr>
          <p:spPr bwMode="auto">
            <a:xfrm>
              <a:off x="2927400" y="11430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256016" name="Group 10"/>
            <p:cNvGrpSpPr>
              <a:grpSpLocks/>
            </p:cNvGrpSpPr>
            <p:nvPr/>
          </p:nvGrpSpPr>
          <p:grpSpPr bwMode="auto">
            <a:xfrm>
              <a:off x="1807417" y="1760629"/>
              <a:ext cx="5021056" cy="3589892"/>
              <a:chOff x="1701600" y="1981200"/>
              <a:chExt cx="5021056" cy="358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5266342" y="4117899"/>
                <a:ext cx="1430511" cy="14530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024" name="Group 9"/>
              <p:cNvGrpSpPr>
                <a:grpSpLocks/>
              </p:cNvGrpSpPr>
              <p:nvPr/>
            </p:nvGrpSpPr>
            <p:grpSpPr bwMode="auto">
              <a:xfrm>
                <a:off x="1701600" y="1981200"/>
                <a:ext cx="5021056" cy="3589892"/>
                <a:chOff x="1701600" y="1981200"/>
                <a:chExt cx="5021056" cy="35898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701854" y="3438058"/>
                  <a:ext cx="3564488" cy="21105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701854" y="1980962"/>
                  <a:ext cx="1450161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282062" y="1980962"/>
                  <a:ext cx="1440337" cy="145709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24505" y="1980962"/>
                  <a:ext cx="3572348" cy="1420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96853" y="1980962"/>
                  <a:ext cx="25545" cy="21491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91101" y="1995167"/>
                  <a:ext cx="17684" cy="2134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93065" y="4113841"/>
                  <a:ext cx="361164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701854" y="4130076"/>
                  <a:ext cx="1406931" cy="144086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6017" name="Title 1"/>
            <p:cNvSpPr txBox="1">
              <a:spLocks/>
            </p:cNvSpPr>
            <p:nvPr/>
          </p:nvSpPr>
          <p:spPr bwMode="auto">
            <a:xfrm>
              <a:off x="6705600" y="1104901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6018" name="Title 1"/>
            <p:cNvSpPr txBox="1">
              <a:spLocks/>
            </p:cNvSpPr>
            <p:nvPr/>
          </p:nvSpPr>
          <p:spPr bwMode="auto">
            <a:xfrm>
              <a:off x="5365800" y="2971800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6019" name="Title 1"/>
            <p:cNvSpPr txBox="1">
              <a:spLocks/>
            </p:cNvSpPr>
            <p:nvPr/>
          </p:nvSpPr>
          <p:spPr bwMode="auto">
            <a:xfrm>
              <a:off x="1371600" y="2804093"/>
              <a:ext cx="7302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56020" name="Title 1"/>
            <p:cNvSpPr txBox="1">
              <a:spLocks/>
            </p:cNvSpPr>
            <p:nvPr/>
          </p:nvSpPr>
          <p:spPr bwMode="auto">
            <a:xfrm>
              <a:off x="6828473" y="3378646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56021" name="Title 1"/>
            <p:cNvSpPr txBox="1">
              <a:spLocks/>
            </p:cNvSpPr>
            <p:nvPr/>
          </p:nvSpPr>
          <p:spPr bwMode="auto">
            <a:xfrm>
              <a:off x="5410200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56022" name="Title 1"/>
            <p:cNvSpPr txBox="1">
              <a:spLocks/>
            </p:cNvSpPr>
            <p:nvPr/>
          </p:nvSpPr>
          <p:spPr bwMode="auto">
            <a:xfrm>
              <a:off x="1363583" y="5029200"/>
              <a:ext cx="770017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092825" y="1023938"/>
            <a:ext cx="2035175" cy="800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5646738" y="17145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Đáy trên ( ABCD ) 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646738" y="21336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Đáy dưới ( MNPQ ) 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5646738" y="25908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 trước ( DCPQ ) 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646738" y="3086100"/>
            <a:ext cx="3497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 sau ( ABNM ) 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727700" y="4038600"/>
            <a:ext cx="2895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ADQM và BCPN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9700" y="731838"/>
            <a:ext cx="495300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39700" y="708025"/>
            <a:ext cx="50768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85725" y="636588"/>
            <a:ext cx="496252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5646738" y="3543300"/>
            <a:ext cx="2976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mặt bên hông </a:t>
            </a:r>
          </a:p>
        </p:txBody>
      </p:sp>
      <p:sp>
        <p:nvSpPr>
          <p:cNvPr id="256013" name="Rectangle 39"/>
          <p:cNvSpPr>
            <a:spLocks noChangeArrowheads="1"/>
          </p:cNvSpPr>
          <p:nvPr/>
        </p:nvSpPr>
        <p:spPr bwMode="auto">
          <a:xfrm>
            <a:off x="2859088" y="1555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1" grpId="0"/>
      <p:bldP spid="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1592</Words>
  <Application>Microsoft Office PowerPoint</Application>
  <PresentationFormat>On-screen Show (4:3)</PresentationFormat>
  <Paragraphs>434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34</vt:i4>
      </vt:variant>
    </vt:vector>
  </HeadingPairs>
  <TitlesOfParts>
    <vt:vector size="59" baseType="lpstr">
      <vt:lpstr>.VnTime</vt:lpstr>
      <vt:lpstr>Arial</vt:lpstr>
      <vt:lpstr>Calibri</vt:lpstr>
      <vt:lpstr>Times New Roman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TOÁN: HÌNH HỘP CHỮ NHẬT - HÌNH LẬP PHƯƠNG </vt:lpstr>
    </vt:vector>
  </TitlesOfParts>
  <Company>Nha Trang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 Computer</dc:creator>
  <cp:lastModifiedBy>HP</cp:lastModifiedBy>
  <cp:revision>98</cp:revision>
  <dcterms:created xsi:type="dcterms:W3CDTF">2012-02-06T13:48:31Z</dcterms:created>
  <dcterms:modified xsi:type="dcterms:W3CDTF">2023-02-02T03:25:53Z</dcterms:modified>
</cp:coreProperties>
</file>