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40"/>
  </p:notesMasterIdLst>
  <p:sldIdLst>
    <p:sldId id="328" r:id="rId2"/>
    <p:sldId id="301" r:id="rId3"/>
    <p:sldId id="460" r:id="rId4"/>
    <p:sldId id="462" r:id="rId5"/>
    <p:sldId id="469" r:id="rId6"/>
    <p:sldId id="448" r:id="rId7"/>
    <p:sldId id="484" r:id="rId8"/>
    <p:sldId id="483" r:id="rId9"/>
    <p:sldId id="504" r:id="rId10"/>
    <p:sldId id="509" r:id="rId11"/>
    <p:sldId id="510" r:id="rId12"/>
    <p:sldId id="511" r:id="rId13"/>
    <p:sldId id="505" r:id="rId14"/>
    <p:sldId id="481" r:id="rId15"/>
    <p:sldId id="512" r:id="rId16"/>
    <p:sldId id="506" r:id="rId17"/>
    <p:sldId id="508" r:id="rId18"/>
    <p:sldId id="485" r:id="rId19"/>
    <p:sldId id="486" r:id="rId20"/>
    <p:sldId id="487" r:id="rId21"/>
    <p:sldId id="488" r:id="rId22"/>
    <p:sldId id="470" r:id="rId23"/>
    <p:sldId id="489" r:id="rId24"/>
    <p:sldId id="490" r:id="rId25"/>
    <p:sldId id="491" r:id="rId26"/>
    <p:sldId id="497" r:id="rId27"/>
    <p:sldId id="493" r:id="rId28"/>
    <p:sldId id="499" r:id="rId29"/>
    <p:sldId id="495" r:id="rId30"/>
    <p:sldId id="503" r:id="rId31"/>
    <p:sldId id="507" r:id="rId32"/>
    <p:sldId id="475" r:id="rId33"/>
    <p:sldId id="513" r:id="rId34"/>
    <p:sldId id="515" r:id="rId35"/>
    <p:sldId id="480" r:id="rId36"/>
    <p:sldId id="500" r:id="rId37"/>
    <p:sldId id="501" r:id="rId38"/>
    <p:sldId id="302"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0000CC"/>
    <a:srgbClr val="0000FF"/>
    <a:srgbClr val="F85838"/>
    <a:srgbClr val="F9F7C5"/>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5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ED576924-FFF2-431C-A4E9-82CBB7DA067E}" type="datetimeFigureOut">
              <a:rPr lang="en-US"/>
              <a:pPr>
                <a:defRPr/>
              </a:pPr>
              <a:t>1/14/2022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28EFEBF0-0B2A-41C5-A0AB-6906079CE24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21331EA3-3212-4EEB-BBB8-AD7B062666B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1543-7C52-4037-B2E4-55BC7ACBB65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30A872-4CDA-443D-B171-744E4B3E6E1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F9D105E2-BFB2-4C67-BF67-42264698AD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40053FAF-4936-4833-A769-B390E684E06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FCF9C978-5260-4F80-A7F8-18EE7C050B7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5DD36B2-B8CF-4F69-A0DB-1C8B22280F2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6475A1-DEE4-45B9-994F-28DDD756F2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AE68933-95F8-4BFA-A97B-A90A2FA339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320CB7-4030-4AF0-9AA6-C113779F04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ADD2CDEE-0B2F-4DB8-B215-4FB21D412C7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6DB6C4C3-DB06-4FAA-9B4C-15E0C4EF3D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65" r:id="rId2"/>
    <p:sldLayoutId id="2147483774" r:id="rId3"/>
    <p:sldLayoutId id="2147483766" r:id="rId4"/>
    <p:sldLayoutId id="2147483767" r:id="rId5"/>
    <p:sldLayoutId id="2147483768" r:id="rId6"/>
    <p:sldLayoutId id="2147483769" r:id="rId7"/>
    <p:sldLayoutId id="2147483770" r:id="rId8"/>
    <p:sldLayoutId id="2147483775" r:id="rId9"/>
    <p:sldLayoutId id="2147483771" r:id="rId10"/>
    <p:sldLayoutId id="2147483772"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pn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png"/><Relationship Id="rId2" Type="http://schemas.openxmlformats.org/officeDocument/2006/relationships/slideLayout" Target="../slideLayouts/slideLayout2.xml"/><Relationship Id="rId1" Type="http://schemas.openxmlformats.org/officeDocument/2006/relationships/audio" Target="file:///E:\Giaoandientu\TrongDong\Untitled\Untitled.mp3" TargetMode="External"/><Relationship Id="rId6" Type="http://schemas.openxmlformats.org/officeDocument/2006/relationships/image" Target="../media/image46.jpeg"/><Relationship Id="rId11" Type="http://schemas.openxmlformats.org/officeDocument/2006/relationships/image" Target="../media/image51.pn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3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5.jpeg"/><Relationship Id="rId7" Type="http://schemas.openxmlformats.org/officeDocument/2006/relationships/image" Target="http://t1.gstatic.com/images?q=tbn:N3rh_tRtKbUqXM:http://images7.dantri.com.vn/Uploaded/lantt/thang2.2008/trong2703008.jpg" TargetMode="External"/><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hyperlink" Target="http://images.google.com.vn/imgres?imgurl=http://images7.dantri.com.vn/Uploaded/lantt/thang2.2008/trong2703008.jpg&amp;imgrefurl=http://dantri.com.vn/c23/s157-224925/nhung-vat-dung-trong-sinh-hoat-cua-nguoi-viet-co.htm&amp;usg=__GZAc7jdzBH8mcUa0j6h3r1NRXkc=&amp;h=300&amp;w=400&amp;sz=34&amp;hl=vi&amp;start=41&amp;tbnid=N3rh_tRtKbUqXM:&amp;tbnh=93&amp;tbnw=124&amp;prev=/images%3Fq%3Dtr%25E1%25BB%2591ng%2B%25C4%2591%25E1%25BB%2593ng%2B%25C4%2590%25C3%25B4ng%2BS%25C6%25A1n%26gbv%3D2%26ndsp%3D20%26hl%3Dvi%26sa%3DN%26start%3D40" TargetMode="External"/><Relationship Id="rId4" Type="http://schemas.openxmlformats.org/officeDocument/2006/relationships/image" Target="../media/image56.jpeg"/><Relationship Id="rId9" Type="http://schemas.openxmlformats.org/officeDocument/2006/relationships/image" Target="../media/image59.jpeg"/></Relationships>
</file>

<file path=ppt/slides/_rels/slide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5.jpeg"/><Relationship Id="rId7" Type="http://schemas.openxmlformats.org/officeDocument/2006/relationships/image" Target="../media/image7.jpeg"/><Relationship Id="rId2" Type="http://schemas.openxmlformats.org/officeDocument/2006/relationships/slide" Target="slide8.xml"/><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6.jpeg"/><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7"/>
          <p:cNvSpPr txBox="1">
            <a:spLocks noChangeArrowheads="1"/>
          </p:cNvSpPr>
          <p:nvPr/>
        </p:nvSpPr>
        <p:spPr bwMode="auto">
          <a:xfrm>
            <a:off x="762000" y="4191000"/>
            <a:ext cx="7620000" cy="366713"/>
          </a:xfrm>
          <a:prstGeom prst="rect">
            <a:avLst/>
          </a:prstGeom>
          <a:noFill/>
          <a:ln w="9525">
            <a:noFill/>
            <a:miter lim="800000"/>
            <a:headEnd/>
            <a:tailEnd/>
          </a:ln>
        </p:spPr>
        <p:txBody>
          <a:bodyPr>
            <a:spAutoFit/>
          </a:bodyPr>
          <a:lstStyle/>
          <a:p>
            <a:pPr>
              <a:spcBef>
                <a:spcPct val="50000"/>
              </a:spcBef>
            </a:pPr>
            <a:endParaRPr lang="vi-VN" altLang="en-US"/>
          </a:p>
        </p:txBody>
      </p:sp>
      <p:pic>
        <p:nvPicPr>
          <p:cNvPr id="7" name="Picture 2" descr="trong-dong-3"/>
          <p:cNvPicPr>
            <a:picLocks noChangeAspect="1" noChangeArrowheads="1"/>
          </p:cNvPicPr>
          <p:nvPr/>
        </p:nvPicPr>
        <p:blipFill>
          <a:blip r:embed="rId2" cstate="email">
            <a:lum bright="-42000" contrast="54000"/>
          </a:blip>
          <a:srcRect/>
          <a:stretch>
            <a:fillRect/>
          </a:stretch>
        </p:blipFill>
        <p:spPr bwMode="auto">
          <a:xfrm>
            <a:off x="1676400" y="990600"/>
            <a:ext cx="5562600" cy="5410200"/>
          </a:xfrm>
          <a:prstGeom prst="rect">
            <a:avLst/>
          </a:prstGeom>
          <a:noFill/>
          <a:ln w="9525">
            <a:noFill/>
            <a:miter lim="800000"/>
            <a:headEnd/>
            <a:tailEnd/>
          </a:ln>
        </p:spPr>
      </p:pic>
      <p:pic>
        <p:nvPicPr>
          <p:cNvPr id="5124" name="Picture 3"/>
          <p:cNvPicPr>
            <a:picLocks noChangeAspect="1" noChangeArrowheads="1"/>
          </p:cNvPicPr>
          <p:nvPr/>
        </p:nvPicPr>
        <p:blipFill>
          <a:blip r:embed="rId3" cstate="email">
            <a:lum bright="82000" contrast="-88000"/>
          </a:blip>
          <a:srcRect/>
          <a:stretch>
            <a:fillRect/>
          </a:stretch>
        </p:blipFill>
        <p:spPr bwMode="auto">
          <a:xfrm>
            <a:off x="3733800" y="990600"/>
            <a:ext cx="2181225" cy="4038600"/>
          </a:xfrm>
          <a:prstGeom prst="rect">
            <a:avLst/>
          </a:prstGeom>
          <a:noFill/>
          <a:ln w="9525">
            <a:noFill/>
            <a:miter lim="800000"/>
            <a:headEnd/>
            <a:tailEnd/>
          </a:ln>
          <a:effectLst>
            <a:outerShdw dist="45791" dir="2021404" algn="ctr" rotWithShape="0">
              <a:srgbClr val="CC6600">
                <a:alpha val="50000"/>
              </a:srgbClr>
            </a:outerShdw>
          </a:effectLst>
        </p:spPr>
      </p:pic>
      <p:sp>
        <p:nvSpPr>
          <p:cNvPr id="5125" name="Text Box 5"/>
          <p:cNvSpPr txBox="1">
            <a:spLocks noChangeArrowheads="1"/>
          </p:cNvSpPr>
          <p:nvPr/>
        </p:nvSpPr>
        <p:spPr bwMode="auto">
          <a:xfrm>
            <a:off x="8670925" y="730250"/>
            <a:ext cx="184150" cy="366713"/>
          </a:xfrm>
          <a:prstGeom prst="rect">
            <a:avLst/>
          </a:prstGeom>
          <a:noFill/>
          <a:ln w="9525">
            <a:noFill/>
            <a:miter lim="800000"/>
            <a:headEnd/>
            <a:tailEnd/>
          </a:ln>
        </p:spPr>
        <p:txBody>
          <a:bodyPr wrap="none">
            <a:spAutoFit/>
          </a:bodyPr>
          <a:lstStyle/>
          <a:p>
            <a:endParaRPr lang="vi-VN" altLang="en-US" sz="2000">
              <a:latin typeface="Arial Black" pitchFamily="34" charset="0"/>
            </a:endParaRPr>
          </a:p>
        </p:txBody>
      </p:sp>
      <p:sp>
        <p:nvSpPr>
          <p:cNvPr id="5126" name="WordArt 4"/>
          <p:cNvSpPr>
            <a:spLocks noChangeArrowheads="1" noChangeShapeType="1" noTextEdit="1"/>
          </p:cNvSpPr>
          <p:nvPr/>
        </p:nvSpPr>
        <p:spPr bwMode="auto">
          <a:xfrm rot="238031">
            <a:off x="549275" y="712788"/>
            <a:ext cx="7573963" cy="5108575"/>
          </a:xfrm>
          <a:prstGeom prst="rect">
            <a:avLst/>
          </a:prstGeom>
        </p:spPr>
        <p:txBody>
          <a:bodyPr spcFirstLastPara="1" wrap="none" fromWordArt="1">
            <a:prstTxWarp prst="textArchUp">
              <a:avLst>
                <a:gd name="adj" fmla="val 10800004"/>
              </a:avLst>
            </a:prstTxWarp>
          </a:bodyPr>
          <a:lstStyle/>
          <a:p>
            <a:pPr algn="ctr"/>
            <a:r>
              <a:rPr lang="vi-VN" sz="3600" kern="10">
                <a:ln w="9525">
                  <a:solidFill>
                    <a:srgbClr val="0000FF"/>
                  </a:solidFill>
                  <a:round/>
                  <a:headEnd/>
                  <a:tailEnd/>
                </a:ln>
                <a:solidFill>
                  <a:srgbClr val="FF6600"/>
                </a:solidFill>
                <a:latin typeface="Times New Roman"/>
                <a:cs typeface="Times New Roman"/>
              </a:rPr>
              <a:t>TRƯỜNG TIỂU HỌC NGUYỄN VĂN TRỖI</a:t>
            </a:r>
            <a:endParaRPr lang="en-US" sz="3600" kern="10">
              <a:ln w="9525">
                <a:solidFill>
                  <a:srgbClr val="0000FF"/>
                </a:solidFill>
                <a:round/>
                <a:headEnd/>
                <a:tailEnd/>
              </a:ln>
              <a:solidFill>
                <a:srgbClr val="FF6600"/>
              </a:solidFill>
              <a:latin typeface="Times New Roman"/>
              <a:cs typeface="Times New Roman"/>
            </a:endParaRPr>
          </a:p>
        </p:txBody>
      </p:sp>
      <p:sp>
        <p:nvSpPr>
          <p:cNvPr id="11" name="TextBox 10"/>
          <p:cNvSpPr txBox="1"/>
          <p:nvPr/>
        </p:nvSpPr>
        <p:spPr>
          <a:xfrm>
            <a:off x="1128713" y="6076950"/>
            <a:ext cx="6724650" cy="769938"/>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none">
            <a:spAutoFit/>
          </a:bodyPr>
          <a:lstStyle/>
          <a:p>
            <a:pPr algn="ctr">
              <a:defRPr/>
            </a:pPr>
            <a:r>
              <a:rPr lang="en-US" sz="4400" dirty="0" err="1">
                <a:solidFill>
                  <a:schemeClr val="tx1">
                    <a:lumMod val="50000"/>
                  </a:schemeClr>
                </a:solidFill>
                <a:latin typeface="Times New Roman" pitchFamily="18" charset="0"/>
                <a:cs typeface="Times New Roman" pitchFamily="18" charset="0"/>
              </a:rPr>
              <a:t>Giáo</a:t>
            </a:r>
            <a:r>
              <a:rPr lang="en-US" sz="4400" dirty="0">
                <a:solidFill>
                  <a:schemeClr val="tx1">
                    <a:lumMod val="50000"/>
                  </a:schemeClr>
                </a:solidFill>
                <a:latin typeface="Times New Roman" pitchFamily="18" charset="0"/>
                <a:cs typeface="Times New Roman" pitchFamily="18" charset="0"/>
              </a:rPr>
              <a:t> </a:t>
            </a:r>
            <a:r>
              <a:rPr lang="en-US" sz="4400" dirty="0" err="1">
                <a:solidFill>
                  <a:schemeClr val="tx1">
                    <a:lumMod val="50000"/>
                  </a:schemeClr>
                </a:solidFill>
                <a:latin typeface="Times New Roman" pitchFamily="18" charset="0"/>
                <a:cs typeface="Times New Roman" pitchFamily="18" charset="0"/>
              </a:rPr>
              <a:t>viên</a:t>
            </a:r>
            <a:r>
              <a:rPr lang="en-US" sz="4400" dirty="0">
                <a:solidFill>
                  <a:schemeClr val="tx1">
                    <a:lumMod val="50000"/>
                  </a:schemeClr>
                </a:solidFill>
                <a:latin typeface="Times New Roman" pitchFamily="18" charset="0"/>
                <a:cs typeface="Times New Roman" pitchFamily="18" charset="0"/>
              </a:rPr>
              <a:t>: </a:t>
            </a:r>
            <a:r>
              <a:rPr lang="en-US" sz="4400" dirty="0" err="1">
                <a:solidFill>
                  <a:schemeClr val="tx1">
                    <a:lumMod val="50000"/>
                  </a:schemeClr>
                </a:solidFill>
                <a:latin typeface="Times New Roman" pitchFamily="18" charset="0"/>
                <a:cs typeface="Times New Roman" pitchFamily="18" charset="0"/>
              </a:rPr>
              <a:t>Hoàng</a:t>
            </a:r>
            <a:r>
              <a:rPr lang="en-US" sz="4400" dirty="0">
                <a:solidFill>
                  <a:schemeClr val="tx1">
                    <a:lumMod val="50000"/>
                  </a:schemeClr>
                </a:solidFill>
                <a:latin typeface="Times New Roman" pitchFamily="18" charset="0"/>
                <a:cs typeface="Times New Roman" pitchFamily="18" charset="0"/>
              </a:rPr>
              <a:t> </a:t>
            </a:r>
            <a:r>
              <a:rPr lang="en-US" sz="4400" dirty="0" err="1">
                <a:solidFill>
                  <a:schemeClr val="tx1">
                    <a:lumMod val="50000"/>
                  </a:schemeClr>
                </a:solidFill>
                <a:latin typeface="Times New Roman" pitchFamily="18" charset="0"/>
                <a:cs typeface="Times New Roman" pitchFamily="18" charset="0"/>
              </a:rPr>
              <a:t>Thùy</a:t>
            </a:r>
            <a:r>
              <a:rPr lang="en-US" sz="4400" dirty="0">
                <a:solidFill>
                  <a:schemeClr val="tx1">
                    <a:lumMod val="50000"/>
                  </a:schemeClr>
                </a:solidFill>
                <a:latin typeface="Times New Roman" pitchFamily="18" charset="0"/>
                <a:cs typeface="Times New Roman" pitchFamily="18" charset="0"/>
              </a:rPr>
              <a:t> </a:t>
            </a:r>
            <a:r>
              <a:rPr lang="en-US" sz="4400" dirty="0" err="1">
                <a:solidFill>
                  <a:schemeClr val="tx1">
                    <a:lumMod val="50000"/>
                  </a:schemeClr>
                </a:solidFill>
                <a:latin typeface="Times New Roman" pitchFamily="18" charset="0"/>
                <a:cs typeface="Times New Roman" pitchFamily="18" charset="0"/>
              </a:rPr>
              <a:t>Linh</a:t>
            </a:r>
            <a:endParaRPr lang="en-US" sz="4400" dirty="0">
              <a:solidFill>
                <a:schemeClr val="tx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2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hu 1"/>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72387" name="WordArt 3"/>
          <p:cNvSpPr>
            <a:spLocks noChangeArrowheads="1" noChangeShapeType="1" noTextEdit="1"/>
          </p:cNvSpPr>
          <p:nvPr/>
        </p:nvSpPr>
        <p:spPr bwMode="auto">
          <a:xfrm>
            <a:off x="2133600" y="1828800"/>
            <a:ext cx="5562600" cy="1981200"/>
          </a:xfrm>
          <a:prstGeom prst="rect">
            <a:avLst/>
          </a:prstGeom>
        </p:spPr>
        <p:txBody>
          <a:bodyPr wrap="none" fromWordArt="1">
            <a:prstTxWarp prst="textWave1">
              <a:avLst>
                <a:gd name="adj1" fmla="val 13005"/>
                <a:gd name="adj2" fmla="val 0"/>
              </a:avLst>
            </a:prstTxWarp>
          </a:bodyPr>
          <a:lstStyle/>
          <a:p>
            <a:pPr algn="ctr"/>
            <a:r>
              <a:rPr lang="vi-VN" sz="3600" b="1" kern="10">
                <a:ln w="9525">
                  <a:noFill/>
                  <a:round/>
                  <a:headEnd/>
                  <a:tailEnd/>
                </a:ln>
                <a:solidFill>
                  <a:srgbClr val="FF0000"/>
                </a:solidFill>
                <a:effectLst>
                  <a:outerShdw dist="53882" dir="2700000" algn="ctr" rotWithShape="0">
                    <a:srgbClr val="C0C0C0">
                      <a:alpha val="79999"/>
                    </a:srgbClr>
                  </a:outerShdw>
                </a:effectLst>
                <a:latin typeface="Times New Roman"/>
                <a:cs typeface="Times New Roman"/>
              </a:rPr>
              <a:t>Luyện đọc đúng</a:t>
            </a:r>
            <a:endParaRPr lang="en-US" sz="3600" b="1" kern="10">
              <a:ln w="9525">
                <a:noFill/>
                <a:round/>
                <a:headEnd/>
                <a:tailEnd/>
              </a:ln>
              <a:solidFill>
                <a:srgbClr val="FF0000"/>
              </a:solidFill>
              <a:effectLst>
                <a:outerShdw dist="53882" dir="2700000" algn="ctr" rotWithShape="0">
                  <a:srgbClr val="C0C0C0">
                    <a:alpha val="79999"/>
                  </a:srgbClr>
                </a:outerShdw>
              </a:effectLst>
              <a:latin typeface="Times New Roman"/>
              <a:cs typeface="Times New Roman"/>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2387"/>
                                        </p:tgtEl>
                                        <p:attrNameLst>
                                          <p:attrName>style.visibility</p:attrName>
                                        </p:attrNameLst>
                                      </p:cBhvr>
                                      <p:to>
                                        <p:strVal val="visible"/>
                                      </p:to>
                                    </p:set>
                                    <p:anim calcmode="lin" valueType="num">
                                      <p:cBhvr>
                                        <p:cTn id="7" dur="1000" fill="hold"/>
                                        <p:tgtEl>
                                          <p:spTgt spid="272387"/>
                                        </p:tgtEl>
                                        <p:attrNameLst>
                                          <p:attrName>ppt_w</p:attrName>
                                        </p:attrNameLst>
                                      </p:cBhvr>
                                      <p:tavLst>
                                        <p:tav tm="0">
                                          <p:val>
                                            <p:strVal val="#ppt_w*0.70"/>
                                          </p:val>
                                        </p:tav>
                                        <p:tav tm="100000">
                                          <p:val>
                                            <p:strVal val="#ppt_w"/>
                                          </p:val>
                                        </p:tav>
                                      </p:tavLst>
                                    </p:anim>
                                    <p:anim calcmode="lin" valueType="num">
                                      <p:cBhvr>
                                        <p:cTn id="8" dur="1000" fill="hold"/>
                                        <p:tgtEl>
                                          <p:spTgt spid="272387"/>
                                        </p:tgtEl>
                                        <p:attrNameLst>
                                          <p:attrName>ppt_h</p:attrName>
                                        </p:attrNameLst>
                                      </p:cBhvr>
                                      <p:tavLst>
                                        <p:tav tm="0">
                                          <p:val>
                                            <p:strVal val="#ppt_h"/>
                                          </p:val>
                                        </p:tav>
                                        <p:tav tm="100000">
                                          <p:val>
                                            <p:strVal val="#ppt_h"/>
                                          </p:val>
                                        </p:tav>
                                      </p:tavLst>
                                    </p:anim>
                                    <p:animEffect transition="in" filter="fade">
                                      <p:cBhvr>
                                        <p:cTn id="9" dur="1000"/>
                                        <p:tgtEl>
                                          <p:spTgt spid="272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8"/>
          <p:cNvSpPr txBox="1">
            <a:spLocks noChangeArrowheads="1"/>
          </p:cNvSpPr>
          <p:nvPr/>
        </p:nvSpPr>
        <p:spPr bwMode="auto">
          <a:xfrm>
            <a:off x="914400" y="2057400"/>
            <a:ext cx="2819400" cy="533400"/>
          </a:xfrm>
          <a:prstGeom prst="rect">
            <a:avLst/>
          </a:prstGeom>
          <a:noFill/>
          <a:ln w="9525">
            <a:noFill/>
            <a:miter lim="800000"/>
            <a:headEnd/>
            <a:tailEnd/>
          </a:ln>
        </p:spPr>
        <p:txBody>
          <a:bodyPr>
            <a:spAutoFit/>
          </a:bodyPr>
          <a:lstStyle/>
          <a:p>
            <a:pPr algn="ctr">
              <a:spcBef>
                <a:spcPct val="50000"/>
              </a:spcBef>
            </a:pPr>
            <a:r>
              <a:rPr lang="en-US" altLang="vi-VN" sz="2900" b="1" u="sng">
                <a:solidFill>
                  <a:srgbClr val="0000FF"/>
                </a:solidFill>
                <a:latin typeface="Times New Roman" pitchFamily="18" charset="0"/>
                <a:cs typeface="Times New Roman" pitchFamily="18" charset="0"/>
              </a:rPr>
              <a:t>Luyện đọc</a:t>
            </a:r>
            <a:endParaRPr lang="en-US" altLang="vi-VN" sz="2900" b="1">
              <a:solidFill>
                <a:srgbClr val="0000FF"/>
              </a:solidFill>
              <a:latin typeface="Times New Roman" pitchFamily="18" charset="0"/>
              <a:cs typeface="Times New Roman" pitchFamily="18" charset="0"/>
            </a:endParaRPr>
          </a:p>
        </p:txBody>
      </p:sp>
      <p:sp>
        <p:nvSpPr>
          <p:cNvPr id="15363" name="Text Box 9"/>
          <p:cNvSpPr txBox="1">
            <a:spLocks noChangeArrowheads="1"/>
          </p:cNvSpPr>
          <p:nvPr/>
        </p:nvSpPr>
        <p:spPr bwMode="auto">
          <a:xfrm>
            <a:off x="5562600" y="2057400"/>
            <a:ext cx="2819400" cy="533400"/>
          </a:xfrm>
          <a:prstGeom prst="rect">
            <a:avLst/>
          </a:prstGeom>
          <a:noFill/>
          <a:ln w="9525">
            <a:noFill/>
            <a:miter lim="800000"/>
            <a:headEnd/>
            <a:tailEnd/>
          </a:ln>
        </p:spPr>
        <p:txBody>
          <a:bodyPr>
            <a:spAutoFit/>
          </a:bodyPr>
          <a:lstStyle/>
          <a:p>
            <a:pPr algn="ctr">
              <a:spcBef>
                <a:spcPct val="50000"/>
              </a:spcBef>
            </a:pPr>
            <a:r>
              <a:rPr lang="en-US" altLang="vi-VN" sz="2900" b="1" u="sng">
                <a:solidFill>
                  <a:srgbClr val="0000FF"/>
                </a:solidFill>
                <a:latin typeface="Times New Roman" pitchFamily="18" charset="0"/>
                <a:cs typeface="Times New Roman" pitchFamily="18" charset="0"/>
              </a:rPr>
              <a:t>Tìm hiểu bài</a:t>
            </a:r>
            <a:endParaRPr lang="en-US" altLang="vi-VN" sz="2900" b="1">
              <a:solidFill>
                <a:srgbClr val="0000FF"/>
              </a:solidFill>
              <a:latin typeface="Times New Roman" pitchFamily="18" charset="0"/>
              <a:cs typeface="Times New Roman" pitchFamily="18" charset="0"/>
            </a:endParaRPr>
          </a:p>
        </p:txBody>
      </p:sp>
      <p:grpSp>
        <p:nvGrpSpPr>
          <p:cNvPr id="15364" name="Group 10"/>
          <p:cNvGrpSpPr>
            <a:grpSpLocks/>
          </p:cNvGrpSpPr>
          <p:nvPr/>
        </p:nvGrpSpPr>
        <p:grpSpPr bwMode="auto">
          <a:xfrm>
            <a:off x="3657600" y="2514600"/>
            <a:ext cx="1676400" cy="4343400"/>
            <a:chOff x="2304" y="1488"/>
            <a:chExt cx="1056" cy="2832"/>
          </a:xfrm>
        </p:grpSpPr>
        <p:sp>
          <p:nvSpPr>
            <p:cNvPr id="15371" name="Line 7"/>
            <p:cNvSpPr>
              <a:spLocks noChangeShapeType="1"/>
            </p:cNvSpPr>
            <p:nvPr/>
          </p:nvSpPr>
          <p:spPr bwMode="auto">
            <a:xfrm>
              <a:off x="2832" y="1488"/>
              <a:ext cx="0" cy="2832"/>
            </a:xfrm>
            <a:prstGeom prst="line">
              <a:avLst/>
            </a:prstGeom>
            <a:noFill/>
            <a:ln w="9525">
              <a:solidFill>
                <a:schemeClr val="tx1"/>
              </a:solidFill>
              <a:round/>
              <a:headEnd/>
              <a:tailEnd/>
            </a:ln>
          </p:spPr>
          <p:txBody>
            <a:bodyPr/>
            <a:lstStyle/>
            <a:p>
              <a:endParaRPr lang="en-US"/>
            </a:p>
          </p:txBody>
        </p:sp>
        <p:sp>
          <p:nvSpPr>
            <p:cNvPr id="15372" name="Line 12"/>
            <p:cNvSpPr>
              <a:spLocks noChangeShapeType="1"/>
            </p:cNvSpPr>
            <p:nvPr/>
          </p:nvSpPr>
          <p:spPr bwMode="auto">
            <a:xfrm>
              <a:off x="2304" y="1488"/>
              <a:ext cx="1056" cy="0"/>
            </a:xfrm>
            <a:prstGeom prst="line">
              <a:avLst/>
            </a:prstGeom>
            <a:noFill/>
            <a:ln w="9525">
              <a:solidFill>
                <a:schemeClr val="tx1"/>
              </a:solidFill>
              <a:round/>
              <a:headEnd/>
              <a:tailEnd/>
            </a:ln>
          </p:spPr>
          <p:txBody>
            <a:bodyPr/>
            <a:lstStyle/>
            <a:p>
              <a:endParaRPr lang="en-US"/>
            </a:p>
          </p:txBody>
        </p:sp>
      </p:grpSp>
      <p:sp>
        <p:nvSpPr>
          <p:cNvPr id="20485" name="Rectangle 3"/>
          <p:cNvSpPr txBox="1">
            <a:spLocks noChangeArrowheads="1"/>
          </p:cNvSpPr>
          <p:nvPr/>
        </p:nvSpPr>
        <p:spPr bwMode="auto">
          <a:xfrm>
            <a:off x="1265238" y="3368675"/>
            <a:ext cx="1689100" cy="654050"/>
          </a:xfrm>
          <a:prstGeom prst="rect">
            <a:avLst/>
          </a:prstGeom>
          <a:noFill/>
          <a:ln w="9525">
            <a:noFill/>
            <a:miter lim="800000"/>
            <a:headEnd/>
            <a:tailEnd/>
          </a:ln>
        </p:spPr>
        <p:txBody>
          <a:bodyPr/>
          <a:lstStyle/>
          <a:p>
            <a:pPr>
              <a:spcBef>
                <a:spcPct val="20000"/>
              </a:spcBef>
            </a:pPr>
            <a:r>
              <a:rPr lang="nl-NL" sz="3200">
                <a:solidFill>
                  <a:srgbClr val="FF0000"/>
                </a:solidFill>
                <a:latin typeface=".VnAristote" pitchFamily="34" charset="0"/>
              </a:rPr>
              <a:t>s</a:t>
            </a:r>
            <a:r>
              <a:rPr lang="nl-NL" sz="3200">
                <a:latin typeface=".VnAristote" pitchFamily="34" charset="0"/>
              </a:rPr>
              <a:t>ắp </a:t>
            </a:r>
            <a:r>
              <a:rPr lang="nl-NL" sz="3200">
                <a:solidFill>
                  <a:srgbClr val="FF0000"/>
                </a:solidFill>
                <a:latin typeface=".VnAristote" pitchFamily="34" charset="0"/>
              </a:rPr>
              <a:t>x</a:t>
            </a:r>
            <a:r>
              <a:rPr lang="nl-NL" sz="3200">
                <a:latin typeface=".VnAristote" pitchFamily="34" charset="0"/>
              </a:rPr>
              <a:t>ếp </a:t>
            </a:r>
          </a:p>
        </p:txBody>
      </p:sp>
      <p:graphicFrame>
        <p:nvGraphicFramePr>
          <p:cNvPr id="15366" name="Object 1"/>
          <p:cNvGraphicFramePr>
            <a:graphicFrameLocks noChangeAspect="1"/>
          </p:cNvGraphicFramePr>
          <p:nvPr/>
        </p:nvGraphicFramePr>
        <p:xfrm>
          <a:off x="0" y="57150"/>
          <a:ext cx="1600200" cy="1274763"/>
        </p:xfrm>
        <a:graphic>
          <a:graphicData uri="http://schemas.openxmlformats.org/presentationml/2006/ole">
            <p:oleObj spid="_x0000_s15366" name="Clip" r:id="rId3" imgW="1278331" imgH="1273759" progId="MS_ClipArt_Gallery.2">
              <p:embed/>
            </p:oleObj>
          </a:graphicData>
        </a:graphic>
      </p:graphicFrame>
      <p:sp>
        <p:nvSpPr>
          <p:cNvPr id="14" name="Rectangle 3"/>
          <p:cNvSpPr txBox="1">
            <a:spLocks noChangeArrowheads="1"/>
          </p:cNvSpPr>
          <p:nvPr/>
        </p:nvSpPr>
        <p:spPr bwMode="auto">
          <a:xfrm>
            <a:off x="1282700" y="2790825"/>
            <a:ext cx="1689100" cy="577850"/>
          </a:xfrm>
          <a:prstGeom prst="rect">
            <a:avLst/>
          </a:prstGeom>
          <a:noFill/>
          <a:ln w="9525">
            <a:noFill/>
            <a:miter lim="800000"/>
            <a:headEnd/>
            <a:tailEnd/>
          </a:ln>
        </p:spPr>
        <p:txBody>
          <a:bodyPr/>
          <a:lstStyle/>
          <a:p>
            <a:pPr>
              <a:spcBef>
                <a:spcPct val="20000"/>
              </a:spcBef>
            </a:pPr>
            <a:r>
              <a:rPr lang="nl-NL" sz="3200">
                <a:solidFill>
                  <a:srgbClr val="FF0000"/>
                </a:solidFill>
                <a:latin typeface=".VnAristote" pitchFamily="34" charset="0"/>
              </a:rPr>
              <a:t>n</a:t>
            </a:r>
            <a:r>
              <a:rPr lang="nl-NL" sz="3200">
                <a:latin typeface=".VnAristote" pitchFamily="34" charset="0"/>
              </a:rPr>
              <a:t>ên</a:t>
            </a:r>
          </a:p>
        </p:txBody>
      </p:sp>
      <p:sp>
        <p:nvSpPr>
          <p:cNvPr id="16" name="Rectangle 3"/>
          <p:cNvSpPr txBox="1">
            <a:spLocks noChangeArrowheads="1"/>
          </p:cNvSpPr>
          <p:nvPr/>
        </p:nvSpPr>
        <p:spPr bwMode="auto">
          <a:xfrm>
            <a:off x="1265238" y="4022725"/>
            <a:ext cx="1689100" cy="609600"/>
          </a:xfrm>
          <a:prstGeom prst="rect">
            <a:avLst/>
          </a:prstGeom>
          <a:noFill/>
          <a:ln w="9525">
            <a:noFill/>
            <a:miter lim="800000"/>
            <a:headEnd/>
            <a:tailEnd/>
          </a:ln>
        </p:spPr>
        <p:txBody>
          <a:bodyPr/>
          <a:lstStyle/>
          <a:p>
            <a:pPr>
              <a:spcBef>
                <a:spcPct val="20000"/>
              </a:spcBef>
            </a:pPr>
            <a:r>
              <a:rPr lang="nl-NL" sz="3200">
                <a:solidFill>
                  <a:srgbClr val="FF0000"/>
                </a:solidFill>
                <a:latin typeface=".VnAristote" pitchFamily="34" charset="0"/>
              </a:rPr>
              <a:t>g</a:t>
            </a:r>
            <a:r>
              <a:rPr lang="nl-NL" sz="3200">
                <a:latin typeface=".VnAristote" pitchFamily="34" charset="0"/>
              </a:rPr>
              <a:t>ạc</a:t>
            </a:r>
          </a:p>
        </p:txBody>
      </p:sp>
      <p:sp>
        <p:nvSpPr>
          <p:cNvPr id="17" name="Rectangle 16"/>
          <p:cNvSpPr/>
          <p:nvPr/>
        </p:nvSpPr>
        <p:spPr>
          <a:xfrm>
            <a:off x="3162300" y="15875"/>
            <a:ext cx="2362200" cy="708025"/>
          </a:xfrm>
          <a:prstGeom prst="rect">
            <a:avLst/>
          </a:prstGeom>
        </p:spPr>
        <p:txBody>
          <a:bodyPr>
            <a:spAutoFit/>
          </a:bodyPr>
          <a:lstStyle/>
          <a:p>
            <a:pPr>
              <a:defRPr/>
            </a:pPr>
            <a:r>
              <a:rPr lang="en-US" sz="4000" b="1" kern="0" dirty="0" err="1">
                <a:solidFill>
                  <a:srgbClr val="FF0000"/>
                </a:solidFill>
                <a:latin typeface="Times New Roman" pitchFamily="18" charset="0"/>
                <a:cs typeface="+mn-cs"/>
              </a:rPr>
              <a:t>Tập</a:t>
            </a:r>
            <a:r>
              <a:rPr lang="en-US" sz="4000" b="1" kern="0" dirty="0">
                <a:solidFill>
                  <a:srgbClr val="FF0000"/>
                </a:solidFill>
                <a:latin typeface="Times New Roman" pitchFamily="18" charset="0"/>
                <a:cs typeface="+mn-cs"/>
              </a:rPr>
              <a:t> </a:t>
            </a:r>
            <a:r>
              <a:rPr lang="en-US" sz="4000" b="1" kern="0" dirty="0" err="1">
                <a:solidFill>
                  <a:srgbClr val="FF0000"/>
                </a:solidFill>
                <a:latin typeface="Times New Roman" pitchFamily="18" charset="0"/>
                <a:cs typeface="+mn-cs"/>
              </a:rPr>
              <a:t>đọc</a:t>
            </a:r>
            <a:endParaRPr lang="en-US" sz="4000" dirty="0">
              <a:solidFill>
                <a:srgbClr val="FF0000"/>
              </a:solidFill>
              <a:cs typeface="+mn-cs"/>
            </a:endParaRPr>
          </a:p>
        </p:txBody>
      </p:sp>
      <p:sp>
        <p:nvSpPr>
          <p:cNvPr id="18" name="Rectangle 17"/>
          <p:cNvSpPr/>
          <p:nvPr/>
        </p:nvSpPr>
        <p:spPr>
          <a:xfrm>
            <a:off x="1752600" y="663575"/>
            <a:ext cx="5257800" cy="708025"/>
          </a:xfrm>
          <a:prstGeom prst="rect">
            <a:avLst/>
          </a:prstGeom>
        </p:spPr>
        <p:txBody>
          <a:bodyPr>
            <a:spAutoFit/>
          </a:bodyPr>
          <a:lstStyle/>
          <a:p>
            <a:pPr algn="ctr">
              <a:defRPr/>
            </a:pPr>
            <a:r>
              <a:rPr lang="en-US" sz="4000" b="1" kern="0" dirty="0" err="1">
                <a:solidFill>
                  <a:srgbClr val="0000CC"/>
                </a:solidFill>
                <a:latin typeface="Times New Roman" pitchFamily="18" charset="0"/>
                <a:cs typeface="+mn-cs"/>
              </a:rPr>
              <a:t>Trống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đồng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Đông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Sơn</a:t>
            </a:r>
            <a:endParaRPr lang="en-US" sz="4000" dirty="0">
              <a:solidFill>
                <a:srgbClr val="0000CC"/>
              </a:solidFill>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485"/>
                                        </p:tgtEl>
                                        <p:attrNameLst>
                                          <p:attrName>style.visibility</p:attrName>
                                        </p:attrNameLst>
                                      </p:cBhvr>
                                      <p:to>
                                        <p:strVal val="visible"/>
                                      </p:to>
                                    </p:set>
                                    <p:anim calcmode="lin" valueType="num">
                                      <p:cBhvr>
                                        <p:cTn id="14" dur="500" fill="hold"/>
                                        <p:tgtEl>
                                          <p:spTgt spid="20485"/>
                                        </p:tgtEl>
                                        <p:attrNameLst>
                                          <p:attrName>ppt_w</p:attrName>
                                        </p:attrNameLst>
                                      </p:cBhvr>
                                      <p:tavLst>
                                        <p:tav tm="0">
                                          <p:val>
                                            <p:fltVal val="0"/>
                                          </p:val>
                                        </p:tav>
                                        <p:tav tm="100000">
                                          <p:val>
                                            <p:strVal val="#ppt_w"/>
                                          </p:val>
                                        </p:tav>
                                      </p:tavLst>
                                    </p:anim>
                                    <p:anim calcmode="lin" valueType="num">
                                      <p:cBhvr>
                                        <p:cTn id="15" dur="500" fill="hold"/>
                                        <p:tgtEl>
                                          <p:spTgt spid="20485"/>
                                        </p:tgtEl>
                                        <p:attrNameLst>
                                          <p:attrName>ppt_h</p:attrName>
                                        </p:attrNameLst>
                                      </p:cBhvr>
                                      <p:tavLst>
                                        <p:tav tm="0">
                                          <p:val>
                                            <p:fltVal val="0"/>
                                          </p:val>
                                        </p:tav>
                                        <p:tav tm="100000">
                                          <p:val>
                                            <p:strVal val="#ppt_h"/>
                                          </p:val>
                                        </p:tav>
                                      </p:tavLst>
                                    </p:anim>
                                    <p:animEffect transition="in" filter="fade">
                                      <p:cBhvr>
                                        <p:cTn id="16" dur="500"/>
                                        <p:tgtEl>
                                          <p:spTgt spid="2048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762000" y="2057400"/>
            <a:ext cx="7772400" cy="2743200"/>
          </a:xfrm>
          <a:prstGeom prst="rect">
            <a:avLst/>
          </a:prstGeom>
          <a:noFill/>
          <a:ln w="9525">
            <a:noFill/>
            <a:miter lim="800000"/>
            <a:headEnd/>
            <a:tailEnd/>
          </a:ln>
        </p:spPr>
        <p:txBody>
          <a:bodyPr/>
          <a:lstStyle/>
          <a:p>
            <a:pPr>
              <a:spcBef>
                <a:spcPct val="20000"/>
              </a:spcBef>
            </a:pPr>
            <a:r>
              <a:rPr lang="en-US" altLang="vi-VN" sz="3200" b="1">
                <a:solidFill>
                  <a:srgbClr val="002060"/>
                </a:solidFill>
                <a:latin typeface="Times New Roman" pitchFamily="18" charset="0"/>
                <a:cs typeface="Times New Roman" pitchFamily="18" charset="0"/>
              </a:rPr>
              <a:t>	Niềm tự hào chính đáng của chúng ta trong nền văn hóa Đông Sơn </a:t>
            </a:r>
            <a:r>
              <a:rPr lang="en-US" altLang="vi-VN" sz="3200" b="1">
                <a:solidFill>
                  <a:srgbClr val="FF0000"/>
                </a:solidFill>
                <a:latin typeface="Times New Roman" pitchFamily="18" charset="0"/>
                <a:cs typeface="Times New Roman" pitchFamily="18" charset="0"/>
              </a:rPr>
              <a:t>/</a:t>
            </a:r>
            <a:r>
              <a:rPr lang="en-US" altLang="vi-VN" sz="3200" b="1">
                <a:solidFill>
                  <a:srgbClr val="002060"/>
                </a:solidFill>
                <a:latin typeface="Times New Roman" pitchFamily="18" charset="0"/>
                <a:cs typeface="Times New Roman" pitchFamily="18" charset="0"/>
              </a:rPr>
              <a:t> chính là bộ sưu tập trống đồng hết sức phong phú.</a:t>
            </a:r>
          </a:p>
        </p:txBody>
      </p:sp>
      <p:graphicFrame>
        <p:nvGraphicFramePr>
          <p:cNvPr id="16387" name="Object 1"/>
          <p:cNvGraphicFramePr>
            <a:graphicFrameLocks noChangeAspect="1"/>
          </p:cNvGraphicFramePr>
          <p:nvPr/>
        </p:nvGraphicFramePr>
        <p:xfrm>
          <a:off x="0" y="57150"/>
          <a:ext cx="1600200" cy="1274763"/>
        </p:xfrm>
        <a:graphic>
          <a:graphicData uri="http://schemas.openxmlformats.org/presentationml/2006/ole">
            <p:oleObj spid="_x0000_s16387" name="Clip" r:id="rId3" imgW="1278331" imgH="1273759" progId="MS_ClipArt_Gallery.2">
              <p:embed/>
            </p:oleObj>
          </a:graphicData>
        </a:graphic>
      </p:graphicFrame>
      <p:sp>
        <p:nvSpPr>
          <p:cNvPr id="17" name="Rectangle 16"/>
          <p:cNvSpPr/>
          <p:nvPr/>
        </p:nvSpPr>
        <p:spPr>
          <a:xfrm>
            <a:off x="3162300" y="15875"/>
            <a:ext cx="2362200" cy="708025"/>
          </a:xfrm>
          <a:prstGeom prst="rect">
            <a:avLst/>
          </a:prstGeom>
        </p:spPr>
        <p:txBody>
          <a:bodyPr>
            <a:spAutoFit/>
          </a:bodyPr>
          <a:lstStyle/>
          <a:p>
            <a:pPr>
              <a:defRPr/>
            </a:pPr>
            <a:r>
              <a:rPr lang="en-US" sz="4000" b="1" kern="0" dirty="0" err="1">
                <a:solidFill>
                  <a:srgbClr val="FF0000"/>
                </a:solidFill>
                <a:latin typeface="Times New Roman" pitchFamily="18" charset="0"/>
                <a:cs typeface="+mn-cs"/>
              </a:rPr>
              <a:t>Tập</a:t>
            </a:r>
            <a:r>
              <a:rPr lang="en-US" sz="4000" b="1" kern="0" dirty="0">
                <a:solidFill>
                  <a:srgbClr val="FF0000"/>
                </a:solidFill>
                <a:latin typeface="Times New Roman" pitchFamily="18" charset="0"/>
                <a:cs typeface="+mn-cs"/>
              </a:rPr>
              <a:t> </a:t>
            </a:r>
            <a:r>
              <a:rPr lang="en-US" sz="4000" b="1" kern="0" dirty="0" err="1">
                <a:solidFill>
                  <a:srgbClr val="FF0000"/>
                </a:solidFill>
                <a:latin typeface="Times New Roman" pitchFamily="18" charset="0"/>
                <a:cs typeface="+mn-cs"/>
              </a:rPr>
              <a:t>đọc</a:t>
            </a:r>
            <a:endParaRPr lang="en-US" sz="4000" dirty="0">
              <a:solidFill>
                <a:srgbClr val="FF0000"/>
              </a:solidFill>
              <a:cs typeface="+mn-cs"/>
            </a:endParaRPr>
          </a:p>
        </p:txBody>
      </p:sp>
      <p:sp>
        <p:nvSpPr>
          <p:cNvPr id="18" name="Rectangle 17"/>
          <p:cNvSpPr/>
          <p:nvPr/>
        </p:nvSpPr>
        <p:spPr>
          <a:xfrm>
            <a:off x="1752600" y="663575"/>
            <a:ext cx="5257800" cy="708025"/>
          </a:xfrm>
          <a:prstGeom prst="rect">
            <a:avLst/>
          </a:prstGeom>
        </p:spPr>
        <p:txBody>
          <a:bodyPr>
            <a:spAutoFit/>
          </a:bodyPr>
          <a:lstStyle/>
          <a:p>
            <a:pPr algn="ctr">
              <a:defRPr/>
            </a:pPr>
            <a:r>
              <a:rPr lang="en-US" sz="4000" b="1" kern="0" dirty="0" err="1">
                <a:solidFill>
                  <a:srgbClr val="0000CC"/>
                </a:solidFill>
                <a:latin typeface="Times New Roman" pitchFamily="18" charset="0"/>
                <a:cs typeface="+mn-cs"/>
              </a:rPr>
              <a:t>Trống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đồng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Đông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Sơn</a:t>
            </a:r>
            <a:endParaRPr lang="en-US" sz="4000" dirty="0">
              <a:solidFill>
                <a:srgbClr val="0000CC"/>
              </a:solidFill>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8"/>
          <p:cNvSpPr txBox="1">
            <a:spLocks noChangeArrowheads="1"/>
          </p:cNvSpPr>
          <p:nvPr/>
        </p:nvSpPr>
        <p:spPr bwMode="auto">
          <a:xfrm>
            <a:off x="914400" y="2057400"/>
            <a:ext cx="2819400" cy="533400"/>
          </a:xfrm>
          <a:prstGeom prst="rect">
            <a:avLst/>
          </a:prstGeom>
          <a:noFill/>
          <a:ln w="9525">
            <a:noFill/>
            <a:miter lim="800000"/>
            <a:headEnd/>
            <a:tailEnd/>
          </a:ln>
        </p:spPr>
        <p:txBody>
          <a:bodyPr>
            <a:spAutoFit/>
          </a:bodyPr>
          <a:lstStyle/>
          <a:p>
            <a:pPr algn="ctr">
              <a:spcBef>
                <a:spcPct val="50000"/>
              </a:spcBef>
            </a:pPr>
            <a:r>
              <a:rPr lang="en-US" altLang="vi-VN" sz="2900" b="1" u="sng">
                <a:solidFill>
                  <a:srgbClr val="0000FF"/>
                </a:solidFill>
                <a:latin typeface="Times New Roman" pitchFamily="18" charset="0"/>
                <a:cs typeface="Times New Roman" pitchFamily="18" charset="0"/>
              </a:rPr>
              <a:t>Luyện đọc</a:t>
            </a:r>
            <a:endParaRPr lang="en-US" altLang="vi-VN" sz="2900" b="1">
              <a:solidFill>
                <a:srgbClr val="0000FF"/>
              </a:solidFill>
              <a:latin typeface="Times New Roman" pitchFamily="18" charset="0"/>
              <a:cs typeface="Times New Roman" pitchFamily="18" charset="0"/>
            </a:endParaRPr>
          </a:p>
        </p:txBody>
      </p:sp>
      <p:sp>
        <p:nvSpPr>
          <p:cNvPr id="17411" name="Text Box 9"/>
          <p:cNvSpPr txBox="1">
            <a:spLocks noChangeArrowheads="1"/>
          </p:cNvSpPr>
          <p:nvPr/>
        </p:nvSpPr>
        <p:spPr bwMode="auto">
          <a:xfrm>
            <a:off x="5562600" y="2057400"/>
            <a:ext cx="2819400" cy="533400"/>
          </a:xfrm>
          <a:prstGeom prst="rect">
            <a:avLst/>
          </a:prstGeom>
          <a:noFill/>
          <a:ln w="9525">
            <a:noFill/>
            <a:miter lim="800000"/>
            <a:headEnd/>
            <a:tailEnd/>
          </a:ln>
        </p:spPr>
        <p:txBody>
          <a:bodyPr>
            <a:spAutoFit/>
          </a:bodyPr>
          <a:lstStyle/>
          <a:p>
            <a:pPr algn="ctr">
              <a:spcBef>
                <a:spcPct val="50000"/>
              </a:spcBef>
            </a:pPr>
            <a:r>
              <a:rPr lang="en-US" altLang="vi-VN" sz="2900" b="1" u="sng">
                <a:solidFill>
                  <a:srgbClr val="0000FF"/>
                </a:solidFill>
                <a:latin typeface="Times New Roman" pitchFamily="18" charset="0"/>
                <a:cs typeface="Times New Roman" pitchFamily="18" charset="0"/>
              </a:rPr>
              <a:t>Tìm hiểu bài</a:t>
            </a:r>
            <a:endParaRPr lang="en-US" altLang="vi-VN" sz="2900" b="1">
              <a:solidFill>
                <a:srgbClr val="0000FF"/>
              </a:solidFill>
              <a:latin typeface="Times New Roman" pitchFamily="18" charset="0"/>
              <a:cs typeface="Times New Roman" pitchFamily="18" charset="0"/>
            </a:endParaRPr>
          </a:p>
        </p:txBody>
      </p:sp>
      <p:grpSp>
        <p:nvGrpSpPr>
          <p:cNvPr id="17412" name="Group 10"/>
          <p:cNvGrpSpPr>
            <a:grpSpLocks/>
          </p:cNvGrpSpPr>
          <p:nvPr/>
        </p:nvGrpSpPr>
        <p:grpSpPr bwMode="auto">
          <a:xfrm>
            <a:off x="3657600" y="2514600"/>
            <a:ext cx="1676400" cy="4343400"/>
            <a:chOff x="2304" y="1488"/>
            <a:chExt cx="1056" cy="2832"/>
          </a:xfrm>
        </p:grpSpPr>
        <p:sp>
          <p:nvSpPr>
            <p:cNvPr id="17420" name="Line 7"/>
            <p:cNvSpPr>
              <a:spLocks noChangeShapeType="1"/>
            </p:cNvSpPr>
            <p:nvPr/>
          </p:nvSpPr>
          <p:spPr bwMode="auto">
            <a:xfrm>
              <a:off x="2832" y="1488"/>
              <a:ext cx="0" cy="2832"/>
            </a:xfrm>
            <a:prstGeom prst="line">
              <a:avLst/>
            </a:prstGeom>
            <a:noFill/>
            <a:ln w="9525">
              <a:solidFill>
                <a:schemeClr val="tx1"/>
              </a:solidFill>
              <a:round/>
              <a:headEnd/>
              <a:tailEnd/>
            </a:ln>
          </p:spPr>
          <p:txBody>
            <a:bodyPr/>
            <a:lstStyle/>
            <a:p>
              <a:endParaRPr lang="en-US"/>
            </a:p>
          </p:txBody>
        </p:sp>
        <p:sp>
          <p:nvSpPr>
            <p:cNvPr id="17421" name="Line 12"/>
            <p:cNvSpPr>
              <a:spLocks noChangeShapeType="1"/>
            </p:cNvSpPr>
            <p:nvPr/>
          </p:nvSpPr>
          <p:spPr bwMode="auto">
            <a:xfrm>
              <a:off x="2304" y="1488"/>
              <a:ext cx="1056" cy="0"/>
            </a:xfrm>
            <a:prstGeom prst="line">
              <a:avLst/>
            </a:prstGeom>
            <a:noFill/>
            <a:ln w="9525">
              <a:solidFill>
                <a:schemeClr val="tx1"/>
              </a:solidFill>
              <a:round/>
              <a:headEnd/>
              <a:tailEnd/>
            </a:ln>
          </p:spPr>
          <p:txBody>
            <a:bodyPr/>
            <a:lstStyle/>
            <a:p>
              <a:endParaRPr lang="en-US"/>
            </a:p>
          </p:txBody>
        </p:sp>
      </p:grpSp>
      <p:sp>
        <p:nvSpPr>
          <p:cNvPr id="17413" name="Rectangle 3"/>
          <p:cNvSpPr txBox="1">
            <a:spLocks noChangeArrowheads="1"/>
          </p:cNvSpPr>
          <p:nvPr/>
        </p:nvSpPr>
        <p:spPr bwMode="auto">
          <a:xfrm>
            <a:off x="1265238" y="3368675"/>
            <a:ext cx="1689100" cy="654050"/>
          </a:xfrm>
          <a:prstGeom prst="rect">
            <a:avLst/>
          </a:prstGeom>
          <a:noFill/>
          <a:ln w="9525">
            <a:noFill/>
            <a:miter lim="800000"/>
            <a:headEnd/>
            <a:tailEnd/>
          </a:ln>
        </p:spPr>
        <p:txBody>
          <a:bodyPr/>
          <a:lstStyle/>
          <a:p>
            <a:pPr>
              <a:spcBef>
                <a:spcPct val="20000"/>
              </a:spcBef>
            </a:pPr>
            <a:r>
              <a:rPr lang="nl-NL" sz="3200">
                <a:solidFill>
                  <a:srgbClr val="FF0000"/>
                </a:solidFill>
                <a:latin typeface=".VnAristote" pitchFamily="34" charset="0"/>
              </a:rPr>
              <a:t>s</a:t>
            </a:r>
            <a:r>
              <a:rPr lang="nl-NL" sz="3200">
                <a:latin typeface=".VnAristote" pitchFamily="34" charset="0"/>
              </a:rPr>
              <a:t>ắp </a:t>
            </a:r>
            <a:r>
              <a:rPr lang="nl-NL" sz="3200">
                <a:solidFill>
                  <a:srgbClr val="FF0000"/>
                </a:solidFill>
                <a:latin typeface=".VnAristote" pitchFamily="34" charset="0"/>
              </a:rPr>
              <a:t>x</a:t>
            </a:r>
            <a:r>
              <a:rPr lang="nl-NL" sz="3200">
                <a:latin typeface=".VnAristote" pitchFamily="34" charset="0"/>
              </a:rPr>
              <a:t>ếp </a:t>
            </a:r>
          </a:p>
        </p:txBody>
      </p:sp>
      <p:sp>
        <p:nvSpPr>
          <p:cNvPr id="15" name="Rectangle 3"/>
          <p:cNvSpPr txBox="1">
            <a:spLocks noChangeArrowheads="1"/>
          </p:cNvSpPr>
          <p:nvPr/>
        </p:nvSpPr>
        <p:spPr bwMode="auto">
          <a:xfrm>
            <a:off x="4724400" y="3048000"/>
            <a:ext cx="3657600" cy="838200"/>
          </a:xfrm>
          <a:prstGeom prst="rect">
            <a:avLst/>
          </a:prstGeom>
          <a:noFill/>
          <a:ln w="9525">
            <a:noFill/>
            <a:miter lim="800000"/>
            <a:headEnd/>
            <a:tailEnd/>
          </a:ln>
        </p:spPr>
        <p:txBody>
          <a:bodyPr/>
          <a:lstStyle/>
          <a:p>
            <a:pPr>
              <a:spcBef>
                <a:spcPct val="20000"/>
              </a:spcBef>
            </a:pPr>
            <a:r>
              <a:rPr lang="en-US" altLang="vi-VN" sz="3200" b="1">
                <a:solidFill>
                  <a:srgbClr val="002060"/>
                </a:solidFill>
                <a:latin typeface="Times New Roman" pitchFamily="18" charset="0"/>
                <a:cs typeface="Times New Roman" pitchFamily="18" charset="0"/>
              </a:rPr>
              <a:t>Hình tròn đồng tâm</a:t>
            </a:r>
          </a:p>
        </p:txBody>
      </p:sp>
      <p:graphicFrame>
        <p:nvGraphicFramePr>
          <p:cNvPr id="17415" name="Object 1"/>
          <p:cNvGraphicFramePr>
            <a:graphicFrameLocks noChangeAspect="1"/>
          </p:cNvGraphicFramePr>
          <p:nvPr/>
        </p:nvGraphicFramePr>
        <p:xfrm>
          <a:off x="0" y="57150"/>
          <a:ext cx="1600200" cy="1274763"/>
        </p:xfrm>
        <a:graphic>
          <a:graphicData uri="http://schemas.openxmlformats.org/presentationml/2006/ole">
            <p:oleObj spid="_x0000_s17415" name="Clip" r:id="rId3" imgW="1278331" imgH="1273759" progId="MS_ClipArt_Gallery.2">
              <p:embed/>
            </p:oleObj>
          </a:graphicData>
        </a:graphic>
      </p:graphicFrame>
      <p:sp>
        <p:nvSpPr>
          <p:cNvPr id="17416" name="Rectangle 3"/>
          <p:cNvSpPr txBox="1">
            <a:spLocks noChangeArrowheads="1"/>
          </p:cNvSpPr>
          <p:nvPr/>
        </p:nvSpPr>
        <p:spPr bwMode="auto">
          <a:xfrm>
            <a:off x="1282700" y="2790825"/>
            <a:ext cx="1689100" cy="577850"/>
          </a:xfrm>
          <a:prstGeom prst="rect">
            <a:avLst/>
          </a:prstGeom>
          <a:noFill/>
          <a:ln w="9525">
            <a:noFill/>
            <a:miter lim="800000"/>
            <a:headEnd/>
            <a:tailEnd/>
          </a:ln>
        </p:spPr>
        <p:txBody>
          <a:bodyPr/>
          <a:lstStyle/>
          <a:p>
            <a:pPr>
              <a:spcBef>
                <a:spcPct val="20000"/>
              </a:spcBef>
            </a:pPr>
            <a:r>
              <a:rPr lang="nl-NL" sz="3200">
                <a:solidFill>
                  <a:srgbClr val="FF0000"/>
                </a:solidFill>
                <a:latin typeface=".VnAristote" pitchFamily="34" charset="0"/>
              </a:rPr>
              <a:t>n</a:t>
            </a:r>
            <a:r>
              <a:rPr lang="nl-NL" sz="3200">
                <a:latin typeface=".VnAristote" pitchFamily="34" charset="0"/>
              </a:rPr>
              <a:t>ên</a:t>
            </a:r>
          </a:p>
        </p:txBody>
      </p:sp>
      <p:sp>
        <p:nvSpPr>
          <p:cNvPr id="17417" name="Rectangle 3"/>
          <p:cNvSpPr txBox="1">
            <a:spLocks noChangeArrowheads="1"/>
          </p:cNvSpPr>
          <p:nvPr/>
        </p:nvSpPr>
        <p:spPr bwMode="auto">
          <a:xfrm>
            <a:off x="1265238" y="4022725"/>
            <a:ext cx="1689100" cy="609600"/>
          </a:xfrm>
          <a:prstGeom prst="rect">
            <a:avLst/>
          </a:prstGeom>
          <a:noFill/>
          <a:ln w="9525">
            <a:noFill/>
            <a:miter lim="800000"/>
            <a:headEnd/>
            <a:tailEnd/>
          </a:ln>
        </p:spPr>
        <p:txBody>
          <a:bodyPr/>
          <a:lstStyle/>
          <a:p>
            <a:pPr>
              <a:spcBef>
                <a:spcPct val="20000"/>
              </a:spcBef>
            </a:pPr>
            <a:r>
              <a:rPr lang="nl-NL" sz="3200">
                <a:solidFill>
                  <a:srgbClr val="FF0000"/>
                </a:solidFill>
                <a:latin typeface=".VnAristote" pitchFamily="34" charset="0"/>
              </a:rPr>
              <a:t>g</a:t>
            </a:r>
            <a:r>
              <a:rPr lang="nl-NL" sz="3200">
                <a:latin typeface=".VnAristote" pitchFamily="34" charset="0"/>
              </a:rPr>
              <a:t>ạc</a:t>
            </a:r>
          </a:p>
        </p:txBody>
      </p:sp>
      <p:sp>
        <p:nvSpPr>
          <p:cNvPr id="17" name="Rectangle 16"/>
          <p:cNvSpPr/>
          <p:nvPr/>
        </p:nvSpPr>
        <p:spPr>
          <a:xfrm>
            <a:off x="3162300" y="15875"/>
            <a:ext cx="2362200" cy="708025"/>
          </a:xfrm>
          <a:prstGeom prst="rect">
            <a:avLst/>
          </a:prstGeom>
        </p:spPr>
        <p:txBody>
          <a:bodyPr>
            <a:spAutoFit/>
          </a:bodyPr>
          <a:lstStyle/>
          <a:p>
            <a:pPr>
              <a:defRPr/>
            </a:pPr>
            <a:r>
              <a:rPr lang="en-US" sz="4000" b="1" kern="0" dirty="0" err="1">
                <a:solidFill>
                  <a:srgbClr val="FF0000"/>
                </a:solidFill>
                <a:latin typeface="Times New Roman" pitchFamily="18" charset="0"/>
                <a:cs typeface="+mn-cs"/>
              </a:rPr>
              <a:t>Tập</a:t>
            </a:r>
            <a:r>
              <a:rPr lang="en-US" sz="4000" b="1" kern="0" dirty="0">
                <a:solidFill>
                  <a:srgbClr val="FF0000"/>
                </a:solidFill>
                <a:latin typeface="Times New Roman" pitchFamily="18" charset="0"/>
                <a:cs typeface="+mn-cs"/>
              </a:rPr>
              <a:t> </a:t>
            </a:r>
            <a:r>
              <a:rPr lang="en-US" sz="4000" b="1" kern="0" dirty="0" err="1">
                <a:solidFill>
                  <a:srgbClr val="FF0000"/>
                </a:solidFill>
                <a:latin typeface="Times New Roman" pitchFamily="18" charset="0"/>
                <a:cs typeface="+mn-cs"/>
              </a:rPr>
              <a:t>đọc</a:t>
            </a:r>
            <a:endParaRPr lang="en-US" sz="4000" dirty="0">
              <a:solidFill>
                <a:srgbClr val="FF0000"/>
              </a:solidFill>
              <a:cs typeface="+mn-cs"/>
            </a:endParaRPr>
          </a:p>
        </p:txBody>
      </p:sp>
      <p:sp>
        <p:nvSpPr>
          <p:cNvPr id="18" name="Rectangle 17"/>
          <p:cNvSpPr/>
          <p:nvPr/>
        </p:nvSpPr>
        <p:spPr>
          <a:xfrm>
            <a:off x="1752600" y="663575"/>
            <a:ext cx="5257800" cy="708025"/>
          </a:xfrm>
          <a:prstGeom prst="rect">
            <a:avLst/>
          </a:prstGeom>
        </p:spPr>
        <p:txBody>
          <a:bodyPr>
            <a:spAutoFit/>
          </a:bodyPr>
          <a:lstStyle/>
          <a:p>
            <a:pPr algn="ctr">
              <a:defRPr/>
            </a:pPr>
            <a:r>
              <a:rPr lang="en-US" sz="4000" b="1" kern="0" dirty="0" err="1">
                <a:solidFill>
                  <a:srgbClr val="0000CC"/>
                </a:solidFill>
                <a:latin typeface="Times New Roman" pitchFamily="18" charset="0"/>
                <a:cs typeface="+mn-cs"/>
              </a:rPr>
              <a:t>Trống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đồng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Đông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Sơn</a:t>
            </a:r>
            <a:endParaRPr lang="en-US" sz="4000" dirty="0">
              <a:solidFill>
                <a:srgbClr val="0000CC"/>
              </a:solidFill>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Vòng tròn đồng Tâm Điểm đối tượng Giác Góc - vòng tròn png tải về - Miễn  phí trong suốt Trắng png Tải về."/>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8435" name="Picture 3"/>
          <p:cNvPicPr>
            <a:picLocks noChangeAspect="1" noChangeArrowheads="1"/>
          </p:cNvPicPr>
          <p:nvPr/>
        </p:nvPicPr>
        <p:blipFill>
          <a:blip r:embed="rId2" cstate="email"/>
          <a:srcRect/>
          <a:stretch>
            <a:fillRect/>
          </a:stretch>
        </p:blipFill>
        <p:spPr bwMode="auto">
          <a:xfrm>
            <a:off x="4235450" y="2971800"/>
            <a:ext cx="5008563" cy="3886200"/>
          </a:xfrm>
          <a:prstGeom prst="rect">
            <a:avLst/>
          </a:prstGeom>
          <a:noFill/>
          <a:ln w="9525">
            <a:noFill/>
            <a:miter lim="800000"/>
            <a:headEnd/>
            <a:tailEnd/>
          </a:ln>
          <a:effectLst/>
        </p:spPr>
      </p:pic>
      <p:pic>
        <p:nvPicPr>
          <p:cNvPr id="2" name="Picture 3"/>
          <p:cNvPicPr>
            <a:picLocks noChangeAspect="1" noChangeArrowheads="1"/>
          </p:cNvPicPr>
          <p:nvPr/>
        </p:nvPicPr>
        <p:blipFill>
          <a:blip r:embed="rId3" cstate="email"/>
          <a:srcRect/>
          <a:stretch>
            <a:fillRect/>
          </a:stretch>
        </p:blipFill>
        <p:spPr bwMode="auto">
          <a:xfrm>
            <a:off x="0" y="0"/>
            <a:ext cx="4800600" cy="3600450"/>
          </a:xfrm>
          <a:prstGeom prst="rect">
            <a:avLst/>
          </a:prstGeom>
          <a:noFill/>
          <a:ln w="9525">
            <a:noFill/>
            <a:miter lim="800000"/>
            <a:headEnd/>
            <a:tailEnd/>
          </a:ln>
        </p:spPr>
      </p:pic>
      <p:sp>
        <p:nvSpPr>
          <p:cNvPr id="18437" name="Rectangle 3"/>
          <p:cNvSpPr>
            <a:spLocks noChangeArrowheads="1"/>
          </p:cNvSpPr>
          <p:nvPr/>
        </p:nvSpPr>
        <p:spPr bwMode="auto">
          <a:xfrm>
            <a:off x="533400" y="4437063"/>
            <a:ext cx="2838450" cy="955675"/>
          </a:xfrm>
          <a:prstGeom prst="rect">
            <a:avLst/>
          </a:prstGeom>
          <a:noFill/>
          <a:ln w="9525">
            <a:noFill/>
            <a:miter lim="800000"/>
            <a:headEnd/>
            <a:tailEnd/>
          </a:ln>
        </p:spPr>
        <p:txBody>
          <a:bodyPr wrap="none">
            <a:spAutoFit/>
          </a:bodyPr>
          <a:lstStyle/>
          <a:p>
            <a:r>
              <a:rPr lang="en-US" sz="2800" b="1">
                <a:solidFill>
                  <a:srgbClr val="FF0000"/>
                </a:solidFill>
                <a:latin typeface="Times New Roman" pitchFamily="18" charset="0"/>
                <a:cs typeface="Times New Roman" pitchFamily="18" charset="0"/>
              </a:rPr>
              <a:t>Các hình tròn có </a:t>
            </a:r>
          </a:p>
          <a:p>
            <a:r>
              <a:rPr lang="en-US" sz="2800" b="1">
                <a:solidFill>
                  <a:srgbClr val="FF0000"/>
                </a:solidFill>
                <a:latin typeface="Times New Roman" pitchFamily="18" charset="0"/>
                <a:cs typeface="Times New Roman" pitchFamily="18" charset="0"/>
              </a:rPr>
              <a:t>tâm trùng nhau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bwMode="auto">
          <a:xfrm>
            <a:off x="762000" y="2057400"/>
            <a:ext cx="7772400" cy="1828800"/>
          </a:xfrm>
          <a:prstGeom prst="rect">
            <a:avLst/>
          </a:prstGeom>
          <a:noFill/>
          <a:ln w="9525">
            <a:noFill/>
            <a:miter lim="800000"/>
            <a:headEnd/>
            <a:tailEnd/>
          </a:ln>
        </p:spPr>
        <p:txBody>
          <a:bodyPr/>
          <a:lstStyle/>
          <a:p>
            <a:pPr algn="just">
              <a:spcBef>
                <a:spcPct val="50000"/>
              </a:spcBef>
            </a:pPr>
            <a:r>
              <a:rPr lang="en-US" altLang="vi-VN" sz="3200" b="1">
                <a:solidFill>
                  <a:srgbClr val="002060"/>
                </a:solidFill>
                <a:latin typeface="Times New Roman" pitchFamily="18" charset="0"/>
                <a:cs typeface="Times New Roman" pitchFamily="18" charset="0"/>
              </a:rPr>
              <a:t>	</a:t>
            </a:r>
            <a:r>
              <a:rPr lang="en-US" sz="3200" b="1">
                <a:solidFill>
                  <a:srgbClr val="002060"/>
                </a:solidFill>
                <a:latin typeface="Times New Roman" pitchFamily="18" charset="0"/>
                <a:cs typeface="Times New Roman" pitchFamily="18" charset="0"/>
              </a:rPr>
              <a:t>Con người cầm vũ khí bảo vệ quê hương</a:t>
            </a:r>
            <a:r>
              <a:rPr lang="en-US" sz="3200" b="1">
                <a:solidFill>
                  <a:srgbClr val="FF0000"/>
                </a:solidFill>
                <a:latin typeface="Times New Roman" pitchFamily="18" charset="0"/>
                <a:cs typeface="Times New Roman" pitchFamily="18" charset="0"/>
              </a:rPr>
              <a:t>/</a:t>
            </a:r>
            <a:r>
              <a:rPr lang="en-US" sz="3200" b="1">
                <a:solidFill>
                  <a:srgbClr val="002060"/>
                </a:solidFill>
                <a:latin typeface="Times New Roman" pitchFamily="18" charset="0"/>
                <a:cs typeface="Times New Roman" pitchFamily="18" charset="0"/>
              </a:rPr>
              <a:t> và tưng bừng nhảy múa mừng chiến công</a:t>
            </a:r>
            <a:r>
              <a:rPr lang="en-US" sz="3200" b="1">
                <a:solidFill>
                  <a:srgbClr val="FF0000"/>
                </a:solidFill>
                <a:latin typeface="Times New Roman" pitchFamily="18" charset="0"/>
                <a:cs typeface="Times New Roman" pitchFamily="18" charset="0"/>
              </a:rPr>
              <a:t>/</a:t>
            </a:r>
            <a:r>
              <a:rPr lang="en-US" sz="3200" b="1">
                <a:solidFill>
                  <a:srgbClr val="002060"/>
                </a:solidFill>
                <a:latin typeface="Times New Roman" pitchFamily="18" charset="0"/>
                <a:cs typeface="Times New Roman" pitchFamily="18" charset="0"/>
              </a:rPr>
              <a:t>  hay cảm tạ thần linh,…</a:t>
            </a:r>
          </a:p>
        </p:txBody>
      </p:sp>
      <p:graphicFrame>
        <p:nvGraphicFramePr>
          <p:cNvPr id="19459" name="Object 1"/>
          <p:cNvGraphicFramePr>
            <a:graphicFrameLocks noChangeAspect="1"/>
          </p:cNvGraphicFramePr>
          <p:nvPr/>
        </p:nvGraphicFramePr>
        <p:xfrm>
          <a:off x="0" y="57150"/>
          <a:ext cx="1600200" cy="1274763"/>
        </p:xfrm>
        <a:graphic>
          <a:graphicData uri="http://schemas.openxmlformats.org/presentationml/2006/ole">
            <p:oleObj spid="_x0000_s19459" name="Clip" r:id="rId3" imgW="1278331" imgH="1273759" progId="MS_ClipArt_Gallery.2">
              <p:embed/>
            </p:oleObj>
          </a:graphicData>
        </a:graphic>
      </p:graphicFrame>
      <p:sp>
        <p:nvSpPr>
          <p:cNvPr id="17" name="Rectangle 16"/>
          <p:cNvSpPr/>
          <p:nvPr/>
        </p:nvSpPr>
        <p:spPr>
          <a:xfrm>
            <a:off x="3162300" y="15875"/>
            <a:ext cx="2362200" cy="708025"/>
          </a:xfrm>
          <a:prstGeom prst="rect">
            <a:avLst/>
          </a:prstGeom>
        </p:spPr>
        <p:txBody>
          <a:bodyPr>
            <a:spAutoFit/>
          </a:bodyPr>
          <a:lstStyle/>
          <a:p>
            <a:pPr>
              <a:defRPr/>
            </a:pPr>
            <a:r>
              <a:rPr lang="en-US" sz="4000" b="1" kern="0" dirty="0" err="1">
                <a:solidFill>
                  <a:srgbClr val="FF0000"/>
                </a:solidFill>
                <a:latin typeface="Times New Roman" pitchFamily="18" charset="0"/>
                <a:cs typeface="+mn-cs"/>
              </a:rPr>
              <a:t>Tập</a:t>
            </a:r>
            <a:r>
              <a:rPr lang="en-US" sz="4000" b="1" kern="0" dirty="0">
                <a:solidFill>
                  <a:srgbClr val="FF0000"/>
                </a:solidFill>
                <a:latin typeface="Times New Roman" pitchFamily="18" charset="0"/>
                <a:cs typeface="+mn-cs"/>
              </a:rPr>
              <a:t> </a:t>
            </a:r>
            <a:r>
              <a:rPr lang="en-US" sz="4000" b="1" kern="0" dirty="0" err="1">
                <a:solidFill>
                  <a:srgbClr val="FF0000"/>
                </a:solidFill>
                <a:latin typeface="Times New Roman" pitchFamily="18" charset="0"/>
                <a:cs typeface="+mn-cs"/>
              </a:rPr>
              <a:t>đọc</a:t>
            </a:r>
            <a:endParaRPr lang="en-US" sz="4000" dirty="0">
              <a:solidFill>
                <a:srgbClr val="FF0000"/>
              </a:solidFill>
              <a:cs typeface="+mn-cs"/>
            </a:endParaRPr>
          </a:p>
        </p:txBody>
      </p:sp>
      <p:sp>
        <p:nvSpPr>
          <p:cNvPr id="18" name="Rectangle 17"/>
          <p:cNvSpPr/>
          <p:nvPr/>
        </p:nvSpPr>
        <p:spPr>
          <a:xfrm>
            <a:off x="1752600" y="663575"/>
            <a:ext cx="5257800" cy="708025"/>
          </a:xfrm>
          <a:prstGeom prst="rect">
            <a:avLst/>
          </a:prstGeom>
        </p:spPr>
        <p:txBody>
          <a:bodyPr>
            <a:spAutoFit/>
          </a:bodyPr>
          <a:lstStyle/>
          <a:p>
            <a:pPr algn="ctr">
              <a:defRPr/>
            </a:pPr>
            <a:r>
              <a:rPr lang="en-US" sz="4000" b="1" kern="0" dirty="0" err="1">
                <a:solidFill>
                  <a:srgbClr val="0000CC"/>
                </a:solidFill>
                <a:latin typeface="Times New Roman" pitchFamily="18" charset="0"/>
                <a:cs typeface="+mn-cs"/>
              </a:rPr>
              <a:t>Trống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đồng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Đông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Sơn</a:t>
            </a:r>
            <a:endParaRPr lang="en-US" sz="4000" dirty="0">
              <a:solidFill>
                <a:srgbClr val="0000CC"/>
              </a:solidFill>
              <a:cs typeface="+mn-cs"/>
            </a:endParaRPr>
          </a:p>
        </p:txBody>
      </p:sp>
      <p:sp>
        <p:nvSpPr>
          <p:cNvPr id="6" name="Rectangle 3"/>
          <p:cNvSpPr txBox="1">
            <a:spLocks noChangeArrowheads="1"/>
          </p:cNvSpPr>
          <p:nvPr/>
        </p:nvSpPr>
        <p:spPr bwMode="auto">
          <a:xfrm>
            <a:off x="762000" y="4267200"/>
            <a:ext cx="7772400" cy="1828800"/>
          </a:xfrm>
          <a:prstGeom prst="rect">
            <a:avLst/>
          </a:prstGeom>
          <a:noFill/>
          <a:ln w="9525">
            <a:noFill/>
            <a:miter lim="800000"/>
            <a:headEnd/>
            <a:tailEnd/>
          </a:ln>
        </p:spPr>
        <p:txBody>
          <a:bodyPr/>
          <a:lstStyle/>
          <a:p>
            <a:pPr algn="just">
              <a:spcBef>
                <a:spcPct val="20000"/>
              </a:spcBef>
            </a:pPr>
            <a:r>
              <a:rPr lang="en-US" altLang="vi-VN" sz="3200" b="1">
                <a:solidFill>
                  <a:srgbClr val="002060"/>
                </a:solidFill>
                <a:latin typeface="Times New Roman" pitchFamily="18" charset="0"/>
                <a:cs typeface="Times New Roman" pitchFamily="18" charset="0"/>
              </a:rPr>
              <a:t>	Bên cạnh và xung quanh con người đầy ý thức làm chủ ấy</a:t>
            </a:r>
            <a:r>
              <a:rPr lang="en-US" altLang="vi-VN" sz="3200" b="1">
                <a:solidFill>
                  <a:srgbClr val="FF0000"/>
                </a:solidFill>
                <a:latin typeface="Times New Roman" pitchFamily="18" charset="0"/>
                <a:cs typeface="Times New Roman" pitchFamily="18" charset="0"/>
              </a:rPr>
              <a:t> / </a:t>
            </a:r>
            <a:r>
              <a:rPr lang="en-US" altLang="vi-VN" sz="3200" b="1">
                <a:solidFill>
                  <a:srgbClr val="002060"/>
                </a:solidFill>
                <a:latin typeface="Times New Roman" pitchFamily="18" charset="0"/>
                <a:cs typeface="Times New Roman" pitchFamily="18" charset="0"/>
              </a:rPr>
              <a:t>là những cánh cò bay lả bay la, những chim Lạc, chim Hồng, những đàn cá bơi lội tung tăng…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down)">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8"/>
          <p:cNvSpPr txBox="1">
            <a:spLocks noChangeArrowheads="1"/>
          </p:cNvSpPr>
          <p:nvPr/>
        </p:nvSpPr>
        <p:spPr bwMode="auto">
          <a:xfrm>
            <a:off x="914400" y="2057400"/>
            <a:ext cx="2819400" cy="533400"/>
          </a:xfrm>
          <a:prstGeom prst="rect">
            <a:avLst/>
          </a:prstGeom>
          <a:noFill/>
          <a:ln w="9525">
            <a:noFill/>
            <a:miter lim="800000"/>
            <a:headEnd/>
            <a:tailEnd/>
          </a:ln>
        </p:spPr>
        <p:txBody>
          <a:bodyPr>
            <a:spAutoFit/>
          </a:bodyPr>
          <a:lstStyle/>
          <a:p>
            <a:pPr algn="ctr">
              <a:spcBef>
                <a:spcPct val="50000"/>
              </a:spcBef>
            </a:pPr>
            <a:r>
              <a:rPr lang="en-US" altLang="vi-VN" sz="2900" b="1" u="sng">
                <a:solidFill>
                  <a:srgbClr val="0000FF"/>
                </a:solidFill>
                <a:latin typeface="Times New Roman" pitchFamily="18" charset="0"/>
                <a:cs typeface="Times New Roman" pitchFamily="18" charset="0"/>
              </a:rPr>
              <a:t>Luyện đọc</a:t>
            </a:r>
            <a:endParaRPr lang="en-US" altLang="vi-VN" sz="2900" b="1">
              <a:solidFill>
                <a:srgbClr val="0000FF"/>
              </a:solidFill>
              <a:latin typeface="Times New Roman" pitchFamily="18" charset="0"/>
              <a:cs typeface="Times New Roman" pitchFamily="18" charset="0"/>
            </a:endParaRPr>
          </a:p>
        </p:txBody>
      </p:sp>
      <p:sp>
        <p:nvSpPr>
          <p:cNvPr id="20483" name="Text Box 9"/>
          <p:cNvSpPr txBox="1">
            <a:spLocks noChangeArrowheads="1"/>
          </p:cNvSpPr>
          <p:nvPr/>
        </p:nvSpPr>
        <p:spPr bwMode="auto">
          <a:xfrm>
            <a:off x="5562600" y="2057400"/>
            <a:ext cx="2819400" cy="533400"/>
          </a:xfrm>
          <a:prstGeom prst="rect">
            <a:avLst/>
          </a:prstGeom>
          <a:noFill/>
          <a:ln w="9525">
            <a:noFill/>
            <a:miter lim="800000"/>
            <a:headEnd/>
            <a:tailEnd/>
          </a:ln>
        </p:spPr>
        <p:txBody>
          <a:bodyPr>
            <a:spAutoFit/>
          </a:bodyPr>
          <a:lstStyle/>
          <a:p>
            <a:pPr algn="ctr">
              <a:spcBef>
                <a:spcPct val="50000"/>
              </a:spcBef>
            </a:pPr>
            <a:r>
              <a:rPr lang="en-US" altLang="vi-VN" sz="2900" b="1" u="sng">
                <a:solidFill>
                  <a:srgbClr val="0000FF"/>
                </a:solidFill>
                <a:latin typeface="Times New Roman" pitchFamily="18" charset="0"/>
                <a:cs typeface="Times New Roman" pitchFamily="18" charset="0"/>
              </a:rPr>
              <a:t>Tìm hiểu bài</a:t>
            </a:r>
            <a:endParaRPr lang="en-US" altLang="vi-VN" sz="2900" b="1">
              <a:solidFill>
                <a:srgbClr val="0000FF"/>
              </a:solidFill>
              <a:latin typeface="Times New Roman" pitchFamily="18" charset="0"/>
              <a:cs typeface="Times New Roman" pitchFamily="18" charset="0"/>
            </a:endParaRPr>
          </a:p>
        </p:txBody>
      </p:sp>
      <p:grpSp>
        <p:nvGrpSpPr>
          <p:cNvPr id="20484" name="Group 10"/>
          <p:cNvGrpSpPr>
            <a:grpSpLocks/>
          </p:cNvGrpSpPr>
          <p:nvPr/>
        </p:nvGrpSpPr>
        <p:grpSpPr bwMode="auto">
          <a:xfrm>
            <a:off x="3657600" y="2514600"/>
            <a:ext cx="1676400" cy="4343400"/>
            <a:chOff x="2304" y="1488"/>
            <a:chExt cx="1056" cy="2832"/>
          </a:xfrm>
        </p:grpSpPr>
        <p:sp>
          <p:nvSpPr>
            <p:cNvPr id="20495" name="Line 7"/>
            <p:cNvSpPr>
              <a:spLocks noChangeShapeType="1"/>
            </p:cNvSpPr>
            <p:nvPr/>
          </p:nvSpPr>
          <p:spPr bwMode="auto">
            <a:xfrm>
              <a:off x="2832" y="1488"/>
              <a:ext cx="0" cy="2832"/>
            </a:xfrm>
            <a:prstGeom prst="line">
              <a:avLst/>
            </a:prstGeom>
            <a:noFill/>
            <a:ln w="9525">
              <a:solidFill>
                <a:schemeClr val="tx1"/>
              </a:solidFill>
              <a:round/>
              <a:headEnd/>
              <a:tailEnd/>
            </a:ln>
          </p:spPr>
          <p:txBody>
            <a:bodyPr/>
            <a:lstStyle/>
            <a:p>
              <a:endParaRPr lang="en-US"/>
            </a:p>
          </p:txBody>
        </p:sp>
        <p:sp>
          <p:nvSpPr>
            <p:cNvPr id="20496" name="Line 12"/>
            <p:cNvSpPr>
              <a:spLocks noChangeShapeType="1"/>
            </p:cNvSpPr>
            <p:nvPr/>
          </p:nvSpPr>
          <p:spPr bwMode="auto">
            <a:xfrm>
              <a:off x="2304" y="1488"/>
              <a:ext cx="1056" cy="0"/>
            </a:xfrm>
            <a:prstGeom prst="line">
              <a:avLst/>
            </a:prstGeom>
            <a:noFill/>
            <a:ln w="9525">
              <a:solidFill>
                <a:schemeClr val="tx1"/>
              </a:solidFill>
              <a:round/>
              <a:headEnd/>
              <a:tailEnd/>
            </a:ln>
          </p:spPr>
          <p:txBody>
            <a:bodyPr/>
            <a:lstStyle/>
            <a:p>
              <a:endParaRPr lang="en-US"/>
            </a:p>
          </p:txBody>
        </p:sp>
      </p:grpSp>
      <p:sp>
        <p:nvSpPr>
          <p:cNvPr id="20485" name="Rectangle 3"/>
          <p:cNvSpPr txBox="1">
            <a:spLocks noChangeArrowheads="1"/>
          </p:cNvSpPr>
          <p:nvPr/>
        </p:nvSpPr>
        <p:spPr bwMode="auto">
          <a:xfrm>
            <a:off x="1265238" y="3368675"/>
            <a:ext cx="1689100" cy="654050"/>
          </a:xfrm>
          <a:prstGeom prst="rect">
            <a:avLst/>
          </a:prstGeom>
          <a:noFill/>
          <a:ln w="9525">
            <a:noFill/>
            <a:miter lim="800000"/>
            <a:headEnd/>
            <a:tailEnd/>
          </a:ln>
        </p:spPr>
        <p:txBody>
          <a:bodyPr/>
          <a:lstStyle/>
          <a:p>
            <a:pPr>
              <a:spcBef>
                <a:spcPct val="20000"/>
              </a:spcBef>
            </a:pPr>
            <a:r>
              <a:rPr lang="nl-NL" sz="3200">
                <a:solidFill>
                  <a:srgbClr val="FF0000"/>
                </a:solidFill>
                <a:latin typeface=".VnAristote" pitchFamily="34" charset="0"/>
              </a:rPr>
              <a:t>s</a:t>
            </a:r>
            <a:r>
              <a:rPr lang="nl-NL" sz="3200">
                <a:latin typeface=".VnAristote" pitchFamily="34" charset="0"/>
              </a:rPr>
              <a:t>ắp </a:t>
            </a:r>
            <a:r>
              <a:rPr lang="nl-NL" sz="3200">
                <a:solidFill>
                  <a:srgbClr val="FF0000"/>
                </a:solidFill>
                <a:latin typeface=".VnAristote" pitchFamily="34" charset="0"/>
              </a:rPr>
              <a:t>x</a:t>
            </a:r>
            <a:r>
              <a:rPr lang="nl-NL" sz="3200">
                <a:latin typeface=".VnAristote" pitchFamily="34" charset="0"/>
              </a:rPr>
              <a:t>ếp </a:t>
            </a:r>
          </a:p>
        </p:txBody>
      </p:sp>
      <p:sp>
        <p:nvSpPr>
          <p:cNvPr id="20486" name="Rectangle 3"/>
          <p:cNvSpPr txBox="1">
            <a:spLocks noChangeArrowheads="1"/>
          </p:cNvSpPr>
          <p:nvPr/>
        </p:nvSpPr>
        <p:spPr bwMode="auto">
          <a:xfrm>
            <a:off x="4724400" y="3048000"/>
            <a:ext cx="3657600" cy="838200"/>
          </a:xfrm>
          <a:prstGeom prst="rect">
            <a:avLst/>
          </a:prstGeom>
          <a:noFill/>
          <a:ln w="9525">
            <a:noFill/>
            <a:miter lim="800000"/>
            <a:headEnd/>
            <a:tailEnd/>
          </a:ln>
        </p:spPr>
        <p:txBody>
          <a:bodyPr/>
          <a:lstStyle/>
          <a:p>
            <a:pPr>
              <a:spcBef>
                <a:spcPct val="20000"/>
              </a:spcBef>
            </a:pPr>
            <a:r>
              <a:rPr lang="en-US" altLang="vi-VN" sz="3200" b="1">
                <a:solidFill>
                  <a:srgbClr val="002060"/>
                </a:solidFill>
                <a:latin typeface="Times New Roman" pitchFamily="18" charset="0"/>
                <a:cs typeface="Times New Roman" pitchFamily="18" charset="0"/>
              </a:rPr>
              <a:t>hình tròn đồng tâm</a:t>
            </a:r>
          </a:p>
        </p:txBody>
      </p:sp>
      <p:graphicFrame>
        <p:nvGraphicFramePr>
          <p:cNvPr id="20487" name="Object 1"/>
          <p:cNvGraphicFramePr>
            <a:graphicFrameLocks noChangeAspect="1"/>
          </p:cNvGraphicFramePr>
          <p:nvPr/>
        </p:nvGraphicFramePr>
        <p:xfrm>
          <a:off x="0" y="57150"/>
          <a:ext cx="1600200" cy="1274763"/>
        </p:xfrm>
        <a:graphic>
          <a:graphicData uri="http://schemas.openxmlformats.org/presentationml/2006/ole">
            <p:oleObj spid="_x0000_s20487" name="Clip" r:id="rId3" imgW="1278331" imgH="1273759" progId="MS_ClipArt_Gallery.2">
              <p:embed/>
            </p:oleObj>
          </a:graphicData>
        </a:graphic>
      </p:graphicFrame>
      <p:sp>
        <p:nvSpPr>
          <p:cNvPr id="20488" name="Rectangle 3"/>
          <p:cNvSpPr txBox="1">
            <a:spLocks noChangeArrowheads="1"/>
          </p:cNvSpPr>
          <p:nvPr/>
        </p:nvSpPr>
        <p:spPr bwMode="auto">
          <a:xfrm>
            <a:off x="1282700" y="2790825"/>
            <a:ext cx="1689100" cy="577850"/>
          </a:xfrm>
          <a:prstGeom prst="rect">
            <a:avLst/>
          </a:prstGeom>
          <a:noFill/>
          <a:ln w="9525">
            <a:noFill/>
            <a:miter lim="800000"/>
            <a:headEnd/>
            <a:tailEnd/>
          </a:ln>
        </p:spPr>
        <p:txBody>
          <a:bodyPr/>
          <a:lstStyle/>
          <a:p>
            <a:pPr>
              <a:spcBef>
                <a:spcPct val="20000"/>
              </a:spcBef>
            </a:pPr>
            <a:r>
              <a:rPr lang="nl-NL" sz="3200">
                <a:solidFill>
                  <a:srgbClr val="FF0000"/>
                </a:solidFill>
                <a:latin typeface=".VnAristote" pitchFamily="34" charset="0"/>
              </a:rPr>
              <a:t>n</a:t>
            </a:r>
            <a:r>
              <a:rPr lang="nl-NL" sz="3200">
                <a:latin typeface=".VnAristote" pitchFamily="34" charset="0"/>
              </a:rPr>
              <a:t>ên</a:t>
            </a:r>
          </a:p>
        </p:txBody>
      </p:sp>
      <p:sp>
        <p:nvSpPr>
          <p:cNvPr id="20489" name="Rectangle 3"/>
          <p:cNvSpPr txBox="1">
            <a:spLocks noChangeArrowheads="1"/>
          </p:cNvSpPr>
          <p:nvPr/>
        </p:nvSpPr>
        <p:spPr bwMode="auto">
          <a:xfrm>
            <a:off x="1265238" y="4022725"/>
            <a:ext cx="1689100" cy="609600"/>
          </a:xfrm>
          <a:prstGeom prst="rect">
            <a:avLst/>
          </a:prstGeom>
          <a:noFill/>
          <a:ln w="9525">
            <a:noFill/>
            <a:miter lim="800000"/>
            <a:headEnd/>
            <a:tailEnd/>
          </a:ln>
        </p:spPr>
        <p:txBody>
          <a:bodyPr/>
          <a:lstStyle/>
          <a:p>
            <a:pPr>
              <a:spcBef>
                <a:spcPct val="20000"/>
              </a:spcBef>
            </a:pPr>
            <a:r>
              <a:rPr lang="nl-NL" sz="3200">
                <a:solidFill>
                  <a:srgbClr val="FF0000"/>
                </a:solidFill>
                <a:latin typeface=".VnAristote" pitchFamily="34" charset="0"/>
              </a:rPr>
              <a:t>g</a:t>
            </a:r>
            <a:r>
              <a:rPr lang="nl-NL" sz="3200">
                <a:latin typeface=".VnAristote" pitchFamily="34" charset="0"/>
              </a:rPr>
              <a:t>ạc</a:t>
            </a:r>
          </a:p>
        </p:txBody>
      </p:sp>
      <p:sp>
        <p:nvSpPr>
          <p:cNvPr id="17" name="Rectangle 16"/>
          <p:cNvSpPr/>
          <p:nvPr/>
        </p:nvSpPr>
        <p:spPr>
          <a:xfrm>
            <a:off x="3162300" y="15875"/>
            <a:ext cx="2362200" cy="708025"/>
          </a:xfrm>
          <a:prstGeom prst="rect">
            <a:avLst/>
          </a:prstGeom>
        </p:spPr>
        <p:txBody>
          <a:bodyPr>
            <a:spAutoFit/>
          </a:bodyPr>
          <a:lstStyle/>
          <a:p>
            <a:pPr>
              <a:defRPr/>
            </a:pPr>
            <a:r>
              <a:rPr lang="en-US" sz="4000" b="1" kern="0" dirty="0" err="1">
                <a:solidFill>
                  <a:srgbClr val="FF0000"/>
                </a:solidFill>
                <a:latin typeface="Times New Roman" pitchFamily="18" charset="0"/>
                <a:cs typeface="+mn-cs"/>
              </a:rPr>
              <a:t>Tập</a:t>
            </a:r>
            <a:r>
              <a:rPr lang="en-US" sz="4000" b="1" kern="0" dirty="0">
                <a:solidFill>
                  <a:srgbClr val="FF0000"/>
                </a:solidFill>
                <a:latin typeface="Times New Roman" pitchFamily="18" charset="0"/>
                <a:cs typeface="+mn-cs"/>
              </a:rPr>
              <a:t> </a:t>
            </a:r>
            <a:r>
              <a:rPr lang="en-US" sz="4000" b="1" kern="0" dirty="0" err="1">
                <a:solidFill>
                  <a:srgbClr val="FF0000"/>
                </a:solidFill>
                <a:latin typeface="Times New Roman" pitchFamily="18" charset="0"/>
                <a:cs typeface="+mn-cs"/>
              </a:rPr>
              <a:t>đọc</a:t>
            </a:r>
            <a:endParaRPr lang="en-US" sz="4000" dirty="0">
              <a:solidFill>
                <a:srgbClr val="FF0000"/>
              </a:solidFill>
              <a:cs typeface="+mn-cs"/>
            </a:endParaRPr>
          </a:p>
        </p:txBody>
      </p:sp>
      <p:sp>
        <p:nvSpPr>
          <p:cNvPr id="18" name="Rectangle 17"/>
          <p:cNvSpPr/>
          <p:nvPr/>
        </p:nvSpPr>
        <p:spPr>
          <a:xfrm>
            <a:off x="1752600" y="663575"/>
            <a:ext cx="5257800" cy="708025"/>
          </a:xfrm>
          <a:prstGeom prst="rect">
            <a:avLst/>
          </a:prstGeom>
        </p:spPr>
        <p:txBody>
          <a:bodyPr>
            <a:spAutoFit/>
          </a:bodyPr>
          <a:lstStyle/>
          <a:p>
            <a:pPr algn="ctr">
              <a:defRPr/>
            </a:pPr>
            <a:r>
              <a:rPr lang="en-US" sz="4000" b="1" kern="0" dirty="0" err="1">
                <a:solidFill>
                  <a:srgbClr val="0000CC"/>
                </a:solidFill>
                <a:latin typeface="Times New Roman" pitchFamily="18" charset="0"/>
                <a:cs typeface="+mn-cs"/>
              </a:rPr>
              <a:t>Trống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đồng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Đông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Sơn</a:t>
            </a:r>
            <a:endParaRPr lang="en-US" sz="4000" dirty="0">
              <a:solidFill>
                <a:srgbClr val="0000CC"/>
              </a:solidFill>
              <a:cs typeface="+mn-cs"/>
            </a:endParaRPr>
          </a:p>
        </p:txBody>
      </p:sp>
      <p:sp>
        <p:nvSpPr>
          <p:cNvPr id="19" name="Rectangle 3"/>
          <p:cNvSpPr txBox="1">
            <a:spLocks noChangeArrowheads="1"/>
          </p:cNvSpPr>
          <p:nvPr/>
        </p:nvSpPr>
        <p:spPr bwMode="auto">
          <a:xfrm>
            <a:off x="4745038" y="3921125"/>
            <a:ext cx="3657600" cy="838200"/>
          </a:xfrm>
          <a:prstGeom prst="rect">
            <a:avLst/>
          </a:prstGeom>
          <a:noFill/>
          <a:ln w="9525">
            <a:noFill/>
            <a:miter lim="800000"/>
            <a:headEnd/>
            <a:tailEnd/>
          </a:ln>
        </p:spPr>
        <p:txBody>
          <a:bodyPr/>
          <a:lstStyle/>
          <a:p>
            <a:pPr>
              <a:spcBef>
                <a:spcPct val="20000"/>
              </a:spcBef>
            </a:pPr>
            <a:r>
              <a:rPr lang="en-US" altLang="vi-VN" sz="3200" b="1">
                <a:solidFill>
                  <a:srgbClr val="002060"/>
                </a:solidFill>
                <a:latin typeface="Times New Roman" pitchFamily="18" charset="0"/>
                <a:cs typeface="Times New Roman" pitchFamily="18" charset="0"/>
              </a:rPr>
              <a:t>thuần hậu </a:t>
            </a:r>
          </a:p>
        </p:txBody>
      </p:sp>
      <p:sp>
        <p:nvSpPr>
          <p:cNvPr id="20" name="Rectangle 3"/>
          <p:cNvSpPr txBox="1">
            <a:spLocks noChangeArrowheads="1"/>
          </p:cNvSpPr>
          <p:nvPr/>
        </p:nvSpPr>
        <p:spPr bwMode="auto">
          <a:xfrm>
            <a:off x="6573838" y="3921125"/>
            <a:ext cx="2286000" cy="1146175"/>
          </a:xfrm>
          <a:prstGeom prst="rect">
            <a:avLst/>
          </a:prstGeom>
          <a:noFill/>
          <a:ln w="9525">
            <a:noFill/>
            <a:miter lim="800000"/>
            <a:headEnd/>
            <a:tailEnd/>
          </a:ln>
        </p:spPr>
        <p:txBody>
          <a:bodyPr/>
          <a:lstStyle/>
          <a:p>
            <a:pPr>
              <a:spcBef>
                <a:spcPct val="20000"/>
              </a:spcBef>
            </a:pPr>
            <a:r>
              <a:rPr lang="en-US" altLang="vi-VN" sz="3200" b="1">
                <a:solidFill>
                  <a:srgbClr val="002060"/>
                </a:solidFill>
                <a:latin typeface="Times New Roman" pitchFamily="18" charset="0"/>
                <a:cs typeface="Times New Roman" pitchFamily="18" charset="0"/>
              </a:rPr>
              <a:t>: chất phác</a:t>
            </a:r>
          </a:p>
        </p:txBody>
      </p:sp>
      <p:sp>
        <p:nvSpPr>
          <p:cNvPr id="21" name="Rectangle 3"/>
          <p:cNvSpPr txBox="1">
            <a:spLocks noChangeArrowheads="1"/>
          </p:cNvSpPr>
          <p:nvPr/>
        </p:nvSpPr>
        <p:spPr bwMode="auto">
          <a:xfrm>
            <a:off x="6858000" y="4459288"/>
            <a:ext cx="2230438" cy="1146175"/>
          </a:xfrm>
          <a:prstGeom prst="rect">
            <a:avLst/>
          </a:prstGeom>
          <a:noFill/>
          <a:ln w="9525">
            <a:noFill/>
            <a:miter lim="800000"/>
            <a:headEnd/>
            <a:tailEnd/>
          </a:ln>
        </p:spPr>
        <p:txBody>
          <a:bodyPr/>
          <a:lstStyle/>
          <a:p>
            <a:pPr>
              <a:spcBef>
                <a:spcPct val="20000"/>
              </a:spcBef>
            </a:pPr>
            <a:r>
              <a:rPr lang="en-US" altLang="vi-VN" sz="3200" b="1">
                <a:solidFill>
                  <a:srgbClr val="002060"/>
                </a:solidFill>
                <a:latin typeface="Times New Roman" pitchFamily="18" charset="0"/>
                <a:cs typeface="Times New Roman" pitchFamily="18" charset="0"/>
              </a:rPr>
              <a:t>hiền hậu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0"/>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0" grpId="1"/>
      <p:bldP spid="21" grpId="0"/>
      <p:bldP spid="2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thu 1"/>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72387" name="WordArt 3"/>
          <p:cNvSpPr>
            <a:spLocks noChangeArrowheads="1" noChangeShapeType="1" noTextEdit="1"/>
          </p:cNvSpPr>
          <p:nvPr/>
        </p:nvSpPr>
        <p:spPr bwMode="auto">
          <a:xfrm>
            <a:off x="2133600" y="1828800"/>
            <a:ext cx="5562600" cy="1981200"/>
          </a:xfrm>
          <a:prstGeom prst="rect">
            <a:avLst/>
          </a:prstGeom>
        </p:spPr>
        <p:txBody>
          <a:bodyPr wrap="none" fromWordArt="1">
            <a:prstTxWarp prst="textWave1">
              <a:avLst>
                <a:gd name="adj1" fmla="val 13005"/>
                <a:gd name="adj2" fmla="val 0"/>
              </a:avLst>
            </a:prstTxWarp>
          </a:bodyPr>
          <a:lstStyle/>
          <a:p>
            <a:pPr algn="ctr"/>
            <a:r>
              <a:rPr lang="en-US" sz="3600" b="1" kern="10">
                <a:ln w="9525">
                  <a:noFill/>
                  <a:round/>
                  <a:headEnd/>
                  <a:tailEnd/>
                </a:ln>
                <a:solidFill>
                  <a:srgbClr val="FF0000"/>
                </a:solidFill>
                <a:effectLst>
                  <a:outerShdw dist="53882" dir="2700000" algn="ctr" rotWithShape="0">
                    <a:srgbClr val="C0C0C0">
                      <a:alpha val="79999"/>
                    </a:srgbClr>
                  </a:outerShdw>
                </a:effectLst>
                <a:latin typeface="Times New Roman"/>
                <a:cs typeface="Times New Roman"/>
              </a:rPr>
              <a:t>Tìm hiểu bài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2387"/>
                                        </p:tgtEl>
                                        <p:attrNameLst>
                                          <p:attrName>style.visibility</p:attrName>
                                        </p:attrNameLst>
                                      </p:cBhvr>
                                      <p:to>
                                        <p:strVal val="visible"/>
                                      </p:to>
                                    </p:set>
                                    <p:anim calcmode="lin" valueType="num">
                                      <p:cBhvr>
                                        <p:cTn id="7" dur="1000" fill="hold"/>
                                        <p:tgtEl>
                                          <p:spTgt spid="272387"/>
                                        </p:tgtEl>
                                        <p:attrNameLst>
                                          <p:attrName>ppt_w</p:attrName>
                                        </p:attrNameLst>
                                      </p:cBhvr>
                                      <p:tavLst>
                                        <p:tav tm="0">
                                          <p:val>
                                            <p:strVal val="#ppt_w*0.70"/>
                                          </p:val>
                                        </p:tav>
                                        <p:tav tm="100000">
                                          <p:val>
                                            <p:strVal val="#ppt_w"/>
                                          </p:val>
                                        </p:tav>
                                      </p:tavLst>
                                    </p:anim>
                                    <p:anim calcmode="lin" valueType="num">
                                      <p:cBhvr>
                                        <p:cTn id="8" dur="1000" fill="hold"/>
                                        <p:tgtEl>
                                          <p:spTgt spid="272387"/>
                                        </p:tgtEl>
                                        <p:attrNameLst>
                                          <p:attrName>ppt_h</p:attrName>
                                        </p:attrNameLst>
                                      </p:cBhvr>
                                      <p:tavLst>
                                        <p:tav tm="0">
                                          <p:val>
                                            <p:strVal val="#ppt_h"/>
                                          </p:val>
                                        </p:tav>
                                        <p:tav tm="100000">
                                          <p:val>
                                            <p:strVal val="#ppt_h"/>
                                          </p:val>
                                        </p:tav>
                                      </p:tavLst>
                                    </p:anim>
                                    <p:animEffect transition="in" filter="fade">
                                      <p:cBhvr>
                                        <p:cTn id="9" dur="1000"/>
                                        <p:tgtEl>
                                          <p:spTgt spid="272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Bauernbar"/>
          <p:cNvPicPr>
            <a:picLocks noChangeAspect="1" noChangeArrowheads="1"/>
          </p:cNvPicPr>
          <p:nvPr/>
        </p:nvPicPr>
        <p:blipFill>
          <a:blip r:embed="rId2" cstate="email"/>
          <a:srcRect/>
          <a:stretch>
            <a:fillRect/>
          </a:stretch>
        </p:blipFill>
        <p:spPr bwMode="auto">
          <a:xfrm>
            <a:off x="1905000" y="5472113"/>
            <a:ext cx="5295900" cy="1385887"/>
          </a:xfrm>
          <a:prstGeom prst="rect">
            <a:avLst/>
          </a:prstGeom>
          <a:noFill/>
          <a:ln w="9525">
            <a:noFill/>
            <a:miter lim="800000"/>
            <a:headEnd/>
            <a:tailEnd/>
          </a:ln>
        </p:spPr>
      </p:pic>
      <p:sp>
        <p:nvSpPr>
          <p:cNvPr id="9" name="TextBox 8"/>
          <p:cNvSpPr txBox="1">
            <a:spLocks noChangeArrowheads="1"/>
          </p:cNvSpPr>
          <p:nvPr/>
        </p:nvSpPr>
        <p:spPr bwMode="auto">
          <a:xfrm>
            <a:off x="377825" y="1295400"/>
            <a:ext cx="9144000" cy="585788"/>
          </a:xfrm>
          <a:prstGeom prst="rect">
            <a:avLst/>
          </a:prstGeom>
          <a:noFill/>
          <a:ln w="9525">
            <a:noFill/>
            <a:miter lim="800000"/>
            <a:headEnd/>
            <a:tailEnd/>
          </a:ln>
        </p:spPr>
        <p:txBody>
          <a:bodyPr>
            <a:spAutoFit/>
          </a:bodyPr>
          <a:lstStyle/>
          <a:p>
            <a:pPr algn="just"/>
            <a:r>
              <a:rPr lang="en-US" altLang="en-US" sz="3200" b="1">
                <a:latin typeface="Times New Roman" pitchFamily="18" charset="0"/>
              </a:rPr>
              <a:t>Trống đồng Đông Sơn đa dạng như thế nào?</a:t>
            </a:r>
          </a:p>
        </p:txBody>
      </p:sp>
      <p:sp>
        <p:nvSpPr>
          <p:cNvPr id="11" name="Text Box 29"/>
          <p:cNvSpPr txBox="1">
            <a:spLocks noChangeArrowheads="1"/>
          </p:cNvSpPr>
          <p:nvPr/>
        </p:nvSpPr>
        <p:spPr bwMode="auto">
          <a:xfrm>
            <a:off x="381000" y="2971800"/>
            <a:ext cx="8305800" cy="1938338"/>
          </a:xfrm>
          <a:prstGeom prst="rect">
            <a:avLst/>
          </a:prstGeom>
          <a:noFill/>
          <a:ln w="9525">
            <a:noFill/>
            <a:miter lim="800000"/>
            <a:headEnd/>
            <a:tailEnd/>
          </a:ln>
        </p:spPr>
        <p:txBody>
          <a:bodyPr>
            <a:spAutoFit/>
          </a:bodyPr>
          <a:lstStyle/>
          <a:p>
            <a:pPr algn="just">
              <a:spcBef>
                <a:spcPct val="50000"/>
              </a:spcBef>
            </a:pPr>
            <a:r>
              <a:rPr lang="en-US" sz="4000">
                <a:solidFill>
                  <a:srgbClr val="FF3300"/>
                </a:solidFill>
                <a:latin typeface="Times New Roman" pitchFamily="18" charset="0"/>
              </a:rPr>
              <a:t>*Trống đồng Đông Sơn đa dạng cả về hình dáng, kích cỡ lẫn phong cách trang trí, sắp xếp hoa văn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36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imges4"/>
          <p:cNvPicPr>
            <a:picLocks noChangeAspect="1" noChangeArrowheads="1"/>
          </p:cNvPicPr>
          <p:nvPr/>
        </p:nvPicPr>
        <p:blipFill>
          <a:blip r:embed="rId2" cstate="email"/>
          <a:srcRect/>
          <a:stretch>
            <a:fillRect/>
          </a:stretch>
        </p:blipFill>
        <p:spPr bwMode="auto">
          <a:xfrm>
            <a:off x="457200" y="914400"/>
            <a:ext cx="3200400" cy="2286000"/>
          </a:xfrm>
          <a:prstGeom prst="rect">
            <a:avLst/>
          </a:prstGeom>
          <a:noFill/>
          <a:ln w="9525">
            <a:noFill/>
            <a:miter lim="800000"/>
            <a:headEnd/>
            <a:tailEnd/>
          </a:ln>
        </p:spPr>
      </p:pic>
      <p:pic>
        <p:nvPicPr>
          <p:cNvPr id="23555" name="Picture 5" descr="7"/>
          <p:cNvPicPr>
            <a:picLocks noChangeAspect="1" noChangeArrowheads="1"/>
          </p:cNvPicPr>
          <p:nvPr/>
        </p:nvPicPr>
        <p:blipFill>
          <a:blip r:embed="rId3" cstate="email"/>
          <a:srcRect/>
          <a:stretch>
            <a:fillRect/>
          </a:stretch>
        </p:blipFill>
        <p:spPr bwMode="auto">
          <a:xfrm>
            <a:off x="5638800" y="3505200"/>
            <a:ext cx="2819400" cy="2590800"/>
          </a:xfrm>
          <a:prstGeom prst="rect">
            <a:avLst/>
          </a:prstGeom>
          <a:noFill/>
          <a:ln w="9525">
            <a:noFill/>
            <a:miter lim="800000"/>
            <a:headEnd/>
            <a:tailEnd/>
          </a:ln>
        </p:spPr>
      </p:pic>
      <p:sp>
        <p:nvSpPr>
          <p:cNvPr id="23556" name="Rectangle 15"/>
          <p:cNvSpPr>
            <a:spLocks noChangeArrowheads="1"/>
          </p:cNvSpPr>
          <p:nvPr/>
        </p:nvSpPr>
        <p:spPr bwMode="auto">
          <a:xfrm>
            <a:off x="533400" y="8001000"/>
            <a:ext cx="7008813" cy="549275"/>
          </a:xfrm>
          <a:prstGeom prst="rect">
            <a:avLst/>
          </a:prstGeom>
          <a:solidFill>
            <a:schemeClr val="tx2"/>
          </a:solidFill>
          <a:ln w="9525">
            <a:noFill/>
            <a:miter lim="800000"/>
            <a:headEnd/>
            <a:tailEnd/>
          </a:ln>
        </p:spPr>
        <p:txBody>
          <a:bodyPr>
            <a:spAutoFit/>
          </a:bodyPr>
          <a:lstStyle/>
          <a:p>
            <a:pPr>
              <a:spcBef>
                <a:spcPct val="50000"/>
              </a:spcBef>
            </a:pPr>
            <a:r>
              <a:rPr lang="en-US" sz="3000">
                <a:solidFill>
                  <a:srgbClr val="FF3300"/>
                </a:solidFill>
              </a:rPr>
              <a:t>Trống đồng Đông Sơn đa dạng như thế nào?</a:t>
            </a:r>
          </a:p>
        </p:txBody>
      </p:sp>
      <p:pic>
        <p:nvPicPr>
          <p:cNvPr id="23557" name="Picture 20" descr="80"/>
          <p:cNvPicPr>
            <a:picLocks noChangeAspect="1" noChangeArrowheads="1"/>
          </p:cNvPicPr>
          <p:nvPr/>
        </p:nvPicPr>
        <p:blipFill>
          <a:blip r:embed="rId4" cstate="email"/>
          <a:srcRect/>
          <a:stretch>
            <a:fillRect/>
          </a:stretch>
        </p:blipFill>
        <p:spPr bwMode="auto">
          <a:xfrm>
            <a:off x="609600" y="3352800"/>
            <a:ext cx="3581400" cy="2819400"/>
          </a:xfrm>
          <a:prstGeom prst="rect">
            <a:avLst/>
          </a:prstGeom>
          <a:noFill/>
          <a:ln w="9525">
            <a:noFill/>
            <a:miter lim="800000"/>
            <a:headEnd/>
            <a:tailEnd/>
          </a:ln>
        </p:spPr>
      </p:pic>
      <p:pic>
        <p:nvPicPr>
          <p:cNvPr id="23558" name="Picture 26" descr="Tập tin:Trong dong Dong Son Guimet.jpg"/>
          <p:cNvPicPr>
            <a:picLocks noChangeAspect="1" noChangeArrowheads="1"/>
          </p:cNvPicPr>
          <p:nvPr/>
        </p:nvPicPr>
        <p:blipFill>
          <a:blip r:embed="rId5" cstate="email"/>
          <a:srcRect/>
          <a:stretch>
            <a:fillRect/>
          </a:stretch>
        </p:blipFill>
        <p:spPr bwMode="auto">
          <a:xfrm>
            <a:off x="4114800" y="762000"/>
            <a:ext cx="3962400" cy="2514600"/>
          </a:xfrm>
          <a:prstGeom prst="rect">
            <a:avLst/>
          </a:prstGeom>
          <a:noFill/>
          <a:ln w="9525">
            <a:noFill/>
            <a:miter lim="800000"/>
            <a:headEnd/>
            <a:tailEnd/>
          </a:ln>
        </p:spPr>
      </p:pic>
      <p:sp>
        <p:nvSpPr>
          <p:cNvPr id="23559" name="Text Box 27"/>
          <p:cNvSpPr txBox="1">
            <a:spLocks noChangeArrowheads="1"/>
          </p:cNvSpPr>
          <p:nvPr/>
        </p:nvSpPr>
        <p:spPr bwMode="auto">
          <a:xfrm>
            <a:off x="2971800" y="6096000"/>
            <a:ext cx="5638800" cy="366713"/>
          </a:xfrm>
          <a:prstGeom prst="rect">
            <a:avLst/>
          </a:prstGeom>
          <a:noFill/>
          <a:ln w="9525">
            <a:noFill/>
            <a:miter lim="800000"/>
            <a:headEnd/>
            <a:tailEnd/>
          </a:ln>
        </p:spPr>
        <p:txBody>
          <a:bodyPr>
            <a:spAutoFit/>
          </a:bodyPr>
          <a:lstStyle/>
          <a:p>
            <a:pPr>
              <a:spcBef>
                <a:spcPct val="50000"/>
              </a:spcBef>
            </a:pPr>
            <a:endParaRPr lang="en-US">
              <a:latin typeface="Garamond" pitchFamily="18" charset="0"/>
            </a:endParaRPr>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J0124039"/>
          <p:cNvPicPr>
            <a:picLocks noChangeAspect="1" noChangeArrowheads="1"/>
          </p:cNvPicPr>
          <p:nvPr/>
        </p:nvPicPr>
        <p:blipFill>
          <a:blip r:embed="rId2" cstate="email"/>
          <a:srcRect/>
          <a:stretch>
            <a:fillRect/>
          </a:stretch>
        </p:blipFill>
        <p:spPr bwMode="auto">
          <a:xfrm rot="-5400000">
            <a:off x="7658894" y="-113506"/>
            <a:ext cx="1371600" cy="1598612"/>
          </a:xfrm>
          <a:prstGeom prst="rect">
            <a:avLst/>
          </a:prstGeom>
          <a:noFill/>
          <a:ln w="9525">
            <a:noFill/>
            <a:miter lim="800000"/>
            <a:headEnd/>
            <a:tailEnd/>
          </a:ln>
        </p:spPr>
      </p:pic>
      <p:pic>
        <p:nvPicPr>
          <p:cNvPr id="6147" name="Picture 5" descr="J0124039"/>
          <p:cNvPicPr>
            <a:picLocks noChangeAspect="1" noChangeArrowheads="1"/>
          </p:cNvPicPr>
          <p:nvPr/>
        </p:nvPicPr>
        <p:blipFill>
          <a:blip r:embed="rId2" cstate="email"/>
          <a:srcRect/>
          <a:stretch>
            <a:fillRect/>
          </a:stretch>
        </p:blipFill>
        <p:spPr bwMode="auto">
          <a:xfrm rot="5400000">
            <a:off x="173038" y="5124450"/>
            <a:ext cx="1568450" cy="1828800"/>
          </a:xfrm>
          <a:prstGeom prst="rect">
            <a:avLst/>
          </a:prstGeom>
          <a:noFill/>
          <a:ln w="9525">
            <a:noFill/>
            <a:miter lim="800000"/>
            <a:headEnd/>
            <a:tailEnd/>
          </a:ln>
        </p:spPr>
      </p:pic>
      <p:sp>
        <p:nvSpPr>
          <p:cNvPr id="7" name="Rectangle 2"/>
          <p:cNvSpPr txBox="1">
            <a:spLocks noChangeArrowheads="1"/>
          </p:cNvSpPr>
          <p:nvPr/>
        </p:nvSpPr>
        <p:spPr bwMode="auto">
          <a:xfrm>
            <a:off x="-381000" y="152400"/>
            <a:ext cx="9144000" cy="1320800"/>
          </a:xfrm>
          <a:prstGeom prst="rect">
            <a:avLst/>
          </a:prstGeom>
          <a:noFill/>
          <a:ln w="9525">
            <a:noFill/>
            <a:miter lim="800000"/>
            <a:headEnd/>
            <a:tailEnd/>
          </a:ln>
        </p:spPr>
        <p:txBody>
          <a:bodyPr anchor="ctr"/>
          <a:lstStyle/>
          <a:p>
            <a:pPr algn="ctr">
              <a:defRPr/>
            </a:pPr>
            <a:r>
              <a:rPr lang="en-US" sz="3600" b="1" kern="0" dirty="0" err="1">
                <a:solidFill>
                  <a:srgbClr val="0000CC"/>
                </a:solidFill>
                <a:latin typeface="Times New Roman" pitchFamily="18" charset="0"/>
                <a:ea typeface="+mj-ea"/>
                <a:cs typeface="+mj-cs"/>
              </a:rPr>
              <a:t>Thứ</a:t>
            </a:r>
            <a:r>
              <a:rPr lang="en-US" sz="3600" b="1" kern="0" dirty="0">
                <a:solidFill>
                  <a:srgbClr val="0000CC"/>
                </a:solidFill>
                <a:latin typeface="Times New Roman" pitchFamily="18" charset="0"/>
                <a:ea typeface="+mj-ea"/>
                <a:cs typeface="+mj-cs"/>
              </a:rPr>
              <a:t> </a:t>
            </a:r>
            <a:r>
              <a:rPr lang="en-US" sz="3600" b="1" kern="0" dirty="0" err="1">
                <a:solidFill>
                  <a:srgbClr val="0000CC"/>
                </a:solidFill>
                <a:latin typeface="Times New Roman" pitchFamily="18" charset="0"/>
                <a:ea typeface="+mj-ea"/>
                <a:cs typeface="+mj-cs"/>
              </a:rPr>
              <a:t>tư</a:t>
            </a:r>
            <a:r>
              <a:rPr lang="en-US" sz="3600" b="1" kern="0" dirty="0">
                <a:solidFill>
                  <a:srgbClr val="0000CC"/>
                </a:solidFill>
                <a:latin typeface="Times New Roman" pitchFamily="18" charset="0"/>
                <a:ea typeface="+mj-ea"/>
                <a:cs typeface="+mj-cs"/>
              </a:rPr>
              <a:t> </a:t>
            </a:r>
            <a:r>
              <a:rPr lang="en-US" sz="3600" b="1" kern="0" dirty="0" err="1">
                <a:solidFill>
                  <a:srgbClr val="0000CC"/>
                </a:solidFill>
                <a:latin typeface="Times New Roman" pitchFamily="18" charset="0"/>
                <a:ea typeface="+mj-ea"/>
                <a:cs typeface="+mj-cs"/>
              </a:rPr>
              <a:t>ngày</a:t>
            </a:r>
            <a:r>
              <a:rPr lang="en-US" sz="3600" b="1" kern="0" dirty="0">
                <a:solidFill>
                  <a:srgbClr val="0000CC"/>
                </a:solidFill>
                <a:latin typeface="Times New Roman" pitchFamily="18" charset="0"/>
                <a:ea typeface="+mj-ea"/>
                <a:cs typeface="+mj-cs"/>
              </a:rPr>
              <a:t> 22 </a:t>
            </a:r>
            <a:r>
              <a:rPr lang="en-US" sz="3600" b="1" kern="0" dirty="0" err="1">
                <a:solidFill>
                  <a:srgbClr val="0000CC"/>
                </a:solidFill>
                <a:latin typeface="Times New Roman" pitchFamily="18" charset="0"/>
                <a:ea typeface="+mj-ea"/>
                <a:cs typeface="+mj-cs"/>
              </a:rPr>
              <a:t>tháng</a:t>
            </a:r>
            <a:r>
              <a:rPr lang="en-US" sz="3600" b="1" kern="0" dirty="0">
                <a:solidFill>
                  <a:srgbClr val="0000CC"/>
                </a:solidFill>
                <a:latin typeface="Times New Roman" pitchFamily="18" charset="0"/>
                <a:ea typeface="+mj-ea"/>
                <a:cs typeface="+mj-cs"/>
              </a:rPr>
              <a:t> 12 </a:t>
            </a:r>
            <a:r>
              <a:rPr lang="en-US" sz="3600" b="1" kern="0" dirty="0" err="1">
                <a:solidFill>
                  <a:srgbClr val="0000CC"/>
                </a:solidFill>
                <a:latin typeface="Times New Roman" pitchFamily="18" charset="0"/>
                <a:ea typeface="+mj-ea"/>
                <a:cs typeface="+mj-cs"/>
              </a:rPr>
              <a:t>năm</a:t>
            </a:r>
            <a:r>
              <a:rPr lang="en-US" sz="3600" b="1" kern="0" dirty="0">
                <a:solidFill>
                  <a:srgbClr val="0000CC"/>
                </a:solidFill>
                <a:latin typeface="Times New Roman" pitchFamily="18" charset="0"/>
                <a:ea typeface="+mj-ea"/>
                <a:cs typeface="+mj-cs"/>
              </a:rPr>
              <a:t> 2021</a:t>
            </a:r>
            <a:br>
              <a:rPr lang="en-US" sz="3600" b="1" kern="0" dirty="0">
                <a:solidFill>
                  <a:srgbClr val="0000CC"/>
                </a:solidFill>
                <a:latin typeface="Times New Roman" pitchFamily="18" charset="0"/>
                <a:ea typeface="+mj-ea"/>
                <a:cs typeface="+mj-cs"/>
              </a:rPr>
            </a:br>
            <a:endParaRPr lang="en-US" sz="3600" b="1" kern="0" dirty="0">
              <a:solidFill>
                <a:srgbClr val="FF0000"/>
              </a:solidFill>
              <a:latin typeface="Times New Roman" pitchFamily="18" charset="0"/>
              <a:ea typeface="+mj-ea"/>
              <a:cs typeface="+mj-cs"/>
            </a:endParaRPr>
          </a:p>
        </p:txBody>
      </p:sp>
      <p:sp>
        <p:nvSpPr>
          <p:cNvPr id="9" name="Rectangle 8"/>
          <p:cNvSpPr/>
          <p:nvPr/>
        </p:nvSpPr>
        <p:spPr>
          <a:xfrm>
            <a:off x="3276600" y="1066800"/>
            <a:ext cx="2133600" cy="708025"/>
          </a:xfrm>
          <a:prstGeom prst="rect">
            <a:avLst/>
          </a:prstGeom>
        </p:spPr>
        <p:txBody>
          <a:bodyPr>
            <a:spAutoFit/>
          </a:bodyPr>
          <a:lstStyle/>
          <a:p>
            <a:pPr>
              <a:defRPr/>
            </a:pPr>
            <a:r>
              <a:rPr lang="en-US" sz="4000" b="1" kern="0" dirty="0" err="1">
                <a:solidFill>
                  <a:srgbClr val="FF0000"/>
                </a:solidFill>
                <a:latin typeface="Times New Roman" pitchFamily="18" charset="0"/>
                <a:cs typeface="+mn-cs"/>
              </a:rPr>
              <a:t>Tập</a:t>
            </a:r>
            <a:r>
              <a:rPr lang="en-US" sz="4000" b="1" kern="0" dirty="0">
                <a:solidFill>
                  <a:srgbClr val="FF0000"/>
                </a:solidFill>
                <a:latin typeface="Times New Roman" pitchFamily="18" charset="0"/>
                <a:cs typeface="+mn-cs"/>
              </a:rPr>
              <a:t> </a:t>
            </a:r>
            <a:r>
              <a:rPr lang="en-US" sz="4000" b="1" kern="0" dirty="0" err="1">
                <a:solidFill>
                  <a:srgbClr val="FF0000"/>
                </a:solidFill>
                <a:latin typeface="Times New Roman" pitchFamily="18" charset="0"/>
                <a:cs typeface="+mn-cs"/>
              </a:rPr>
              <a:t>đọc</a:t>
            </a:r>
            <a:endParaRPr lang="en-US" sz="4000" dirty="0">
              <a:solidFill>
                <a:srgbClr val="FF0000"/>
              </a:solidFill>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rong dong ngoc lu"/>
          <p:cNvPicPr>
            <a:picLocks noChangeAspect="1" noChangeArrowheads="1"/>
          </p:cNvPicPr>
          <p:nvPr/>
        </p:nvPicPr>
        <p:blipFill>
          <a:blip r:embed="rId2" cstate="email"/>
          <a:srcRect/>
          <a:stretch>
            <a:fillRect/>
          </a:stretch>
        </p:blipFill>
        <p:spPr bwMode="auto">
          <a:xfrm>
            <a:off x="0" y="1143000"/>
            <a:ext cx="4718050" cy="3200400"/>
          </a:xfrm>
          <a:prstGeom prst="rect">
            <a:avLst/>
          </a:prstGeom>
          <a:noFill/>
          <a:ln w="9525">
            <a:noFill/>
            <a:miter lim="800000"/>
            <a:headEnd/>
            <a:tailEnd/>
          </a:ln>
        </p:spPr>
      </p:pic>
      <p:pic>
        <p:nvPicPr>
          <p:cNvPr id="24579" name="Picture 3" descr="trong dong co loa"/>
          <p:cNvPicPr>
            <a:picLocks noChangeAspect="1" noChangeArrowheads="1"/>
          </p:cNvPicPr>
          <p:nvPr/>
        </p:nvPicPr>
        <p:blipFill>
          <a:blip r:embed="rId3" cstate="email"/>
          <a:srcRect/>
          <a:stretch>
            <a:fillRect/>
          </a:stretch>
        </p:blipFill>
        <p:spPr bwMode="auto">
          <a:xfrm>
            <a:off x="4629150" y="0"/>
            <a:ext cx="4514850" cy="2819400"/>
          </a:xfrm>
          <a:prstGeom prst="rect">
            <a:avLst/>
          </a:prstGeom>
          <a:noFill/>
          <a:ln w="9525">
            <a:noFill/>
            <a:miter lim="800000"/>
            <a:headEnd/>
            <a:tailEnd/>
          </a:ln>
        </p:spPr>
      </p:pic>
      <p:pic>
        <p:nvPicPr>
          <p:cNvPr id="24580" name="Picture 4" descr="trong dong song da"/>
          <p:cNvPicPr>
            <a:picLocks noChangeAspect="1" noChangeArrowheads="1"/>
          </p:cNvPicPr>
          <p:nvPr/>
        </p:nvPicPr>
        <p:blipFill>
          <a:blip r:embed="rId4" cstate="email"/>
          <a:srcRect/>
          <a:stretch>
            <a:fillRect/>
          </a:stretch>
        </p:blipFill>
        <p:spPr bwMode="auto">
          <a:xfrm>
            <a:off x="4572000" y="3276600"/>
            <a:ext cx="4572000" cy="3124200"/>
          </a:xfrm>
          <a:prstGeom prst="rect">
            <a:avLst/>
          </a:prstGeom>
          <a:noFill/>
          <a:ln w="9525">
            <a:noFill/>
            <a:miter lim="800000"/>
            <a:headEnd/>
            <a:tailEnd/>
          </a:ln>
        </p:spPr>
      </p:pic>
      <p:sp>
        <p:nvSpPr>
          <p:cNvPr id="24581" name="Rectangle 5"/>
          <p:cNvSpPr>
            <a:spLocks noChangeArrowheads="1"/>
          </p:cNvSpPr>
          <p:nvPr/>
        </p:nvSpPr>
        <p:spPr bwMode="auto">
          <a:xfrm>
            <a:off x="5257800" y="2819400"/>
            <a:ext cx="2595563" cy="457200"/>
          </a:xfrm>
          <a:prstGeom prst="rect">
            <a:avLst/>
          </a:prstGeom>
          <a:noFill/>
          <a:ln w="9525">
            <a:noFill/>
            <a:miter lim="800000"/>
            <a:headEnd/>
            <a:tailEnd/>
          </a:ln>
        </p:spPr>
        <p:txBody>
          <a:bodyPr wrap="none">
            <a:spAutoFit/>
          </a:bodyPr>
          <a:lstStyle/>
          <a:p>
            <a:r>
              <a:rPr lang="en-US" sz="2400"/>
              <a:t>Trống đồng Cổ Loa</a:t>
            </a:r>
          </a:p>
        </p:txBody>
      </p:sp>
      <p:sp>
        <p:nvSpPr>
          <p:cNvPr id="24582" name="Rectangle 6"/>
          <p:cNvSpPr>
            <a:spLocks noChangeArrowheads="1"/>
          </p:cNvSpPr>
          <p:nvPr/>
        </p:nvSpPr>
        <p:spPr bwMode="auto">
          <a:xfrm>
            <a:off x="838200" y="4648200"/>
            <a:ext cx="2765425" cy="457200"/>
          </a:xfrm>
          <a:prstGeom prst="rect">
            <a:avLst/>
          </a:prstGeom>
          <a:noFill/>
          <a:ln w="9525">
            <a:noFill/>
            <a:miter lim="800000"/>
            <a:headEnd/>
            <a:tailEnd/>
          </a:ln>
        </p:spPr>
        <p:txBody>
          <a:bodyPr wrap="none">
            <a:spAutoFit/>
          </a:bodyPr>
          <a:lstStyle/>
          <a:p>
            <a:pPr>
              <a:spcBef>
                <a:spcPct val="50000"/>
              </a:spcBef>
            </a:pPr>
            <a:r>
              <a:rPr lang="en-US" sz="2400"/>
              <a:t>Trống đồng Ngọc Lũ</a:t>
            </a:r>
          </a:p>
        </p:txBody>
      </p:sp>
      <p:sp>
        <p:nvSpPr>
          <p:cNvPr id="24583" name="Rectangle 8"/>
          <p:cNvSpPr>
            <a:spLocks noChangeArrowheads="1"/>
          </p:cNvSpPr>
          <p:nvPr/>
        </p:nvSpPr>
        <p:spPr bwMode="auto">
          <a:xfrm>
            <a:off x="5486400" y="6400800"/>
            <a:ext cx="2749550" cy="457200"/>
          </a:xfrm>
          <a:prstGeom prst="rect">
            <a:avLst/>
          </a:prstGeom>
          <a:noFill/>
          <a:ln w="9525">
            <a:noFill/>
            <a:miter lim="800000"/>
            <a:headEnd/>
            <a:tailEnd/>
          </a:ln>
        </p:spPr>
        <p:txBody>
          <a:bodyPr wrap="none">
            <a:spAutoFit/>
          </a:bodyPr>
          <a:lstStyle/>
          <a:p>
            <a:pPr>
              <a:spcBef>
                <a:spcPct val="50000"/>
              </a:spcBef>
            </a:pPr>
            <a:r>
              <a:rPr lang="en-US" sz="2400"/>
              <a:t>Trống đồng Sông Đà</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Bauernbar"/>
          <p:cNvPicPr>
            <a:picLocks noChangeAspect="1" noChangeArrowheads="1"/>
          </p:cNvPicPr>
          <p:nvPr/>
        </p:nvPicPr>
        <p:blipFill>
          <a:blip r:embed="rId2" cstate="email"/>
          <a:srcRect/>
          <a:stretch>
            <a:fillRect/>
          </a:stretch>
        </p:blipFill>
        <p:spPr bwMode="auto">
          <a:xfrm>
            <a:off x="1905000" y="5472113"/>
            <a:ext cx="5295900" cy="1385887"/>
          </a:xfrm>
          <a:prstGeom prst="rect">
            <a:avLst/>
          </a:prstGeom>
          <a:noFill/>
          <a:ln w="9525">
            <a:noFill/>
            <a:miter lim="800000"/>
            <a:headEnd/>
            <a:tailEnd/>
          </a:ln>
        </p:spPr>
      </p:pic>
      <p:sp>
        <p:nvSpPr>
          <p:cNvPr id="9" name="TextBox 8"/>
          <p:cNvSpPr txBox="1">
            <a:spLocks noChangeArrowheads="1"/>
          </p:cNvSpPr>
          <p:nvPr/>
        </p:nvSpPr>
        <p:spPr bwMode="auto">
          <a:xfrm>
            <a:off x="152400" y="1212850"/>
            <a:ext cx="9144000" cy="584200"/>
          </a:xfrm>
          <a:prstGeom prst="rect">
            <a:avLst/>
          </a:prstGeom>
          <a:noFill/>
          <a:ln w="9525">
            <a:noFill/>
            <a:miter lim="800000"/>
            <a:headEnd/>
            <a:tailEnd/>
          </a:ln>
        </p:spPr>
        <p:txBody>
          <a:bodyPr>
            <a:spAutoFit/>
          </a:bodyPr>
          <a:lstStyle/>
          <a:p>
            <a:pPr algn="just"/>
            <a:r>
              <a:rPr lang="en-US" altLang="en-US" sz="3200" b="1">
                <a:latin typeface="Times New Roman" pitchFamily="18" charset="0"/>
              </a:rPr>
              <a:t>Trên trống đồng Đông Sơn có những hoa văn nào?</a:t>
            </a:r>
          </a:p>
        </p:txBody>
      </p:sp>
      <p:sp>
        <p:nvSpPr>
          <p:cNvPr id="11" name="Text Box 29"/>
          <p:cNvSpPr txBox="1">
            <a:spLocks noChangeArrowheads="1"/>
          </p:cNvSpPr>
          <p:nvPr/>
        </p:nvSpPr>
        <p:spPr bwMode="auto">
          <a:xfrm>
            <a:off x="381000" y="2527300"/>
            <a:ext cx="8153400" cy="3016250"/>
          </a:xfrm>
          <a:prstGeom prst="rect">
            <a:avLst/>
          </a:prstGeom>
          <a:noFill/>
          <a:ln w="9525">
            <a:noFill/>
            <a:miter lim="800000"/>
            <a:headEnd/>
            <a:tailEnd/>
          </a:ln>
        </p:spPr>
        <p:txBody>
          <a:bodyPr>
            <a:spAutoFit/>
          </a:bodyPr>
          <a:lstStyle/>
          <a:p>
            <a:pPr algn="just">
              <a:spcBef>
                <a:spcPct val="50000"/>
              </a:spcBef>
            </a:pPr>
            <a:r>
              <a:rPr lang="en-US" sz="3800">
                <a:solidFill>
                  <a:srgbClr val="FF3300"/>
                </a:solidFill>
                <a:latin typeface="Times New Roman" pitchFamily="18" charset="0"/>
              </a:rPr>
              <a:t>* Giữa mặt trống bao giờ cũng có ngôi sao nhiều cánh tỏa ra xung quanh, những hình tròn đồng tâm, hình vũ công nhảy múa, chèo thuyền, hình chim bay, hươu nai có gạc,….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36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4"/>
          <p:cNvSpPr txBox="1">
            <a:spLocks noChangeArrowheads="1"/>
          </p:cNvSpPr>
          <p:nvPr/>
        </p:nvSpPr>
        <p:spPr bwMode="auto">
          <a:xfrm>
            <a:off x="838200" y="6096000"/>
            <a:ext cx="7467600" cy="584200"/>
          </a:xfrm>
          <a:prstGeom prst="rect">
            <a:avLst/>
          </a:prstGeom>
          <a:noFill/>
          <a:ln w="9525">
            <a:noFill/>
            <a:miter lim="800000"/>
            <a:headEnd/>
            <a:tailEnd/>
          </a:ln>
        </p:spPr>
        <p:txBody>
          <a:bodyPr>
            <a:spAutoFit/>
          </a:bodyPr>
          <a:lstStyle/>
          <a:p>
            <a:pPr algn="ctr"/>
            <a:r>
              <a:rPr lang="en-US" sz="3200">
                <a:solidFill>
                  <a:srgbClr val="FF0000"/>
                </a:solidFill>
                <a:latin typeface="Times New Roman" pitchFamily="18" charset="0"/>
                <a:cs typeface="Times New Roman" pitchFamily="18" charset="0"/>
              </a:rPr>
              <a:t>Hoa văn trên mặt trống đồng Đông Sơn</a:t>
            </a:r>
          </a:p>
        </p:txBody>
      </p:sp>
      <p:pic>
        <p:nvPicPr>
          <p:cNvPr id="26627" name="Picture 3"/>
          <p:cNvPicPr>
            <a:picLocks noChangeAspect="1"/>
          </p:cNvPicPr>
          <p:nvPr/>
        </p:nvPicPr>
        <p:blipFill>
          <a:blip r:embed="rId2" cstate="email"/>
          <a:srcRect/>
          <a:stretch>
            <a:fillRect/>
          </a:stretch>
        </p:blipFill>
        <p:spPr bwMode="auto">
          <a:xfrm>
            <a:off x="990600" y="457200"/>
            <a:ext cx="7239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8"/>
          <p:cNvGrpSpPr>
            <a:grpSpLocks/>
          </p:cNvGrpSpPr>
          <p:nvPr/>
        </p:nvGrpSpPr>
        <p:grpSpPr bwMode="auto">
          <a:xfrm>
            <a:off x="0" y="762000"/>
            <a:ext cx="9144000" cy="4876800"/>
            <a:chOff x="0" y="0"/>
            <a:chExt cx="5760" cy="4320"/>
          </a:xfrm>
        </p:grpSpPr>
        <p:pic>
          <p:nvPicPr>
            <p:cNvPr id="4" name="Picture 3"/>
            <p:cNvPicPr>
              <a:picLocks noChangeAspect="1"/>
            </p:cNvPicPr>
            <p:nvPr/>
          </p:nvPicPr>
          <p:blipFill>
            <a:blip r:embed="rId2" cstate="email"/>
            <a:stretch>
              <a:fillRect/>
            </a:stretch>
          </p:blipFill>
          <p:spPr>
            <a:xfrm>
              <a:off x="0" y="0"/>
              <a:ext cx="2880" cy="43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7656" name="Picture 1" descr="C:\Users\Admin\Downloads\images.jpg"/>
            <p:cNvPicPr>
              <a:picLocks noChangeAspect="1" noChangeArrowheads="1"/>
            </p:cNvPicPr>
            <p:nvPr/>
          </p:nvPicPr>
          <p:blipFill>
            <a:blip r:embed="rId3" cstate="email"/>
            <a:srcRect/>
            <a:stretch>
              <a:fillRect/>
            </a:stretch>
          </p:blipFill>
          <p:spPr bwMode="auto">
            <a:xfrm>
              <a:off x="2928" y="0"/>
              <a:ext cx="2832" cy="4320"/>
            </a:xfrm>
            <a:prstGeom prst="rect">
              <a:avLst/>
            </a:prstGeom>
            <a:noFill/>
            <a:ln w="28575">
              <a:solidFill>
                <a:srgbClr val="000000"/>
              </a:solidFill>
              <a:miter lim="800000"/>
              <a:headEnd/>
              <a:tailEnd/>
            </a:ln>
          </p:spPr>
        </p:pic>
      </p:grpSp>
      <p:grpSp>
        <p:nvGrpSpPr>
          <p:cNvPr id="27651" name="Group 11"/>
          <p:cNvGrpSpPr>
            <a:grpSpLocks/>
          </p:cNvGrpSpPr>
          <p:nvPr/>
        </p:nvGrpSpPr>
        <p:grpSpPr bwMode="auto">
          <a:xfrm>
            <a:off x="0" y="762000"/>
            <a:ext cx="9144000" cy="4876800"/>
            <a:chOff x="0" y="480"/>
            <a:chExt cx="5760" cy="3072"/>
          </a:xfrm>
        </p:grpSpPr>
        <p:pic>
          <p:nvPicPr>
            <p:cNvPr id="27653" name="Picture 3" descr="C:\Users\Admin\Downloads\kho-thuyenchien.jpg"/>
            <p:cNvPicPr>
              <a:picLocks noChangeAspect="1" noChangeArrowheads="1"/>
            </p:cNvPicPr>
            <p:nvPr/>
          </p:nvPicPr>
          <p:blipFill>
            <a:blip r:embed="rId4" cstate="email"/>
            <a:srcRect/>
            <a:stretch>
              <a:fillRect/>
            </a:stretch>
          </p:blipFill>
          <p:spPr bwMode="auto">
            <a:xfrm>
              <a:off x="0" y="480"/>
              <a:ext cx="2880" cy="3072"/>
            </a:xfrm>
            <a:prstGeom prst="rect">
              <a:avLst/>
            </a:prstGeom>
            <a:noFill/>
            <a:ln w="38100">
              <a:solidFill>
                <a:srgbClr val="000066"/>
              </a:solidFill>
              <a:miter lim="800000"/>
              <a:headEnd/>
              <a:tailEnd/>
            </a:ln>
          </p:spPr>
        </p:pic>
        <p:pic>
          <p:nvPicPr>
            <p:cNvPr id="9" name="Picture 8"/>
            <p:cNvPicPr>
              <a:picLocks noChangeAspect="1"/>
            </p:cNvPicPr>
            <p:nvPr/>
          </p:nvPicPr>
          <p:blipFill>
            <a:blip r:embed="rId5" cstate="email"/>
            <a:srcRect/>
            <a:stretch>
              <a:fillRect/>
            </a:stretch>
          </p:blipFill>
          <p:spPr>
            <a:xfrm>
              <a:off x="2928" y="480"/>
              <a:ext cx="2832" cy="3072"/>
            </a:xfrm>
            <a:prstGeom prst="rect">
              <a:avLst/>
            </a:prstGeom>
            <a:solidFill>
              <a:schemeClr val="bg1"/>
            </a:solidFill>
            <a:ln w="38100" cap="sq">
              <a:solidFill>
                <a:schemeClr val="bg1"/>
              </a:solidFill>
              <a:prstDash val="solid"/>
              <a:miter lim="800000"/>
            </a:ln>
            <a:effectLst>
              <a:outerShdw blurRad="50800" dist="38100" dir="2700000" algn="tl" rotWithShape="0">
                <a:srgbClr val="000000">
                  <a:alpha val="43000"/>
                </a:srgbClr>
              </a:outerShdw>
            </a:effectLst>
          </p:spPr>
        </p:pic>
      </p:grpSp>
      <p:pic>
        <p:nvPicPr>
          <p:cNvPr id="27652" name="il_fi" descr="danluan_00196"/>
          <p:cNvPicPr>
            <a:picLocks noChangeAspect="1" noChangeArrowheads="1"/>
          </p:cNvPicPr>
          <p:nvPr/>
        </p:nvPicPr>
        <p:blipFill>
          <a:blip r:embed="rId6" cstate="email">
            <a:lum bright="-10000" contrast="22000"/>
          </a:blip>
          <a:srcRect/>
          <a:stretch>
            <a:fillRect/>
          </a:stretch>
        </p:blipFill>
        <p:spPr bwMode="auto">
          <a:xfrm>
            <a:off x="0" y="762000"/>
            <a:ext cx="9144000" cy="4876800"/>
          </a:xfrm>
          <a:prstGeom prst="rect">
            <a:avLst/>
          </a:prstGeom>
          <a:noFill/>
          <a:ln w="57150">
            <a:solidFill>
              <a:srgbClr val="FF00FF"/>
            </a:solidFill>
            <a:miter lim="800000"/>
            <a:headEnd/>
            <a:tailEnd/>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8"/>
          <p:cNvGrpSpPr>
            <a:grpSpLocks/>
          </p:cNvGrpSpPr>
          <p:nvPr/>
        </p:nvGrpSpPr>
        <p:grpSpPr bwMode="auto">
          <a:xfrm>
            <a:off x="0" y="0"/>
            <a:ext cx="9144000" cy="3048000"/>
            <a:chOff x="0" y="0"/>
            <a:chExt cx="5760" cy="1920"/>
          </a:xfrm>
        </p:grpSpPr>
        <p:pic>
          <p:nvPicPr>
            <p:cNvPr id="28681" name="Picture 7" descr="hinh thuyen"/>
            <p:cNvPicPr>
              <a:picLocks noChangeAspect="1" noChangeArrowheads="1"/>
            </p:cNvPicPr>
            <p:nvPr/>
          </p:nvPicPr>
          <p:blipFill>
            <a:blip r:embed="rId2" cstate="email">
              <a:lum bright="-22000" contrast="30000"/>
            </a:blip>
            <a:srcRect/>
            <a:stretch>
              <a:fillRect/>
            </a:stretch>
          </p:blipFill>
          <p:spPr bwMode="auto">
            <a:xfrm>
              <a:off x="0" y="0"/>
              <a:ext cx="5760" cy="1920"/>
            </a:xfrm>
            <a:prstGeom prst="rect">
              <a:avLst/>
            </a:prstGeom>
            <a:noFill/>
            <a:ln w="38100" cmpd="dbl">
              <a:solidFill>
                <a:srgbClr val="0000FF"/>
              </a:solidFill>
              <a:miter lim="800000"/>
              <a:headEnd/>
              <a:tailEnd/>
            </a:ln>
          </p:spPr>
        </p:pic>
        <p:sp>
          <p:nvSpPr>
            <p:cNvPr id="28682" name="Text Box 7"/>
            <p:cNvSpPr txBox="1">
              <a:spLocks noChangeArrowheads="1"/>
            </p:cNvSpPr>
            <p:nvPr/>
          </p:nvSpPr>
          <p:spPr bwMode="auto">
            <a:xfrm>
              <a:off x="1008" y="1536"/>
              <a:ext cx="2784" cy="327"/>
            </a:xfrm>
            <a:prstGeom prst="rect">
              <a:avLst/>
            </a:prstGeom>
            <a:solidFill>
              <a:schemeClr val="bg1"/>
            </a:solidFill>
            <a:ln w="9525">
              <a:noFill/>
              <a:miter lim="800000"/>
              <a:headEnd/>
              <a:tailEnd/>
            </a:ln>
          </p:spPr>
          <p:txBody>
            <a:bodyPr>
              <a:spAutoFit/>
            </a:bodyPr>
            <a:lstStyle/>
            <a:p>
              <a:pPr algn="ctr">
                <a:spcBef>
                  <a:spcPct val="50000"/>
                </a:spcBef>
              </a:pPr>
              <a:r>
                <a:rPr lang="en-US" altLang="en-US" sz="2800" b="1">
                  <a:solidFill>
                    <a:srgbClr val="000000"/>
                  </a:solidFill>
                  <a:latin typeface="Times New Roman" pitchFamily="18" charset="0"/>
                </a:rPr>
                <a:t>chèo thuyền</a:t>
              </a:r>
            </a:p>
          </p:txBody>
        </p:sp>
      </p:grpSp>
      <p:grpSp>
        <p:nvGrpSpPr>
          <p:cNvPr id="4" name="Group 11"/>
          <p:cNvGrpSpPr>
            <a:grpSpLocks/>
          </p:cNvGrpSpPr>
          <p:nvPr/>
        </p:nvGrpSpPr>
        <p:grpSpPr bwMode="auto">
          <a:xfrm>
            <a:off x="0" y="3124200"/>
            <a:ext cx="2209800" cy="3733800"/>
            <a:chOff x="0" y="1968"/>
            <a:chExt cx="1056" cy="2352"/>
          </a:xfrm>
        </p:grpSpPr>
        <p:pic>
          <p:nvPicPr>
            <p:cNvPr id="7" name="Picture 6"/>
            <p:cNvPicPr>
              <a:picLocks noChangeAspect="1"/>
            </p:cNvPicPr>
            <p:nvPr/>
          </p:nvPicPr>
          <p:blipFill>
            <a:blip r:embed="rId3" cstate="email"/>
            <a:stretch>
              <a:fillRect/>
            </a:stretch>
          </p:blipFill>
          <p:spPr>
            <a:xfrm>
              <a:off x="0" y="1968"/>
              <a:ext cx="1056" cy="11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6"/>
            <p:cNvPicPr>
              <a:picLocks noChangeAspect="1"/>
            </p:cNvPicPr>
            <p:nvPr/>
          </p:nvPicPr>
          <p:blipFill>
            <a:blip r:embed="rId3" cstate="email"/>
            <a:stretch>
              <a:fillRect/>
            </a:stretch>
          </p:blipFill>
          <p:spPr>
            <a:xfrm>
              <a:off x="0" y="3120"/>
              <a:ext cx="1056" cy="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5" name="Group 21"/>
          <p:cNvGrpSpPr>
            <a:grpSpLocks/>
          </p:cNvGrpSpPr>
          <p:nvPr/>
        </p:nvGrpSpPr>
        <p:grpSpPr bwMode="auto">
          <a:xfrm>
            <a:off x="2257425" y="3124200"/>
            <a:ext cx="6886575" cy="3686175"/>
            <a:chOff x="1422" y="1989"/>
            <a:chExt cx="4338" cy="2322"/>
          </a:xfrm>
        </p:grpSpPr>
        <p:pic>
          <p:nvPicPr>
            <p:cNvPr id="28677" name="Picture 20" descr="Related image"/>
            <p:cNvPicPr>
              <a:picLocks noChangeAspect="1" noChangeArrowheads="1"/>
            </p:cNvPicPr>
            <p:nvPr/>
          </p:nvPicPr>
          <p:blipFill>
            <a:blip r:embed="rId4" cstate="email">
              <a:lum bright="-16000" contrast="24000"/>
            </a:blip>
            <a:srcRect/>
            <a:stretch>
              <a:fillRect/>
            </a:stretch>
          </p:blipFill>
          <p:spPr bwMode="auto">
            <a:xfrm>
              <a:off x="1422" y="2928"/>
              <a:ext cx="4320" cy="1383"/>
            </a:xfrm>
            <a:prstGeom prst="rect">
              <a:avLst/>
            </a:prstGeom>
            <a:noFill/>
            <a:ln w="9525">
              <a:noFill/>
              <a:miter lim="800000"/>
              <a:headEnd/>
              <a:tailEnd/>
            </a:ln>
          </p:spPr>
        </p:pic>
        <p:pic>
          <p:nvPicPr>
            <p:cNvPr id="28678" name="Picture 16" descr="Image result for hình hươu nai có gạc trên trống đồng Đông sơn"/>
            <p:cNvPicPr>
              <a:picLocks noChangeAspect="1" noChangeArrowheads="1"/>
            </p:cNvPicPr>
            <p:nvPr/>
          </p:nvPicPr>
          <p:blipFill>
            <a:blip r:embed="rId5" cstate="email"/>
            <a:srcRect/>
            <a:stretch>
              <a:fillRect/>
            </a:stretch>
          </p:blipFill>
          <p:spPr bwMode="auto">
            <a:xfrm>
              <a:off x="1422" y="1989"/>
              <a:ext cx="4338" cy="1104"/>
            </a:xfrm>
            <a:prstGeom prst="rect">
              <a:avLst/>
            </a:prstGeom>
            <a:noFill/>
            <a:ln w="28575">
              <a:solidFill>
                <a:srgbClr val="000000"/>
              </a:solidFill>
              <a:miter lim="800000"/>
              <a:headEnd/>
              <a:tailEnd/>
            </a:ln>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1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Bottom)">
                                      <p:cBhvr>
                                        <p:cTn id="11" dur="500"/>
                                        <p:tgtEl>
                                          <p:spTgt spid="4"/>
                                        </p:tgtEl>
                                      </p:cBhvr>
                                    </p:animEffect>
                                  </p:childTnLst>
                                </p:cTn>
                              </p:par>
                              <p:par>
                                <p:cTn id="12" presetID="12" presetClass="entr" presetSubtype="2"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lide(fromRigh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1" name="Picture 5" descr="Image result for con người lao động, đánh cá, săn bắn trên trống dồng Đông Sơn"/>
          <p:cNvPicPr>
            <a:picLocks noChangeAspect="1" noChangeArrowheads="1"/>
          </p:cNvPicPr>
          <p:nvPr/>
        </p:nvPicPr>
        <p:blipFill>
          <a:blip r:embed="rId2" cstate="email">
            <a:lum bright="-16000" contrast="30000"/>
          </a:blip>
          <a:srcRect/>
          <a:stretch>
            <a:fillRect/>
          </a:stretch>
        </p:blipFill>
        <p:spPr bwMode="auto">
          <a:xfrm>
            <a:off x="0" y="0"/>
            <a:ext cx="3886200" cy="3429000"/>
          </a:xfrm>
          <a:prstGeom prst="rect">
            <a:avLst/>
          </a:prstGeom>
          <a:noFill/>
          <a:ln w="9525">
            <a:solidFill>
              <a:srgbClr val="000000"/>
            </a:solidFill>
            <a:miter lim="800000"/>
            <a:headEnd/>
            <a:tailEnd/>
          </a:ln>
        </p:spPr>
      </p:pic>
      <p:pic>
        <p:nvPicPr>
          <p:cNvPr id="80905" name="Picture 9" descr="Image result for con người lao động, đánh cá, săn bắn trên trống dồng Đông Sơn"/>
          <p:cNvPicPr>
            <a:picLocks noChangeAspect="1" noChangeArrowheads="1"/>
          </p:cNvPicPr>
          <p:nvPr/>
        </p:nvPicPr>
        <p:blipFill>
          <a:blip r:embed="rId3" cstate="email">
            <a:lum bright="-2000" contrast="18000"/>
          </a:blip>
          <a:srcRect/>
          <a:stretch>
            <a:fillRect/>
          </a:stretch>
        </p:blipFill>
        <p:spPr bwMode="auto">
          <a:xfrm>
            <a:off x="0" y="3429000"/>
            <a:ext cx="9144000" cy="3429000"/>
          </a:xfrm>
          <a:prstGeom prst="rect">
            <a:avLst/>
          </a:prstGeom>
          <a:noFill/>
          <a:ln w="9525">
            <a:solidFill>
              <a:srgbClr val="000000"/>
            </a:solidFill>
            <a:miter lim="800000"/>
            <a:headEnd/>
            <a:tailEnd/>
          </a:ln>
        </p:spPr>
      </p:pic>
      <p:pic>
        <p:nvPicPr>
          <p:cNvPr id="5" name="Picture 11" descr="trong-dong-lac-viet-2-1481852095337"/>
          <p:cNvPicPr>
            <a:picLocks noChangeAspect="1" noChangeArrowheads="1"/>
          </p:cNvPicPr>
          <p:nvPr/>
        </p:nvPicPr>
        <p:blipFill>
          <a:blip r:embed="rId4" cstate="email"/>
          <a:srcRect/>
          <a:stretch>
            <a:fillRect/>
          </a:stretch>
        </p:blipFill>
        <p:spPr bwMode="auto">
          <a:xfrm>
            <a:off x="4191000" y="0"/>
            <a:ext cx="4572000" cy="3276600"/>
          </a:xfrm>
          <a:prstGeom prst="rect">
            <a:avLst/>
          </a:prstGeom>
          <a:solidFill>
            <a:schemeClr val="bg1"/>
          </a:solid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p:cTn id="7" dur="500" fill="hold"/>
                                        <p:tgtEl>
                                          <p:spTgt spid="80901"/>
                                        </p:tgtEl>
                                        <p:attrNameLst>
                                          <p:attrName>ppt_w</p:attrName>
                                        </p:attrNameLst>
                                      </p:cBhvr>
                                      <p:tavLst>
                                        <p:tav tm="0">
                                          <p:val>
                                            <p:fltVal val="0"/>
                                          </p:val>
                                        </p:tav>
                                        <p:tav tm="100000">
                                          <p:val>
                                            <p:strVal val="#ppt_w"/>
                                          </p:val>
                                        </p:tav>
                                      </p:tavLst>
                                    </p:anim>
                                    <p:anim calcmode="lin" valueType="num">
                                      <p:cBhvr>
                                        <p:cTn id="8" dur="500" fill="hold"/>
                                        <p:tgtEl>
                                          <p:spTgt spid="80901"/>
                                        </p:tgtEl>
                                        <p:attrNameLst>
                                          <p:attrName>ppt_h</p:attrName>
                                        </p:attrNameLst>
                                      </p:cBhvr>
                                      <p:tavLst>
                                        <p:tav tm="0">
                                          <p:val>
                                            <p:fltVal val="0"/>
                                          </p:val>
                                        </p:tav>
                                        <p:tav tm="100000">
                                          <p:val>
                                            <p:strVal val="#ppt_h"/>
                                          </p:val>
                                        </p:tav>
                                      </p:tavLst>
                                    </p:anim>
                                  </p:childTnLst>
                                </p:cTn>
                              </p:par>
                              <p:par>
                                <p:cTn id="9" presetID="3"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12" presetClass="entr" presetSubtype="8" fill="hold" nodeType="withEffect">
                                  <p:stCondLst>
                                    <p:cond delay="0"/>
                                  </p:stCondLst>
                                  <p:childTnLst>
                                    <p:set>
                                      <p:cBhvr>
                                        <p:cTn id="13" dur="1" fill="hold">
                                          <p:stCondLst>
                                            <p:cond delay="0"/>
                                          </p:stCondLst>
                                        </p:cTn>
                                        <p:tgtEl>
                                          <p:spTgt spid="80905"/>
                                        </p:tgtEl>
                                        <p:attrNameLst>
                                          <p:attrName>style.visibility</p:attrName>
                                        </p:attrNameLst>
                                      </p:cBhvr>
                                      <p:to>
                                        <p:strVal val="visible"/>
                                      </p:to>
                                    </p:set>
                                    <p:animEffect transition="in" filter="slide(fromLeft)">
                                      <p:cBhvr>
                                        <p:cTn id="14" dur="500"/>
                                        <p:tgtEl>
                                          <p:spTgt spid="809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Bauernbar"/>
          <p:cNvPicPr>
            <a:picLocks noChangeAspect="1" noChangeArrowheads="1"/>
          </p:cNvPicPr>
          <p:nvPr/>
        </p:nvPicPr>
        <p:blipFill>
          <a:blip r:embed="rId2" cstate="email"/>
          <a:srcRect/>
          <a:stretch>
            <a:fillRect/>
          </a:stretch>
        </p:blipFill>
        <p:spPr bwMode="auto">
          <a:xfrm>
            <a:off x="1905000" y="5472113"/>
            <a:ext cx="5295900" cy="1385887"/>
          </a:xfrm>
          <a:prstGeom prst="rect">
            <a:avLst/>
          </a:prstGeom>
          <a:noFill/>
          <a:ln w="9525">
            <a:noFill/>
            <a:miter lim="800000"/>
            <a:headEnd/>
            <a:tailEnd/>
          </a:ln>
        </p:spPr>
      </p:pic>
      <p:sp>
        <p:nvSpPr>
          <p:cNvPr id="9" name="TextBox 8"/>
          <p:cNvSpPr txBox="1">
            <a:spLocks noChangeArrowheads="1"/>
          </p:cNvSpPr>
          <p:nvPr/>
        </p:nvSpPr>
        <p:spPr bwMode="auto">
          <a:xfrm>
            <a:off x="533400" y="838200"/>
            <a:ext cx="8469313" cy="1077913"/>
          </a:xfrm>
          <a:prstGeom prst="rect">
            <a:avLst/>
          </a:prstGeom>
          <a:noFill/>
          <a:ln w="9525">
            <a:noFill/>
            <a:miter lim="800000"/>
            <a:headEnd/>
            <a:tailEnd/>
          </a:ln>
        </p:spPr>
        <p:txBody>
          <a:bodyPr>
            <a:spAutoFit/>
          </a:bodyPr>
          <a:lstStyle/>
          <a:p>
            <a:pPr algn="just"/>
            <a:r>
              <a:rPr lang="en-US" altLang="en-US" sz="3200" b="1">
                <a:latin typeface="Times New Roman" pitchFamily="18" charset="0"/>
              </a:rPr>
              <a:t>Hình ảnh nào chiếm vị trí nổi bật trên hoa văn trống đồng ?</a:t>
            </a:r>
          </a:p>
        </p:txBody>
      </p:sp>
      <p:sp>
        <p:nvSpPr>
          <p:cNvPr id="11" name="Text Box 29"/>
          <p:cNvSpPr txBox="1">
            <a:spLocks noChangeArrowheads="1"/>
          </p:cNvSpPr>
          <p:nvPr/>
        </p:nvSpPr>
        <p:spPr bwMode="auto">
          <a:xfrm>
            <a:off x="323850" y="2667000"/>
            <a:ext cx="8458200" cy="2124075"/>
          </a:xfrm>
          <a:prstGeom prst="rect">
            <a:avLst/>
          </a:prstGeom>
          <a:noFill/>
          <a:ln w="9525">
            <a:noFill/>
            <a:miter lim="800000"/>
            <a:headEnd/>
            <a:tailEnd/>
          </a:ln>
        </p:spPr>
        <p:txBody>
          <a:bodyPr>
            <a:spAutoFit/>
          </a:bodyPr>
          <a:lstStyle/>
          <a:p>
            <a:pPr algn="just">
              <a:spcBef>
                <a:spcPct val="50000"/>
              </a:spcBef>
            </a:pPr>
            <a:r>
              <a:rPr lang="en-US" sz="4400">
                <a:solidFill>
                  <a:srgbClr val="FF3300"/>
                </a:solidFill>
                <a:latin typeface="Times New Roman" pitchFamily="18" charset="0"/>
              </a:rPr>
              <a:t>* Nổi bật trên hoa văn trống đồng là hình ảnh con người hòa với thiên nhiên.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36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Bauernbar"/>
          <p:cNvPicPr>
            <a:picLocks noChangeAspect="1" noChangeArrowheads="1"/>
          </p:cNvPicPr>
          <p:nvPr/>
        </p:nvPicPr>
        <p:blipFill>
          <a:blip r:embed="rId2" cstate="email"/>
          <a:srcRect/>
          <a:stretch>
            <a:fillRect/>
          </a:stretch>
        </p:blipFill>
        <p:spPr bwMode="auto">
          <a:xfrm>
            <a:off x="1905000" y="5472113"/>
            <a:ext cx="5295900" cy="1385887"/>
          </a:xfrm>
          <a:prstGeom prst="rect">
            <a:avLst/>
          </a:prstGeom>
          <a:noFill/>
          <a:ln w="9525">
            <a:noFill/>
            <a:miter lim="800000"/>
            <a:headEnd/>
            <a:tailEnd/>
          </a:ln>
        </p:spPr>
      </p:pic>
      <p:sp>
        <p:nvSpPr>
          <p:cNvPr id="9" name="TextBox 8"/>
          <p:cNvSpPr txBox="1">
            <a:spLocks noChangeArrowheads="1"/>
          </p:cNvSpPr>
          <p:nvPr/>
        </p:nvSpPr>
        <p:spPr bwMode="auto">
          <a:xfrm>
            <a:off x="838200" y="838200"/>
            <a:ext cx="7543800" cy="1077913"/>
          </a:xfrm>
          <a:prstGeom prst="rect">
            <a:avLst/>
          </a:prstGeom>
          <a:noFill/>
          <a:ln w="9525">
            <a:noFill/>
            <a:miter lim="800000"/>
            <a:headEnd/>
            <a:tailEnd/>
          </a:ln>
        </p:spPr>
        <p:txBody>
          <a:bodyPr>
            <a:spAutoFit/>
          </a:bodyPr>
          <a:lstStyle/>
          <a:p>
            <a:pPr algn="just"/>
            <a:r>
              <a:rPr lang="en-US" sz="3200" b="1">
                <a:latin typeface="Times New Roman" pitchFamily="18" charset="0"/>
                <a:cs typeface="Times New Roman" pitchFamily="18" charset="0"/>
              </a:rPr>
              <a:t>Những hoạt động nào của con người được miêu tả trên trống đồng</a:t>
            </a:r>
            <a:r>
              <a:rPr lang="vi-VN" sz="3200" b="1">
                <a:latin typeface="Times New Roman" pitchFamily="18" charset="0"/>
                <a:cs typeface="Times New Roman" pitchFamily="18" charset="0"/>
              </a:rPr>
              <a:t>?</a:t>
            </a:r>
            <a:endParaRPr lang="en-US" altLang="en-US" sz="3200" b="1">
              <a:latin typeface="Times New Roman" pitchFamily="18" charset="0"/>
            </a:endParaRPr>
          </a:p>
        </p:txBody>
      </p:sp>
      <p:sp>
        <p:nvSpPr>
          <p:cNvPr id="11" name="Text Box 29"/>
          <p:cNvSpPr txBox="1">
            <a:spLocks noChangeArrowheads="1"/>
          </p:cNvSpPr>
          <p:nvPr/>
        </p:nvSpPr>
        <p:spPr bwMode="auto">
          <a:xfrm>
            <a:off x="381000" y="2209800"/>
            <a:ext cx="8458200" cy="4154488"/>
          </a:xfrm>
          <a:prstGeom prst="rect">
            <a:avLst/>
          </a:prstGeom>
          <a:noFill/>
          <a:ln w="9525">
            <a:noFill/>
            <a:miter lim="800000"/>
            <a:headEnd/>
            <a:tailEnd/>
          </a:ln>
        </p:spPr>
        <p:txBody>
          <a:bodyPr>
            <a:spAutoFit/>
          </a:bodyPr>
          <a:lstStyle/>
          <a:p>
            <a:pPr algn="just">
              <a:spcBef>
                <a:spcPct val="50000"/>
              </a:spcBef>
            </a:pPr>
            <a:r>
              <a:rPr lang="en-US" sz="3600">
                <a:solidFill>
                  <a:srgbClr val="FF3300"/>
                </a:solidFill>
                <a:latin typeface="Times New Roman" pitchFamily="18" charset="0"/>
              </a:rPr>
              <a:t>*</a:t>
            </a:r>
            <a:r>
              <a:rPr lang="en-US" sz="3600">
                <a:solidFill>
                  <a:srgbClr val="FF0000"/>
                </a:solidFill>
                <a:latin typeface="Times New Roman" pitchFamily="18" charset="0"/>
                <a:cs typeface="Times New Roman" pitchFamily="18" charset="0"/>
              </a:rPr>
              <a:t>Những hoạt động của con người được miêu tả trên mặt trống đồng: lao động, đánh cá, săn bắn, đánh trống, thổi kèn, cầm vũ khí bảo vệ quê hương,tưng bừng nhảy múa mừng chiến công, cảm tạ thần linh, ghép đôi nam nữ….</a:t>
            </a:r>
          </a:p>
          <a:p>
            <a:pPr>
              <a:spcBef>
                <a:spcPct val="50000"/>
              </a:spcBef>
            </a:pPr>
            <a:endParaRPr lang="en-US" sz="3200">
              <a:solidFill>
                <a:srgbClr val="FF3300"/>
              </a:solidFill>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36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6838597_orig.gif"/>
          <p:cNvPicPr>
            <a:picLocks noChangeAspect="1"/>
          </p:cNvPicPr>
          <p:nvPr/>
        </p:nvPicPr>
        <p:blipFill>
          <a:blip r:embed="rId2" cstate="email"/>
          <a:srcRect/>
          <a:stretch>
            <a:fillRect/>
          </a:stretch>
        </p:blipFill>
        <p:spPr bwMode="auto">
          <a:xfrm>
            <a:off x="133350" y="152400"/>
            <a:ext cx="4343400" cy="2667000"/>
          </a:xfrm>
          <a:prstGeom prst="rect">
            <a:avLst/>
          </a:prstGeom>
          <a:noFill/>
          <a:ln w="9525">
            <a:solidFill>
              <a:schemeClr val="tx1"/>
            </a:solidFill>
            <a:miter lim="800000"/>
            <a:headEnd/>
            <a:tailEnd/>
          </a:ln>
        </p:spPr>
      </p:pic>
      <p:pic>
        <p:nvPicPr>
          <p:cNvPr id="32771" name="Picture 6" descr="NHAC SI THOI KHEN.jpg.jpg"/>
          <p:cNvPicPr>
            <a:picLocks noChangeAspect="1"/>
          </p:cNvPicPr>
          <p:nvPr/>
        </p:nvPicPr>
        <p:blipFill>
          <a:blip r:embed="rId3" cstate="email"/>
          <a:srcRect/>
          <a:stretch>
            <a:fillRect/>
          </a:stretch>
        </p:blipFill>
        <p:spPr bwMode="auto">
          <a:xfrm>
            <a:off x="152400" y="3533775"/>
            <a:ext cx="4343400" cy="2743200"/>
          </a:xfrm>
          <a:prstGeom prst="rect">
            <a:avLst/>
          </a:prstGeom>
          <a:noFill/>
          <a:ln w="9525">
            <a:solidFill>
              <a:schemeClr val="tx1"/>
            </a:solidFill>
            <a:miter lim="800000"/>
            <a:headEnd/>
            <a:tailEnd/>
          </a:ln>
        </p:spPr>
      </p:pic>
      <p:pic>
        <p:nvPicPr>
          <p:cNvPr id="32772" name="Picture 8" descr="Thuyen DSon.jpg"/>
          <p:cNvPicPr>
            <a:picLocks noChangeAspect="1"/>
          </p:cNvPicPr>
          <p:nvPr/>
        </p:nvPicPr>
        <p:blipFill>
          <a:blip r:embed="rId4" cstate="email"/>
          <a:srcRect/>
          <a:stretch>
            <a:fillRect/>
          </a:stretch>
        </p:blipFill>
        <p:spPr bwMode="auto">
          <a:xfrm>
            <a:off x="4724400" y="3505200"/>
            <a:ext cx="4267200" cy="2790825"/>
          </a:xfrm>
          <a:prstGeom prst="rect">
            <a:avLst/>
          </a:prstGeom>
          <a:noFill/>
          <a:ln w="9525">
            <a:solidFill>
              <a:schemeClr val="tx1"/>
            </a:solidFill>
            <a:miter lim="800000"/>
            <a:headEnd/>
            <a:tailEnd/>
          </a:ln>
        </p:spPr>
      </p:pic>
      <p:pic>
        <p:nvPicPr>
          <p:cNvPr id="32773" name="Picture 10" descr="kiẾn trÚc 01.jpg"/>
          <p:cNvPicPr>
            <a:picLocks noChangeAspect="1"/>
          </p:cNvPicPr>
          <p:nvPr/>
        </p:nvPicPr>
        <p:blipFill>
          <a:blip r:embed="rId5" cstate="email"/>
          <a:srcRect/>
          <a:stretch>
            <a:fillRect/>
          </a:stretch>
        </p:blipFill>
        <p:spPr bwMode="auto">
          <a:xfrm>
            <a:off x="4724400" y="152400"/>
            <a:ext cx="4267200" cy="2667000"/>
          </a:xfrm>
          <a:prstGeom prst="rect">
            <a:avLst/>
          </a:prstGeom>
          <a:noFill/>
          <a:ln w="9525">
            <a:solidFill>
              <a:schemeClr val="tx1"/>
            </a:solidFill>
            <a:miter lim="800000"/>
            <a:headEnd/>
            <a:tailEnd/>
          </a:ln>
        </p:spPr>
      </p:pic>
      <p:sp>
        <p:nvSpPr>
          <p:cNvPr id="32774" name="TextBox 11"/>
          <p:cNvSpPr txBox="1">
            <a:spLocks noChangeArrowheads="1"/>
          </p:cNvSpPr>
          <p:nvPr/>
        </p:nvSpPr>
        <p:spPr bwMode="auto">
          <a:xfrm>
            <a:off x="5943600" y="6248400"/>
            <a:ext cx="2286000" cy="584200"/>
          </a:xfrm>
          <a:prstGeom prst="rect">
            <a:avLst/>
          </a:prstGeom>
          <a:noFill/>
          <a:ln w="9525">
            <a:noFill/>
            <a:miter lim="800000"/>
            <a:headEnd/>
            <a:tailEnd/>
          </a:ln>
        </p:spPr>
        <p:txBody>
          <a:bodyPr>
            <a:spAutoFit/>
          </a:bodyPr>
          <a:lstStyle/>
          <a:p>
            <a:pPr algn="ctr"/>
            <a:r>
              <a:rPr lang="en-US" sz="3200">
                <a:solidFill>
                  <a:srgbClr val="FF0000"/>
                </a:solidFill>
                <a:latin typeface="Times New Roman" pitchFamily="18" charset="0"/>
                <a:cs typeface="Times New Roman" pitchFamily="18" charset="0"/>
              </a:rPr>
              <a:t>Đua thuyền</a:t>
            </a:r>
          </a:p>
        </p:txBody>
      </p:sp>
      <p:sp>
        <p:nvSpPr>
          <p:cNvPr id="32775" name="TextBox 12"/>
          <p:cNvSpPr txBox="1">
            <a:spLocks noChangeArrowheads="1"/>
          </p:cNvSpPr>
          <p:nvPr/>
        </p:nvSpPr>
        <p:spPr bwMode="auto">
          <a:xfrm>
            <a:off x="4572000" y="2800350"/>
            <a:ext cx="4419600" cy="523875"/>
          </a:xfrm>
          <a:prstGeom prst="rect">
            <a:avLst/>
          </a:prstGeom>
          <a:noFill/>
          <a:ln w="9525">
            <a:noFill/>
            <a:miter lim="800000"/>
            <a:headEnd/>
            <a:tailEnd/>
          </a:ln>
        </p:spPr>
        <p:txBody>
          <a:bodyPr>
            <a:spAutoFit/>
          </a:bodyPr>
          <a:lstStyle/>
          <a:p>
            <a:pPr algn="ctr"/>
            <a:r>
              <a:rPr lang="en-US" sz="2800">
                <a:solidFill>
                  <a:srgbClr val="FF0000"/>
                </a:solidFill>
                <a:latin typeface="Times New Roman" pitchFamily="18" charset="0"/>
                <a:cs typeface="Times New Roman" pitchFamily="18" charset="0"/>
              </a:rPr>
              <a:t>Ghép đôi muông thú, nam nữ</a:t>
            </a:r>
          </a:p>
        </p:txBody>
      </p:sp>
      <p:sp>
        <p:nvSpPr>
          <p:cNvPr id="32776" name="TextBox 13"/>
          <p:cNvSpPr txBox="1">
            <a:spLocks noChangeArrowheads="1"/>
          </p:cNvSpPr>
          <p:nvPr/>
        </p:nvSpPr>
        <p:spPr bwMode="auto">
          <a:xfrm>
            <a:off x="1371600" y="2819400"/>
            <a:ext cx="1905000" cy="584200"/>
          </a:xfrm>
          <a:prstGeom prst="rect">
            <a:avLst/>
          </a:prstGeom>
          <a:noFill/>
          <a:ln w="9525">
            <a:noFill/>
            <a:miter lim="800000"/>
            <a:headEnd/>
            <a:tailEnd/>
          </a:ln>
        </p:spPr>
        <p:txBody>
          <a:bodyPr>
            <a:spAutoFit/>
          </a:bodyPr>
          <a:lstStyle/>
          <a:p>
            <a:pPr algn="ctr"/>
            <a:r>
              <a:rPr lang="en-US" sz="3200">
                <a:solidFill>
                  <a:srgbClr val="FF0000"/>
                </a:solidFill>
                <a:latin typeface="Times New Roman" pitchFamily="18" charset="0"/>
                <a:cs typeface="Times New Roman" pitchFamily="18" charset="0"/>
              </a:rPr>
              <a:t>Lao động</a:t>
            </a:r>
          </a:p>
        </p:txBody>
      </p:sp>
      <p:sp>
        <p:nvSpPr>
          <p:cNvPr id="32777" name="TextBox 3"/>
          <p:cNvSpPr txBox="1">
            <a:spLocks noChangeArrowheads="1"/>
          </p:cNvSpPr>
          <p:nvPr/>
        </p:nvSpPr>
        <p:spPr bwMode="auto">
          <a:xfrm>
            <a:off x="847725" y="6248400"/>
            <a:ext cx="3124200" cy="584200"/>
          </a:xfrm>
          <a:prstGeom prst="rect">
            <a:avLst/>
          </a:prstGeom>
          <a:noFill/>
          <a:ln w="9525">
            <a:noFill/>
            <a:miter lim="800000"/>
            <a:headEnd/>
            <a:tailEnd/>
          </a:ln>
        </p:spPr>
        <p:txBody>
          <a:bodyPr>
            <a:spAutoFit/>
          </a:bodyPr>
          <a:lstStyle/>
          <a:p>
            <a:pPr algn="ctr"/>
            <a:r>
              <a:rPr lang="en-US" sz="3200">
                <a:solidFill>
                  <a:srgbClr val="FF0000"/>
                </a:solidFill>
                <a:latin typeface="Times New Roman" pitchFamily="18" charset="0"/>
                <a:cs typeface="Times New Roman" pitchFamily="18" charset="0"/>
              </a:rPr>
              <a:t>Nhạc sĩ thổi kèn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Bauernbar"/>
          <p:cNvPicPr>
            <a:picLocks noChangeAspect="1" noChangeArrowheads="1"/>
          </p:cNvPicPr>
          <p:nvPr/>
        </p:nvPicPr>
        <p:blipFill>
          <a:blip r:embed="rId2" cstate="email"/>
          <a:srcRect/>
          <a:stretch>
            <a:fillRect/>
          </a:stretch>
        </p:blipFill>
        <p:spPr bwMode="auto">
          <a:xfrm>
            <a:off x="1905000" y="5472113"/>
            <a:ext cx="5295900" cy="1385887"/>
          </a:xfrm>
          <a:prstGeom prst="rect">
            <a:avLst/>
          </a:prstGeom>
          <a:noFill/>
          <a:ln w="9525">
            <a:noFill/>
            <a:miter lim="800000"/>
            <a:headEnd/>
            <a:tailEnd/>
          </a:ln>
        </p:spPr>
      </p:pic>
      <p:sp>
        <p:nvSpPr>
          <p:cNvPr id="9" name="TextBox 8"/>
          <p:cNvSpPr txBox="1">
            <a:spLocks noChangeArrowheads="1"/>
          </p:cNvSpPr>
          <p:nvPr/>
        </p:nvSpPr>
        <p:spPr bwMode="auto">
          <a:xfrm>
            <a:off x="744538" y="838200"/>
            <a:ext cx="7731125" cy="1570038"/>
          </a:xfrm>
          <a:prstGeom prst="rect">
            <a:avLst/>
          </a:prstGeom>
          <a:noFill/>
          <a:ln w="9525">
            <a:noFill/>
            <a:miter lim="800000"/>
            <a:headEnd/>
            <a:tailEnd/>
          </a:ln>
        </p:spPr>
        <p:txBody>
          <a:bodyPr>
            <a:spAutoFit/>
          </a:bodyPr>
          <a:lstStyle/>
          <a:p>
            <a:pPr algn="just"/>
            <a:r>
              <a:rPr lang="en-US" altLang="en-US" sz="3200" b="1">
                <a:latin typeface="Times New Roman" pitchFamily="18" charset="0"/>
              </a:rPr>
              <a:t>Vì sao có thể nói, trống đồng là niềm tự hào chính đáng của con người Việt Nam?</a:t>
            </a:r>
          </a:p>
          <a:p>
            <a:pPr algn="just"/>
            <a:endParaRPr lang="en-US" altLang="en-US" sz="3200" b="1">
              <a:latin typeface="Times New Roman" pitchFamily="18" charset="0"/>
            </a:endParaRPr>
          </a:p>
        </p:txBody>
      </p:sp>
      <p:sp>
        <p:nvSpPr>
          <p:cNvPr id="11" name="Text Box 29"/>
          <p:cNvSpPr txBox="1">
            <a:spLocks noChangeArrowheads="1"/>
          </p:cNvSpPr>
          <p:nvPr/>
        </p:nvSpPr>
        <p:spPr bwMode="auto">
          <a:xfrm>
            <a:off x="381000" y="2408238"/>
            <a:ext cx="8458200" cy="3600450"/>
          </a:xfrm>
          <a:prstGeom prst="rect">
            <a:avLst/>
          </a:prstGeom>
          <a:noFill/>
          <a:ln w="9525">
            <a:noFill/>
            <a:miter lim="800000"/>
            <a:headEnd/>
            <a:tailEnd/>
          </a:ln>
        </p:spPr>
        <p:txBody>
          <a:bodyPr>
            <a:spAutoFit/>
          </a:bodyPr>
          <a:lstStyle/>
          <a:p>
            <a:pPr algn="just"/>
            <a:r>
              <a:rPr lang="en-US" sz="3600">
                <a:solidFill>
                  <a:srgbClr val="FF3300"/>
                </a:solidFill>
                <a:latin typeface="Times New Roman" pitchFamily="18" charset="0"/>
              </a:rPr>
              <a:t>*</a:t>
            </a:r>
            <a:r>
              <a:rPr lang="en-US" altLang="en-US" sz="3600">
                <a:solidFill>
                  <a:srgbClr val="FF0000"/>
                </a:solidFill>
                <a:latin typeface="Times New Roman" pitchFamily="18" charset="0"/>
              </a:rPr>
              <a:t> Vì trống đồng Đông Sơn đa dạng, hoa văn trang trí đẹp, là một cổ vật quý giá thể hiện tài năng của con người Việt Nam, dân tộc Việt Nam cũng như nền văn hoá lâu đời của chúng ta.</a:t>
            </a:r>
          </a:p>
          <a:p>
            <a:pPr>
              <a:spcBef>
                <a:spcPct val="50000"/>
              </a:spcBef>
            </a:pPr>
            <a:endParaRPr lang="en-US" sz="3200">
              <a:solidFill>
                <a:srgbClr val="FF3300"/>
              </a:solidFill>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360"/>
                                          </p:val>
                                        </p:tav>
                                        <p:tav tm="100000">
                                          <p:val>
                                            <p:fltVal val="0"/>
                                          </p:val>
                                        </p:tav>
                                      </p:tavLst>
                                    </p:anim>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85" descr="Horizontal brick"/>
          <p:cNvSpPr>
            <a:spLocks noChangeArrowheads="1" noChangeShapeType="1" noTextEdit="1"/>
          </p:cNvSpPr>
          <p:nvPr/>
        </p:nvSpPr>
        <p:spPr bwMode="auto">
          <a:xfrm>
            <a:off x="1600200" y="381000"/>
            <a:ext cx="6324600" cy="1447800"/>
          </a:xfrm>
          <a:prstGeom prst="rect">
            <a:avLst/>
          </a:prstGeom>
        </p:spPr>
        <p:txBody>
          <a:bodyPr wrap="none" fromWordArt="1">
            <a:prstTxWarp prst="textWave4">
              <a:avLst>
                <a:gd name="adj1" fmla="val 6250"/>
                <a:gd name="adj2" fmla="val 0"/>
              </a:avLst>
            </a:prstTxWarp>
            <a:scene3d>
              <a:camera prst="legacyObliqueTopRight"/>
              <a:lightRig rig="legacyFlat3" dir="b"/>
            </a:scene3d>
            <a:sp3d extrusionH="430200" prstMaterial="legacyMatte">
              <a:extrusionClr>
                <a:schemeClr val="bg1"/>
              </a:extrusionClr>
            </a:sp3d>
          </a:bodyPr>
          <a:lstStyle/>
          <a:p>
            <a:pPr algn="ctr"/>
            <a:r>
              <a:rPr lang="en-US" sz="8000" b="1" kern="10">
                <a:ln w="9525">
                  <a:round/>
                  <a:headEnd/>
                  <a:tailEnd/>
                </a:ln>
                <a:solidFill>
                  <a:srgbClr val="0000FF"/>
                </a:solidFill>
                <a:latin typeface="Times New Roman"/>
                <a:cs typeface="Times New Roman"/>
              </a:rPr>
              <a:t>CHIẾC HỘP MAY MẮN</a:t>
            </a:r>
          </a:p>
        </p:txBody>
      </p:sp>
      <p:pic>
        <p:nvPicPr>
          <p:cNvPr id="7171" name="Picture 6" descr="anh-4--anh-ava-tin-bAi-2_1.jpg"/>
          <p:cNvPicPr>
            <a:picLocks noChangeAspect="1"/>
          </p:cNvPicPr>
          <p:nvPr/>
        </p:nvPicPr>
        <p:blipFill>
          <a:blip r:embed="rId3" cstate="email"/>
          <a:srcRect/>
          <a:stretch>
            <a:fillRect/>
          </a:stretch>
        </p:blipFill>
        <p:spPr bwMode="auto">
          <a:xfrm>
            <a:off x="0" y="1905000"/>
            <a:ext cx="8991600" cy="4881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5"/>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nodeType="afterGroup">
                            <p:stCondLst>
                              <p:cond delay="2000"/>
                            </p:stCondLst>
                            <p:childTnLst>
                              <p:par>
                                <p:cTn id="12" presetID="10" presetClass="exit" presetSubtype="0" fill="hold" grpId="1" nodeType="afterEffect">
                                  <p:stCondLst>
                                    <p:cond delay="0"/>
                                  </p:stCondLst>
                                  <p:childTnLst>
                                    <p:animEffect transition="out" filter="fade">
                                      <p:cBhvr>
                                        <p:cTn id="13" dur="1000"/>
                                        <p:tgtEl>
                                          <p:spTgt spid="5"/>
                                        </p:tgtEl>
                                      </p:cBhvr>
                                    </p:animEffect>
                                    <p:set>
                                      <p:cBhvr>
                                        <p:cTn id="14" dur="1" fill="hold">
                                          <p:stCondLst>
                                            <p:cond delay="999"/>
                                          </p:stCondLst>
                                        </p:cTn>
                                        <p:tgtEl>
                                          <p:spTgt spid="5"/>
                                        </p:tgtEl>
                                        <p:attrNameLst>
                                          <p:attrName>style.visibility</p:attrName>
                                        </p:attrNameLst>
                                      </p:cBhvr>
                                      <p:to>
                                        <p:strVal val="hidden"/>
                                      </p:to>
                                    </p:set>
                                  </p:childTnLst>
                                </p:cTn>
                              </p:par>
                            </p:childTnLst>
                          </p:cTn>
                        </p:par>
                        <p:par>
                          <p:cTn id="15" fill="hold" nodeType="afterGroup">
                            <p:stCondLst>
                              <p:cond delay="3000"/>
                            </p:stCondLst>
                            <p:childTnLst>
                              <p:par>
                                <p:cTn id="16" presetID="53" presetClass="entr" presetSubtype="0" repeatCount="2000" fill="hold" grpId="2"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0"/>
            <a:ext cx="5109092"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NỘI DUNG BÀI</a:t>
            </a:r>
          </a:p>
        </p:txBody>
      </p:sp>
      <p:sp>
        <p:nvSpPr>
          <p:cNvPr id="3" name="Horizontal Scroll 2"/>
          <p:cNvSpPr/>
          <p:nvPr/>
        </p:nvSpPr>
        <p:spPr bwMode="auto">
          <a:xfrm>
            <a:off x="304800" y="1219200"/>
            <a:ext cx="8382000" cy="5105400"/>
          </a:xfrm>
          <a:prstGeom prst="horizontalScroll">
            <a:avLst/>
          </a:prstGeom>
          <a:blipFill dpi="0" rotWithShape="1">
            <a:blip r:embed="rId2" cstate="email">
              <a:alphaModFix amt="44000"/>
            </a:blip>
            <a:srcRect/>
            <a:tile tx="311150" ty="0" sx="100000" sy="100000" flip="none" algn="ctr"/>
          </a:blipFill>
          <a:ln w="9525" cap="flat" cmpd="sng" algn="ctr">
            <a:solidFill>
              <a:schemeClr val="tx1"/>
            </a:solidFill>
            <a:prstDash val="solid"/>
            <a:round/>
            <a:headEnd type="none" w="med" len="med"/>
            <a:tailEnd type="none" w="med" len="med"/>
          </a:ln>
          <a:effectLst/>
        </p:spPr>
        <p:txBody>
          <a:bodyPr anchor="ctr"/>
          <a:lstStyle/>
          <a:p>
            <a:pPr algn="just">
              <a:spcBef>
                <a:spcPct val="50000"/>
              </a:spcBef>
              <a:defRPr/>
            </a:pPr>
            <a:r>
              <a:rPr lang="en-US" sz="4400" b="1" dirty="0" err="1">
                <a:solidFill>
                  <a:srgbClr val="002060"/>
                </a:solidFill>
                <a:latin typeface="Times New Roman" pitchFamily="18" charset="0"/>
                <a:cs typeface="Times New Roman" pitchFamily="18" charset="0"/>
              </a:rPr>
              <a:t>Bộ</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sưu</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tập</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trống</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đồng</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Đông</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Sơn</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rất</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phong</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phú</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đa</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dạng</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với</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hoa</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văn</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rất</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đặc</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sắc</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là</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niềm</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tự</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hào</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chính</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đáng</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của</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người</a:t>
            </a:r>
            <a:r>
              <a:rPr lang="en-US" sz="4400" b="1" dirty="0">
                <a:solidFill>
                  <a:srgbClr val="002060"/>
                </a:solidFill>
                <a:latin typeface="Times New Roman" pitchFamily="18" charset="0"/>
                <a:cs typeface="Times New Roman" pitchFamily="18" charset="0"/>
              </a:rPr>
              <a:t> </a:t>
            </a:r>
            <a:r>
              <a:rPr lang="en-US" sz="4400" b="1" dirty="0" err="1">
                <a:solidFill>
                  <a:srgbClr val="002060"/>
                </a:solidFill>
                <a:latin typeface="Times New Roman" pitchFamily="18" charset="0"/>
                <a:cs typeface="Times New Roman" pitchFamily="18" charset="0"/>
              </a:rPr>
              <a:t>Việt</a:t>
            </a:r>
            <a:r>
              <a:rPr lang="en-US" sz="4400" b="1" dirty="0">
                <a:solidFill>
                  <a:srgbClr val="002060"/>
                </a:solidFill>
                <a:latin typeface="Times New Roman" pitchFamily="18" charset="0"/>
                <a:cs typeface="Times New Roman" pitchFamily="18" charset="0"/>
              </a:rPr>
              <a:t> Nam.</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thu 1"/>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72387" name="WordArt 3"/>
          <p:cNvSpPr>
            <a:spLocks noChangeArrowheads="1" noChangeShapeType="1" noTextEdit="1"/>
          </p:cNvSpPr>
          <p:nvPr/>
        </p:nvSpPr>
        <p:spPr bwMode="auto">
          <a:xfrm>
            <a:off x="2133600" y="1828800"/>
            <a:ext cx="5562600" cy="1981200"/>
          </a:xfrm>
          <a:prstGeom prst="rect">
            <a:avLst/>
          </a:prstGeom>
        </p:spPr>
        <p:txBody>
          <a:bodyPr wrap="none" fromWordArt="1">
            <a:prstTxWarp prst="textWave1">
              <a:avLst>
                <a:gd name="adj1" fmla="val 13005"/>
                <a:gd name="adj2" fmla="val 0"/>
              </a:avLst>
            </a:prstTxWarp>
          </a:bodyPr>
          <a:lstStyle/>
          <a:p>
            <a:pPr algn="ctr"/>
            <a:r>
              <a:rPr lang="vi-VN" sz="3600" b="1" kern="10">
                <a:ln w="9525">
                  <a:noFill/>
                  <a:round/>
                  <a:headEnd/>
                  <a:tailEnd/>
                </a:ln>
                <a:solidFill>
                  <a:srgbClr val="FF0000"/>
                </a:solidFill>
                <a:effectLst>
                  <a:outerShdw dist="53882" dir="2700000" algn="ctr" rotWithShape="0">
                    <a:srgbClr val="C0C0C0">
                      <a:alpha val="79999"/>
                    </a:srgbClr>
                  </a:outerShdw>
                </a:effectLst>
                <a:latin typeface="Times New Roman"/>
                <a:cs typeface="Times New Roman"/>
              </a:rPr>
              <a:t>Luyện đọc diễn cảm</a:t>
            </a:r>
            <a:endParaRPr lang="en-US" sz="3600" b="1" kern="10">
              <a:ln w="9525">
                <a:noFill/>
                <a:round/>
                <a:headEnd/>
                <a:tailEnd/>
              </a:ln>
              <a:solidFill>
                <a:srgbClr val="FF0000"/>
              </a:solidFill>
              <a:effectLst>
                <a:outerShdw dist="53882" dir="2700000" algn="ctr" rotWithShape="0">
                  <a:srgbClr val="C0C0C0">
                    <a:alpha val="79999"/>
                  </a:srgbClr>
                </a:outerShdw>
              </a:effectLst>
              <a:latin typeface="Times New Roman"/>
              <a:cs typeface="Times New Roman"/>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2387"/>
                                        </p:tgtEl>
                                        <p:attrNameLst>
                                          <p:attrName>style.visibility</p:attrName>
                                        </p:attrNameLst>
                                      </p:cBhvr>
                                      <p:to>
                                        <p:strVal val="visible"/>
                                      </p:to>
                                    </p:set>
                                    <p:anim calcmode="lin" valueType="num">
                                      <p:cBhvr>
                                        <p:cTn id="7" dur="1000" fill="hold"/>
                                        <p:tgtEl>
                                          <p:spTgt spid="272387"/>
                                        </p:tgtEl>
                                        <p:attrNameLst>
                                          <p:attrName>ppt_w</p:attrName>
                                        </p:attrNameLst>
                                      </p:cBhvr>
                                      <p:tavLst>
                                        <p:tav tm="0">
                                          <p:val>
                                            <p:strVal val="#ppt_w*0.70"/>
                                          </p:val>
                                        </p:tav>
                                        <p:tav tm="100000">
                                          <p:val>
                                            <p:strVal val="#ppt_w"/>
                                          </p:val>
                                        </p:tav>
                                      </p:tavLst>
                                    </p:anim>
                                    <p:anim calcmode="lin" valueType="num">
                                      <p:cBhvr>
                                        <p:cTn id="8" dur="1000" fill="hold"/>
                                        <p:tgtEl>
                                          <p:spTgt spid="272387"/>
                                        </p:tgtEl>
                                        <p:attrNameLst>
                                          <p:attrName>ppt_h</p:attrName>
                                        </p:attrNameLst>
                                      </p:cBhvr>
                                      <p:tavLst>
                                        <p:tav tm="0">
                                          <p:val>
                                            <p:strVal val="#ppt_h"/>
                                          </p:val>
                                        </p:tav>
                                        <p:tav tm="100000">
                                          <p:val>
                                            <p:strVal val="#ppt_h"/>
                                          </p:val>
                                        </p:tav>
                                      </p:tavLst>
                                    </p:anim>
                                    <p:animEffect transition="in" filter="fade">
                                      <p:cBhvr>
                                        <p:cTn id="9" dur="1000"/>
                                        <p:tgtEl>
                                          <p:spTgt spid="272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657600" y="0"/>
            <a:ext cx="2362200" cy="708025"/>
          </a:xfrm>
          <a:prstGeom prst="rect">
            <a:avLst/>
          </a:prstGeom>
        </p:spPr>
        <p:txBody>
          <a:bodyPr>
            <a:spAutoFit/>
          </a:bodyPr>
          <a:lstStyle/>
          <a:p>
            <a:pPr>
              <a:defRPr/>
            </a:pPr>
            <a:r>
              <a:rPr lang="en-US" sz="4000" b="1" kern="0" dirty="0" err="1">
                <a:solidFill>
                  <a:srgbClr val="FF0000"/>
                </a:solidFill>
                <a:latin typeface="Times New Roman" pitchFamily="18" charset="0"/>
                <a:cs typeface="+mn-cs"/>
              </a:rPr>
              <a:t>Tập</a:t>
            </a:r>
            <a:r>
              <a:rPr lang="en-US" sz="4000" b="1" kern="0" dirty="0">
                <a:solidFill>
                  <a:srgbClr val="FF0000"/>
                </a:solidFill>
                <a:latin typeface="Times New Roman" pitchFamily="18" charset="0"/>
                <a:cs typeface="+mn-cs"/>
              </a:rPr>
              <a:t> </a:t>
            </a:r>
            <a:r>
              <a:rPr lang="en-US" sz="4000" b="1" kern="0" dirty="0" err="1">
                <a:solidFill>
                  <a:srgbClr val="FF0000"/>
                </a:solidFill>
                <a:latin typeface="Times New Roman" pitchFamily="18" charset="0"/>
                <a:cs typeface="+mn-cs"/>
              </a:rPr>
              <a:t>đọc</a:t>
            </a:r>
            <a:endParaRPr lang="en-US" sz="4000" dirty="0">
              <a:solidFill>
                <a:srgbClr val="FF0000"/>
              </a:solidFill>
              <a:cs typeface="+mn-cs"/>
            </a:endParaRPr>
          </a:p>
        </p:txBody>
      </p:sp>
      <p:sp>
        <p:nvSpPr>
          <p:cNvPr id="14" name="Rectangle 13"/>
          <p:cNvSpPr/>
          <p:nvPr/>
        </p:nvSpPr>
        <p:spPr>
          <a:xfrm>
            <a:off x="1752600" y="533400"/>
            <a:ext cx="5257800" cy="708025"/>
          </a:xfrm>
          <a:prstGeom prst="rect">
            <a:avLst/>
          </a:prstGeom>
        </p:spPr>
        <p:txBody>
          <a:bodyPr>
            <a:spAutoFit/>
          </a:bodyPr>
          <a:lstStyle/>
          <a:p>
            <a:pPr algn="ctr">
              <a:defRPr/>
            </a:pPr>
            <a:r>
              <a:rPr lang="en-US" sz="4000" b="1" kern="0" dirty="0" err="1">
                <a:solidFill>
                  <a:srgbClr val="0000CC"/>
                </a:solidFill>
                <a:latin typeface="Times New Roman" pitchFamily="18" charset="0"/>
                <a:cs typeface="+mn-cs"/>
              </a:rPr>
              <a:t>Trống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đồng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Đông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Sơn</a:t>
            </a:r>
            <a:endParaRPr lang="en-US" sz="4000" dirty="0">
              <a:solidFill>
                <a:srgbClr val="0000CC"/>
              </a:solidFill>
              <a:cs typeface="+mn-cs"/>
            </a:endParaRPr>
          </a:p>
        </p:txBody>
      </p:sp>
      <p:pic>
        <p:nvPicPr>
          <p:cNvPr id="36868" name="Picture 6" descr="J0124039"/>
          <p:cNvPicPr>
            <a:picLocks noChangeAspect="1" noChangeArrowheads="1"/>
          </p:cNvPicPr>
          <p:nvPr/>
        </p:nvPicPr>
        <p:blipFill>
          <a:blip r:embed="rId2" cstate="email"/>
          <a:srcRect/>
          <a:stretch>
            <a:fillRect/>
          </a:stretch>
        </p:blipFill>
        <p:spPr bwMode="auto">
          <a:xfrm rot="-5400000">
            <a:off x="7795419" y="-61119"/>
            <a:ext cx="1303338" cy="1349375"/>
          </a:xfrm>
          <a:prstGeom prst="rect">
            <a:avLst/>
          </a:prstGeom>
          <a:noFill/>
          <a:ln w="9525">
            <a:noFill/>
            <a:miter lim="800000"/>
            <a:headEnd/>
            <a:tailEnd/>
          </a:ln>
        </p:spPr>
      </p:pic>
      <p:sp>
        <p:nvSpPr>
          <p:cNvPr id="2" name="Rectangle 1"/>
          <p:cNvSpPr>
            <a:spLocks noChangeArrowheads="1"/>
          </p:cNvSpPr>
          <p:nvPr/>
        </p:nvSpPr>
        <p:spPr bwMode="auto">
          <a:xfrm>
            <a:off x="228600" y="1143000"/>
            <a:ext cx="8763000" cy="5743575"/>
          </a:xfrm>
          <a:prstGeom prst="rect">
            <a:avLst/>
          </a:prstGeom>
          <a:noFill/>
          <a:ln w="9525">
            <a:noFill/>
            <a:miter lim="800000"/>
            <a:headEnd/>
            <a:tailEnd/>
          </a:ln>
        </p:spPr>
        <p:txBody>
          <a:bodyPr>
            <a:spAutoFit/>
          </a:bodyPr>
          <a:lstStyle/>
          <a:p>
            <a:pPr algn="just">
              <a:spcBef>
                <a:spcPct val="20000"/>
              </a:spcBef>
            </a:pPr>
            <a:r>
              <a:rPr lang="en-US" altLang="vi-VN" sz="3600">
                <a:solidFill>
                  <a:srgbClr val="0000FF"/>
                </a:solidFill>
                <a:latin typeface="Times New Roman" pitchFamily="18" charset="0"/>
              </a:rPr>
              <a:t>	Niềm tự hào </a:t>
            </a:r>
            <a:r>
              <a:rPr lang="en-US" altLang="vi-VN" sz="3600">
                <a:solidFill>
                  <a:srgbClr val="FF0000"/>
                </a:solidFill>
                <a:latin typeface="Times New Roman" pitchFamily="18" charset="0"/>
              </a:rPr>
              <a:t>chính đáng </a:t>
            </a:r>
            <a:r>
              <a:rPr lang="en-US" altLang="vi-VN" sz="3600">
                <a:solidFill>
                  <a:srgbClr val="0000FF"/>
                </a:solidFill>
                <a:latin typeface="Times New Roman" pitchFamily="18" charset="0"/>
              </a:rPr>
              <a:t>của chúng ta trong nền văn hóa Đông Sơn</a:t>
            </a:r>
            <a:r>
              <a:rPr lang="en-US" altLang="vi-VN" sz="3600">
                <a:solidFill>
                  <a:srgbClr val="FF0000"/>
                </a:solidFill>
                <a:latin typeface="Times New Roman" pitchFamily="18" charset="0"/>
              </a:rPr>
              <a:t> / </a:t>
            </a:r>
            <a:r>
              <a:rPr lang="en-US" altLang="vi-VN" sz="3600">
                <a:solidFill>
                  <a:srgbClr val="0000FF"/>
                </a:solidFill>
                <a:latin typeface="Times New Roman" pitchFamily="18" charset="0"/>
              </a:rPr>
              <a:t>chính là bộ sưu tập trống đồng </a:t>
            </a:r>
            <a:r>
              <a:rPr lang="en-US" altLang="vi-VN" sz="3600">
                <a:solidFill>
                  <a:srgbClr val="FF0000"/>
                </a:solidFill>
                <a:latin typeface="Times New Roman" pitchFamily="18" charset="0"/>
              </a:rPr>
              <a:t>hết sức phong phú</a:t>
            </a:r>
            <a:r>
              <a:rPr lang="en-US" altLang="vi-VN" sz="3600">
                <a:solidFill>
                  <a:srgbClr val="0000FF"/>
                </a:solidFill>
                <a:latin typeface="Times New Roman" pitchFamily="18" charset="0"/>
              </a:rPr>
              <a:t>.</a:t>
            </a:r>
          </a:p>
          <a:p>
            <a:pPr algn="just">
              <a:spcBef>
                <a:spcPct val="20000"/>
              </a:spcBef>
            </a:pPr>
            <a:r>
              <a:rPr lang="en-US" altLang="vi-VN" sz="3600">
                <a:solidFill>
                  <a:srgbClr val="0000FF"/>
                </a:solidFill>
                <a:latin typeface="Times New Roman" pitchFamily="18" charset="0"/>
              </a:rPr>
              <a:t>	Trống đồng Đông Sơn </a:t>
            </a:r>
            <a:r>
              <a:rPr lang="en-US" altLang="vi-VN" sz="3600">
                <a:solidFill>
                  <a:srgbClr val="FF0000"/>
                </a:solidFill>
                <a:latin typeface="Times New Roman" pitchFamily="18" charset="0"/>
              </a:rPr>
              <a:t>đa dạng </a:t>
            </a:r>
            <a:r>
              <a:rPr lang="en-US" altLang="vi-VN" sz="3600">
                <a:solidFill>
                  <a:srgbClr val="0000FF"/>
                </a:solidFill>
                <a:latin typeface="Times New Roman" pitchFamily="18" charset="0"/>
              </a:rPr>
              <a:t>không chỉ về hình dáng, kích thước mà cả về phong cách trang trí, sắp xếp hoa văn. Giữa mặt trống </a:t>
            </a:r>
            <a:r>
              <a:rPr lang="en-US" altLang="vi-VN" sz="3600">
                <a:solidFill>
                  <a:srgbClr val="FF0000"/>
                </a:solidFill>
                <a:latin typeface="Times New Roman" pitchFamily="18" charset="0"/>
              </a:rPr>
              <a:t>bao giờ</a:t>
            </a:r>
            <a:r>
              <a:rPr lang="en-US" altLang="vi-VN" sz="3600">
                <a:solidFill>
                  <a:srgbClr val="0000FF"/>
                </a:solidFill>
                <a:latin typeface="Times New Roman" pitchFamily="18" charset="0"/>
              </a:rPr>
              <a:t> cũng có hình ngôi sao nhiều cánh tỏa ra xung quanh. Tiếp đến là những hình tròn đồng tâm, hình vũ công nhảy múa, chèo thuyền, hình chim bay, hươu nai có gạc,…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657600" y="0"/>
            <a:ext cx="2362200" cy="708025"/>
          </a:xfrm>
          <a:prstGeom prst="rect">
            <a:avLst/>
          </a:prstGeom>
        </p:spPr>
        <p:txBody>
          <a:bodyPr>
            <a:spAutoFit/>
          </a:bodyPr>
          <a:lstStyle/>
          <a:p>
            <a:pPr>
              <a:defRPr/>
            </a:pPr>
            <a:r>
              <a:rPr lang="en-US" sz="4000" b="1" kern="0" dirty="0" err="1">
                <a:solidFill>
                  <a:srgbClr val="FF0000"/>
                </a:solidFill>
                <a:latin typeface="Times New Roman" pitchFamily="18" charset="0"/>
                <a:cs typeface="+mn-cs"/>
              </a:rPr>
              <a:t>Tập</a:t>
            </a:r>
            <a:r>
              <a:rPr lang="en-US" sz="4000" b="1" kern="0" dirty="0">
                <a:solidFill>
                  <a:srgbClr val="FF0000"/>
                </a:solidFill>
                <a:latin typeface="Times New Roman" pitchFamily="18" charset="0"/>
                <a:cs typeface="+mn-cs"/>
              </a:rPr>
              <a:t> </a:t>
            </a:r>
            <a:r>
              <a:rPr lang="en-US" sz="4000" b="1" kern="0" dirty="0" err="1">
                <a:solidFill>
                  <a:srgbClr val="FF0000"/>
                </a:solidFill>
                <a:latin typeface="Times New Roman" pitchFamily="18" charset="0"/>
                <a:cs typeface="+mn-cs"/>
              </a:rPr>
              <a:t>đọc</a:t>
            </a:r>
            <a:endParaRPr lang="en-US" sz="4000" dirty="0">
              <a:solidFill>
                <a:srgbClr val="FF0000"/>
              </a:solidFill>
              <a:cs typeface="+mn-cs"/>
            </a:endParaRPr>
          </a:p>
        </p:txBody>
      </p:sp>
      <p:sp>
        <p:nvSpPr>
          <p:cNvPr id="14" name="Rectangle 13"/>
          <p:cNvSpPr/>
          <p:nvPr/>
        </p:nvSpPr>
        <p:spPr>
          <a:xfrm>
            <a:off x="1752600" y="533400"/>
            <a:ext cx="5257800" cy="708025"/>
          </a:xfrm>
          <a:prstGeom prst="rect">
            <a:avLst/>
          </a:prstGeom>
        </p:spPr>
        <p:txBody>
          <a:bodyPr>
            <a:spAutoFit/>
          </a:bodyPr>
          <a:lstStyle/>
          <a:p>
            <a:pPr algn="ctr">
              <a:defRPr/>
            </a:pPr>
            <a:r>
              <a:rPr lang="en-US" sz="4000" b="1" kern="0" dirty="0" err="1">
                <a:solidFill>
                  <a:srgbClr val="0000CC"/>
                </a:solidFill>
                <a:latin typeface="Times New Roman" pitchFamily="18" charset="0"/>
                <a:cs typeface="+mn-cs"/>
              </a:rPr>
              <a:t>Trống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đồng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Đông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Sơn</a:t>
            </a:r>
            <a:endParaRPr lang="en-US" sz="4000" dirty="0">
              <a:solidFill>
                <a:srgbClr val="0000CC"/>
              </a:solidFill>
              <a:cs typeface="+mn-cs"/>
            </a:endParaRPr>
          </a:p>
        </p:txBody>
      </p:sp>
      <p:pic>
        <p:nvPicPr>
          <p:cNvPr id="37892" name="Picture 6" descr="J0124039"/>
          <p:cNvPicPr>
            <a:picLocks noChangeAspect="1" noChangeArrowheads="1"/>
          </p:cNvPicPr>
          <p:nvPr/>
        </p:nvPicPr>
        <p:blipFill>
          <a:blip r:embed="rId2" cstate="email"/>
          <a:srcRect/>
          <a:stretch>
            <a:fillRect/>
          </a:stretch>
        </p:blipFill>
        <p:spPr bwMode="auto">
          <a:xfrm rot="-5400000">
            <a:off x="7795419" y="-61119"/>
            <a:ext cx="1303338" cy="1349375"/>
          </a:xfrm>
          <a:prstGeom prst="rect">
            <a:avLst/>
          </a:prstGeom>
          <a:noFill/>
          <a:ln w="9525">
            <a:noFill/>
            <a:miter lim="800000"/>
            <a:headEnd/>
            <a:tailEnd/>
          </a:ln>
        </p:spPr>
      </p:pic>
      <p:sp>
        <p:nvSpPr>
          <p:cNvPr id="2" name="Rectangle 1"/>
          <p:cNvSpPr>
            <a:spLocks noChangeArrowheads="1"/>
          </p:cNvSpPr>
          <p:nvPr/>
        </p:nvSpPr>
        <p:spPr bwMode="auto">
          <a:xfrm>
            <a:off x="228600" y="1143000"/>
            <a:ext cx="8763000" cy="646113"/>
          </a:xfrm>
          <a:prstGeom prst="rect">
            <a:avLst/>
          </a:prstGeom>
          <a:noFill/>
          <a:ln w="9525">
            <a:noFill/>
            <a:miter lim="800000"/>
            <a:headEnd/>
            <a:tailEnd/>
          </a:ln>
        </p:spPr>
        <p:txBody>
          <a:bodyPr>
            <a:spAutoFit/>
          </a:bodyPr>
          <a:lstStyle/>
          <a:p>
            <a:pPr algn="just">
              <a:spcBef>
                <a:spcPct val="20000"/>
              </a:spcBef>
            </a:pPr>
            <a:r>
              <a:rPr lang="en-US" altLang="vi-VN" sz="3600">
                <a:solidFill>
                  <a:srgbClr val="0000FF"/>
                </a:solidFill>
                <a:latin typeface="Times New Roman" pitchFamily="18" charset="0"/>
              </a:rPr>
              <a:t>	</a:t>
            </a:r>
          </a:p>
        </p:txBody>
      </p:sp>
      <p:sp>
        <p:nvSpPr>
          <p:cNvPr id="37894" name="Rectangle 2"/>
          <p:cNvSpPr>
            <a:spLocks noChangeArrowheads="1"/>
          </p:cNvSpPr>
          <p:nvPr/>
        </p:nvSpPr>
        <p:spPr bwMode="auto">
          <a:xfrm>
            <a:off x="211138" y="1230313"/>
            <a:ext cx="8763000" cy="5724525"/>
          </a:xfrm>
          <a:prstGeom prst="rect">
            <a:avLst/>
          </a:prstGeom>
          <a:noFill/>
          <a:ln w="9525">
            <a:noFill/>
            <a:miter lim="800000"/>
            <a:headEnd/>
            <a:tailEnd/>
          </a:ln>
        </p:spPr>
        <p:txBody>
          <a:bodyPr>
            <a:spAutoFit/>
          </a:bodyPr>
          <a:lstStyle/>
          <a:p>
            <a:pPr algn="just"/>
            <a:r>
              <a:rPr lang="en-US">
                <a:solidFill>
                  <a:srgbClr val="0000FF"/>
                </a:solidFill>
                <a:latin typeface="Times New Roman" pitchFamily="18" charset="0"/>
              </a:rPr>
              <a:t> 	</a:t>
            </a:r>
            <a:r>
              <a:rPr lang="en-US" sz="3000">
                <a:solidFill>
                  <a:srgbClr val="FF0000"/>
                </a:solidFill>
                <a:latin typeface="Times New Roman" pitchFamily="18" charset="0"/>
              </a:rPr>
              <a:t>Nổi bật </a:t>
            </a:r>
            <a:r>
              <a:rPr lang="en-US" sz="3000">
                <a:solidFill>
                  <a:srgbClr val="0000FF"/>
                </a:solidFill>
                <a:latin typeface="Times New Roman" pitchFamily="18" charset="0"/>
              </a:rPr>
              <a:t>trên hoa văn trống đồng là hình ảnh con người hòa với thiên nhiên. Con người </a:t>
            </a:r>
            <a:r>
              <a:rPr lang="en-US" sz="3000">
                <a:solidFill>
                  <a:srgbClr val="FF0000"/>
                </a:solidFill>
                <a:latin typeface="Times New Roman" pitchFamily="18" charset="0"/>
              </a:rPr>
              <a:t>lao động</a:t>
            </a:r>
            <a:r>
              <a:rPr lang="en-US" sz="3000">
                <a:solidFill>
                  <a:srgbClr val="0000FF"/>
                </a:solidFill>
                <a:latin typeface="Times New Roman" pitchFamily="18" charset="0"/>
              </a:rPr>
              <a:t>, </a:t>
            </a:r>
            <a:r>
              <a:rPr lang="en-US" sz="3000">
                <a:solidFill>
                  <a:srgbClr val="FF0000"/>
                </a:solidFill>
                <a:latin typeface="Times New Roman" pitchFamily="18" charset="0"/>
              </a:rPr>
              <a:t>đánh cá</a:t>
            </a:r>
            <a:r>
              <a:rPr lang="en-US" sz="3000">
                <a:solidFill>
                  <a:srgbClr val="0000FF"/>
                </a:solidFill>
                <a:latin typeface="Times New Roman" pitchFamily="18" charset="0"/>
              </a:rPr>
              <a:t>, </a:t>
            </a:r>
            <a:r>
              <a:rPr lang="en-US" sz="3000">
                <a:solidFill>
                  <a:srgbClr val="FF0000"/>
                </a:solidFill>
                <a:latin typeface="Times New Roman" pitchFamily="18" charset="0"/>
              </a:rPr>
              <a:t>săn bắn</a:t>
            </a:r>
            <a:r>
              <a:rPr lang="en-US" sz="3000">
                <a:solidFill>
                  <a:srgbClr val="0000FF"/>
                </a:solidFill>
                <a:latin typeface="Times New Roman" pitchFamily="18" charset="0"/>
              </a:rPr>
              <a:t>. Con người </a:t>
            </a:r>
            <a:r>
              <a:rPr lang="en-US" sz="3000">
                <a:solidFill>
                  <a:srgbClr val="FF0000"/>
                </a:solidFill>
                <a:latin typeface="Times New Roman" pitchFamily="18" charset="0"/>
              </a:rPr>
              <a:t>đánh trống</a:t>
            </a:r>
            <a:r>
              <a:rPr lang="en-US" sz="3000">
                <a:solidFill>
                  <a:srgbClr val="0000FF"/>
                </a:solidFill>
                <a:latin typeface="Times New Roman" pitchFamily="18" charset="0"/>
              </a:rPr>
              <a:t>, </a:t>
            </a:r>
            <a:r>
              <a:rPr lang="en-US" sz="3000">
                <a:solidFill>
                  <a:srgbClr val="FF0000"/>
                </a:solidFill>
                <a:latin typeface="Times New Roman" pitchFamily="18" charset="0"/>
              </a:rPr>
              <a:t>thổi kèn</a:t>
            </a:r>
            <a:r>
              <a:rPr lang="en-US" sz="3000">
                <a:solidFill>
                  <a:srgbClr val="0000FF"/>
                </a:solidFill>
                <a:latin typeface="Times New Roman" pitchFamily="18" charset="0"/>
              </a:rPr>
              <a:t>. Con người cầm vũ khí bảo vệ quê hương </a:t>
            </a:r>
            <a:r>
              <a:rPr lang="en-US" sz="3000">
                <a:solidFill>
                  <a:srgbClr val="FF0000"/>
                </a:solidFill>
                <a:latin typeface="Times New Roman" pitchFamily="18" charset="0"/>
              </a:rPr>
              <a:t>/</a:t>
            </a:r>
            <a:r>
              <a:rPr lang="en-US" sz="3000">
                <a:solidFill>
                  <a:srgbClr val="0000FF"/>
                </a:solidFill>
                <a:latin typeface="Times New Roman" pitchFamily="18" charset="0"/>
              </a:rPr>
              <a:t> và tưng bừng nhảy múa mừng chiến công </a:t>
            </a:r>
            <a:r>
              <a:rPr lang="en-US" sz="3000">
                <a:solidFill>
                  <a:srgbClr val="FF0000"/>
                </a:solidFill>
                <a:latin typeface="Times New Roman" pitchFamily="18" charset="0"/>
              </a:rPr>
              <a:t>/</a:t>
            </a:r>
            <a:r>
              <a:rPr lang="en-US" sz="3000">
                <a:solidFill>
                  <a:srgbClr val="0000FF"/>
                </a:solidFill>
                <a:latin typeface="Times New Roman" pitchFamily="18" charset="0"/>
              </a:rPr>
              <a:t> hay cảm tạ thần linh,… Đó là con người </a:t>
            </a:r>
            <a:r>
              <a:rPr lang="en-US" sz="3000">
                <a:solidFill>
                  <a:srgbClr val="FF0000"/>
                </a:solidFill>
                <a:latin typeface="Times New Roman" pitchFamily="18" charset="0"/>
              </a:rPr>
              <a:t>thuần hậu</a:t>
            </a:r>
            <a:r>
              <a:rPr lang="en-US" sz="3000">
                <a:solidFill>
                  <a:srgbClr val="0000FF"/>
                </a:solidFill>
                <a:latin typeface="Times New Roman" pitchFamily="18" charset="0"/>
              </a:rPr>
              <a:t>, </a:t>
            </a:r>
            <a:r>
              <a:rPr lang="en-US" sz="3000">
                <a:solidFill>
                  <a:srgbClr val="FF0000"/>
                </a:solidFill>
                <a:latin typeface="Times New Roman" pitchFamily="18" charset="0"/>
              </a:rPr>
              <a:t>hiền hòa</a:t>
            </a:r>
            <a:r>
              <a:rPr lang="en-US" sz="3000">
                <a:solidFill>
                  <a:srgbClr val="0000FF"/>
                </a:solidFill>
                <a:latin typeface="Times New Roman" pitchFamily="18" charset="0"/>
              </a:rPr>
              <a:t>, mang tính </a:t>
            </a:r>
            <a:r>
              <a:rPr lang="en-US" sz="3000">
                <a:solidFill>
                  <a:srgbClr val="FF0000"/>
                </a:solidFill>
                <a:latin typeface="Times New Roman" pitchFamily="18" charset="0"/>
              </a:rPr>
              <a:t>nhân bản sâu sắc</a:t>
            </a:r>
            <a:r>
              <a:rPr lang="en-US" sz="3000">
                <a:solidFill>
                  <a:srgbClr val="0000FF"/>
                </a:solidFill>
                <a:latin typeface="Times New Roman" pitchFamily="18" charset="0"/>
              </a:rPr>
              <a:t>. </a:t>
            </a:r>
            <a:r>
              <a:rPr lang="en-US" altLang="vi-VN" sz="3000">
                <a:solidFill>
                  <a:srgbClr val="0000FF"/>
                </a:solidFill>
                <a:latin typeface="Times New Roman" pitchFamily="18" charset="0"/>
              </a:rPr>
              <a:t>Bên cạnh và xung quanh con người đầy ý thức làm chủ ấy </a:t>
            </a:r>
            <a:r>
              <a:rPr lang="en-US" altLang="vi-VN" sz="3000">
                <a:solidFill>
                  <a:srgbClr val="FF0000"/>
                </a:solidFill>
                <a:latin typeface="Times New Roman" pitchFamily="18" charset="0"/>
              </a:rPr>
              <a:t>/</a:t>
            </a:r>
            <a:r>
              <a:rPr lang="en-US" altLang="vi-VN" sz="3000">
                <a:solidFill>
                  <a:srgbClr val="0000FF"/>
                </a:solidFill>
                <a:latin typeface="Times New Roman" pitchFamily="18" charset="0"/>
              </a:rPr>
              <a:t> là những cánh cò bay lả bay la, những chim Lạc, chim Hồng, những đàn cá bơi lội tung tăng,…Đó đây, hình tượng ghép đôi muông thú, nam nữ còn nói lên sự </a:t>
            </a:r>
            <a:r>
              <a:rPr lang="en-US" altLang="vi-VN" sz="3000">
                <a:solidFill>
                  <a:srgbClr val="FF0000"/>
                </a:solidFill>
                <a:latin typeface="Times New Roman" pitchFamily="18" charset="0"/>
              </a:rPr>
              <a:t>khát khao </a:t>
            </a:r>
            <a:r>
              <a:rPr lang="en-US" altLang="vi-VN" sz="3000">
                <a:solidFill>
                  <a:srgbClr val="0000FF"/>
                </a:solidFill>
                <a:latin typeface="Times New Roman" pitchFamily="18" charset="0"/>
              </a:rPr>
              <a:t>cuộc sống </a:t>
            </a:r>
            <a:r>
              <a:rPr lang="en-US" altLang="vi-VN" sz="3000">
                <a:solidFill>
                  <a:srgbClr val="FF0000"/>
                </a:solidFill>
                <a:latin typeface="Times New Roman" pitchFamily="18" charset="0"/>
              </a:rPr>
              <a:t>ấm no</a:t>
            </a:r>
            <a:r>
              <a:rPr lang="en-US" altLang="vi-VN" sz="3000">
                <a:solidFill>
                  <a:srgbClr val="0000FF"/>
                </a:solidFill>
                <a:latin typeface="Times New Roman" pitchFamily="18" charset="0"/>
              </a:rPr>
              <a:t>, </a:t>
            </a:r>
            <a:r>
              <a:rPr lang="en-US" altLang="vi-VN" sz="3000">
                <a:solidFill>
                  <a:srgbClr val="FF0000"/>
                </a:solidFill>
                <a:latin typeface="Times New Roman" pitchFamily="18" charset="0"/>
              </a:rPr>
              <a:t>yên vui </a:t>
            </a:r>
            <a:r>
              <a:rPr lang="en-US" altLang="vi-VN" sz="3000">
                <a:solidFill>
                  <a:srgbClr val="0000FF"/>
                </a:solidFill>
                <a:latin typeface="Times New Roman" pitchFamily="18" charset="0"/>
              </a:rPr>
              <a:t>của người dân.</a:t>
            </a:r>
          </a:p>
          <a:p>
            <a:endParaRPr 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hu 1"/>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72387" name="WordArt 3"/>
          <p:cNvSpPr>
            <a:spLocks noChangeArrowheads="1" noChangeShapeType="1" noTextEdit="1"/>
          </p:cNvSpPr>
          <p:nvPr/>
        </p:nvSpPr>
        <p:spPr bwMode="auto">
          <a:xfrm>
            <a:off x="2133600" y="1828800"/>
            <a:ext cx="5562600" cy="1981200"/>
          </a:xfrm>
          <a:prstGeom prst="rect">
            <a:avLst/>
          </a:prstGeom>
        </p:spPr>
        <p:txBody>
          <a:bodyPr wrap="none" fromWordArt="1">
            <a:prstTxWarp prst="textWave1">
              <a:avLst>
                <a:gd name="adj1" fmla="val 13005"/>
                <a:gd name="adj2" fmla="val 0"/>
              </a:avLst>
            </a:prstTxWarp>
          </a:bodyPr>
          <a:lstStyle/>
          <a:p>
            <a:pPr algn="ctr"/>
            <a:r>
              <a:rPr lang="vi-VN" sz="3600" b="1" kern="10">
                <a:ln w="9525">
                  <a:noFill/>
                  <a:round/>
                  <a:headEnd/>
                  <a:tailEnd/>
                </a:ln>
                <a:solidFill>
                  <a:srgbClr val="FF0000"/>
                </a:solidFill>
                <a:effectLst>
                  <a:outerShdw dist="53882" dir="2700000" algn="ctr" rotWithShape="0">
                    <a:srgbClr val="C0C0C0">
                      <a:alpha val="79999"/>
                    </a:srgbClr>
                  </a:outerShdw>
                </a:effectLst>
                <a:latin typeface="Times New Roman"/>
                <a:cs typeface="Times New Roman"/>
              </a:rPr>
              <a:t>Thi đọc diễn cảm</a:t>
            </a:r>
            <a:endParaRPr lang="en-US" sz="3600" b="1" kern="10">
              <a:ln w="9525">
                <a:noFill/>
                <a:round/>
                <a:headEnd/>
                <a:tailEnd/>
              </a:ln>
              <a:solidFill>
                <a:srgbClr val="FF0000"/>
              </a:solidFill>
              <a:effectLst>
                <a:outerShdw dist="53882" dir="2700000" algn="ctr" rotWithShape="0">
                  <a:srgbClr val="C0C0C0">
                    <a:alpha val="79999"/>
                  </a:srgbClr>
                </a:outerShdw>
              </a:effectLst>
              <a:latin typeface="Times New Roman"/>
              <a:cs typeface="Times New Roman"/>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72387"/>
                                        </p:tgtEl>
                                        <p:attrNameLst>
                                          <p:attrName>style.visibility</p:attrName>
                                        </p:attrNameLst>
                                      </p:cBhvr>
                                      <p:to>
                                        <p:strVal val="visible"/>
                                      </p:to>
                                    </p:set>
                                    <p:anim calcmode="lin" valueType="num">
                                      <p:cBhvr>
                                        <p:cTn id="7" dur="1000" fill="hold"/>
                                        <p:tgtEl>
                                          <p:spTgt spid="272387"/>
                                        </p:tgtEl>
                                        <p:attrNameLst>
                                          <p:attrName>ppt_w</p:attrName>
                                        </p:attrNameLst>
                                      </p:cBhvr>
                                      <p:tavLst>
                                        <p:tav tm="0">
                                          <p:val>
                                            <p:strVal val="#ppt_w*0.70"/>
                                          </p:val>
                                        </p:tav>
                                        <p:tav tm="100000">
                                          <p:val>
                                            <p:strVal val="#ppt_w"/>
                                          </p:val>
                                        </p:tav>
                                      </p:tavLst>
                                    </p:anim>
                                    <p:anim calcmode="lin" valueType="num">
                                      <p:cBhvr>
                                        <p:cTn id="8" dur="1000" fill="hold"/>
                                        <p:tgtEl>
                                          <p:spTgt spid="272387"/>
                                        </p:tgtEl>
                                        <p:attrNameLst>
                                          <p:attrName>ppt_h</p:attrName>
                                        </p:attrNameLst>
                                      </p:cBhvr>
                                      <p:tavLst>
                                        <p:tav tm="0">
                                          <p:val>
                                            <p:strVal val="#ppt_h"/>
                                          </p:val>
                                        </p:tav>
                                        <p:tav tm="100000">
                                          <p:val>
                                            <p:strVal val="#ppt_h"/>
                                          </p:val>
                                        </p:tav>
                                      </p:tavLst>
                                    </p:anim>
                                    <p:animEffect transition="in" filter="fade">
                                      <p:cBhvr>
                                        <p:cTn id="9" dur="1000"/>
                                        <p:tgtEl>
                                          <p:spTgt spid="272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ong 13.jpg"/>
          <p:cNvPicPr>
            <a:picLocks noChangeAspect="1"/>
          </p:cNvPicPr>
          <p:nvPr/>
        </p:nvPicPr>
        <p:blipFill>
          <a:blip r:embed="rId3" cstate="email"/>
          <a:srcRect/>
          <a:stretch>
            <a:fillRect/>
          </a:stretch>
        </p:blipFill>
        <p:spPr bwMode="auto">
          <a:xfrm>
            <a:off x="228600" y="152400"/>
            <a:ext cx="8610600" cy="6400800"/>
          </a:xfrm>
          <a:prstGeom prst="rect">
            <a:avLst/>
          </a:prstGeom>
          <a:noFill/>
          <a:ln w="9525">
            <a:noFill/>
            <a:miter lim="800000"/>
            <a:headEnd/>
            <a:tailEnd/>
          </a:ln>
        </p:spPr>
      </p:pic>
      <p:pic>
        <p:nvPicPr>
          <p:cNvPr id="39939" name="Picture 3" descr="250px-Trong_dong_Dong_Son_Guimet.jpg"/>
          <p:cNvPicPr>
            <a:picLocks noChangeAspect="1"/>
          </p:cNvPicPr>
          <p:nvPr/>
        </p:nvPicPr>
        <p:blipFill>
          <a:blip r:embed="rId4" cstate="email"/>
          <a:srcRect/>
          <a:stretch>
            <a:fillRect/>
          </a:stretch>
        </p:blipFill>
        <p:spPr bwMode="auto">
          <a:xfrm>
            <a:off x="228600" y="163513"/>
            <a:ext cx="8610600" cy="6473825"/>
          </a:xfrm>
          <a:prstGeom prst="rect">
            <a:avLst/>
          </a:prstGeom>
          <a:noFill/>
          <a:ln w="9525">
            <a:noFill/>
            <a:miter lim="800000"/>
            <a:headEnd/>
            <a:tailEnd/>
          </a:ln>
        </p:spPr>
      </p:pic>
      <p:pic>
        <p:nvPicPr>
          <p:cNvPr id="39940" name="Picture 4" descr="348askka-copy.jpg"/>
          <p:cNvPicPr>
            <a:picLocks noChangeAspect="1"/>
          </p:cNvPicPr>
          <p:nvPr/>
        </p:nvPicPr>
        <p:blipFill>
          <a:blip r:embed="rId5" cstate="email"/>
          <a:srcRect/>
          <a:stretch>
            <a:fillRect/>
          </a:stretch>
        </p:blipFill>
        <p:spPr bwMode="auto">
          <a:xfrm>
            <a:off x="152400" y="152400"/>
            <a:ext cx="8686800" cy="6477000"/>
          </a:xfrm>
          <a:prstGeom prst="rect">
            <a:avLst/>
          </a:prstGeom>
          <a:noFill/>
          <a:ln w="9525">
            <a:noFill/>
            <a:miter lim="800000"/>
            <a:headEnd/>
            <a:tailEnd/>
          </a:ln>
        </p:spPr>
      </p:pic>
      <p:pic>
        <p:nvPicPr>
          <p:cNvPr id="39941" name="Picture 6" descr="images575177_images.jpg"/>
          <p:cNvPicPr>
            <a:picLocks noChangeAspect="1"/>
          </p:cNvPicPr>
          <p:nvPr/>
        </p:nvPicPr>
        <p:blipFill>
          <a:blip r:embed="rId6" cstate="email"/>
          <a:srcRect/>
          <a:stretch>
            <a:fillRect/>
          </a:stretch>
        </p:blipFill>
        <p:spPr bwMode="auto">
          <a:xfrm>
            <a:off x="152400" y="152400"/>
            <a:ext cx="8694738" cy="6477000"/>
          </a:xfrm>
          <a:prstGeom prst="rect">
            <a:avLst/>
          </a:prstGeom>
          <a:noFill/>
          <a:ln w="9525">
            <a:noFill/>
            <a:miter lim="800000"/>
            <a:headEnd/>
            <a:tailEnd/>
          </a:ln>
        </p:spPr>
      </p:pic>
      <p:pic>
        <p:nvPicPr>
          <p:cNvPr id="39942" name="Picture 7" descr="Redsvn-Trong-dong-Ngoc-Lu-01.jpg"/>
          <p:cNvPicPr>
            <a:picLocks noChangeAspect="1"/>
          </p:cNvPicPr>
          <p:nvPr/>
        </p:nvPicPr>
        <p:blipFill>
          <a:blip r:embed="rId7" cstate="email"/>
          <a:srcRect/>
          <a:stretch>
            <a:fillRect/>
          </a:stretch>
        </p:blipFill>
        <p:spPr bwMode="auto">
          <a:xfrm>
            <a:off x="152400" y="152400"/>
            <a:ext cx="8686800" cy="6477000"/>
          </a:xfrm>
          <a:prstGeom prst="rect">
            <a:avLst/>
          </a:prstGeom>
          <a:noFill/>
          <a:ln w="9525">
            <a:noFill/>
            <a:miter lim="800000"/>
            <a:headEnd/>
            <a:tailEnd/>
          </a:ln>
        </p:spPr>
      </p:pic>
      <p:pic>
        <p:nvPicPr>
          <p:cNvPr id="39943" name="Picture 8" descr="nghe-duc-trong-dong-dong-son.jpg"/>
          <p:cNvPicPr>
            <a:picLocks noChangeAspect="1"/>
          </p:cNvPicPr>
          <p:nvPr/>
        </p:nvPicPr>
        <p:blipFill>
          <a:blip r:embed="rId8" cstate="email"/>
          <a:srcRect/>
          <a:stretch>
            <a:fillRect/>
          </a:stretch>
        </p:blipFill>
        <p:spPr bwMode="auto">
          <a:xfrm>
            <a:off x="144463" y="152400"/>
            <a:ext cx="8847137" cy="6477000"/>
          </a:xfrm>
          <a:prstGeom prst="rect">
            <a:avLst/>
          </a:prstGeom>
          <a:noFill/>
          <a:ln w="9525">
            <a:noFill/>
            <a:miter lim="800000"/>
            <a:headEnd/>
            <a:tailEnd/>
          </a:ln>
        </p:spPr>
      </p:pic>
      <p:pic>
        <p:nvPicPr>
          <p:cNvPr id="39944" name="Picture 10" descr="6_1884700.jpg"/>
          <p:cNvPicPr>
            <a:picLocks noChangeAspect="1"/>
          </p:cNvPicPr>
          <p:nvPr/>
        </p:nvPicPr>
        <p:blipFill>
          <a:blip r:embed="rId9" cstate="email"/>
          <a:srcRect/>
          <a:stretch>
            <a:fillRect/>
          </a:stretch>
        </p:blipFill>
        <p:spPr bwMode="auto">
          <a:xfrm>
            <a:off x="120650" y="152400"/>
            <a:ext cx="8870950" cy="6477000"/>
          </a:xfrm>
          <a:prstGeom prst="rect">
            <a:avLst/>
          </a:prstGeom>
          <a:noFill/>
          <a:ln w="9525">
            <a:noFill/>
            <a:miter lim="800000"/>
            <a:headEnd/>
            <a:tailEnd/>
          </a:ln>
        </p:spPr>
      </p:pic>
      <p:pic>
        <p:nvPicPr>
          <p:cNvPr id="39945" name="Picture 12" descr="Trongdong1.jpg"/>
          <p:cNvPicPr>
            <a:picLocks noChangeAspect="1"/>
          </p:cNvPicPr>
          <p:nvPr/>
        </p:nvPicPr>
        <p:blipFill>
          <a:blip r:embed="rId10" cstate="email"/>
          <a:srcRect/>
          <a:stretch>
            <a:fillRect/>
          </a:stretch>
        </p:blipFill>
        <p:spPr bwMode="auto">
          <a:xfrm>
            <a:off x="152400" y="152400"/>
            <a:ext cx="8910638" cy="6477000"/>
          </a:xfrm>
          <a:prstGeom prst="rect">
            <a:avLst/>
          </a:prstGeom>
          <a:noFill/>
          <a:ln w="9525">
            <a:noFill/>
            <a:miter lim="800000"/>
            <a:headEnd/>
            <a:tailEnd/>
          </a:ln>
        </p:spPr>
      </p:pic>
      <p:pic>
        <p:nvPicPr>
          <p:cNvPr id="39946" name="Picture 18" descr="Screenshot_2.png"/>
          <p:cNvPicPr>
            <a:picLocks noChangeAspect="1"/>
          </p:cNvPicPr>
          <p:nvPr/>
        </p:nvPicPr>
        <p:blipFill>
          <a:blip r:embed="rId11" cstate="email"/>
          <a:srcRect/>
          <a:stretch>
            <a:fillRect/>
          </a:stretch>
        </p:blipFill>
        <p:spPr bwMode="auto">
          <a:xfrm>
            <a:off x="76200" y="152400"/>
            <a:ext cx="8991600" cy="6477000"/>
          </a:xfrm>
          <a:prstGeom prst="rect">
            <a:avLst/>
          </a:prstGeom>
          <a:noFill/>
          <a:ln w="9525">
            <a:noFill/>
            <a:miter lim="800000"/>
            <a:headEnd/>
            <a:tailEnd/>
          </a:ln>
        </p:spPr>
      </p:pic>
      <p:pic>
        <p:nvPicPr>
          <p:cNvPr id="39947" name="Picture 22" descr="Screenshot_3.png"/>
          <p:cNvPicPr>
            <a:picLocks noChangeAspect="1"/>
          </p:cNvPicPr>
          <p:nvPr/>
        </p:nvPicPr>
        <p:blipFill>
          <a:blip r:embed="rId12" cstate="email"/>
          <a:srcRect/>
          <a:stretch>
            <a:fillRect/>
          </a:stretch>
        </p:blipFill>
        <p:spPr bwMode="auto">
          <a:xfrm>
            <a:off x="76200" y="152400"/>
            <a:ext cx="8991600" cy="6553200"/>
          </a:xfrm>
          <a:prstGeom prst="rect">
            <a:avLst/>
          </a:prstGeom>
          <a:noFill/>
          <a:ln w="9525">
            <a:noFill/>
            <a:miter lim="800000"/>
            <a:headEnd/>
            <a:tailEnd/>
          </a:ln>
        </p:spPr>
      </p:pic>
      <p:pic>
        <p:nvPicPr>
          <p:cNvPr id="24" name="Untitled.mp3">
            <a:hlinkClick r:id="" action="ppaction://media"/>
          </p:cNvPr>
          <p:cNvPicPr>
            <a:picLocks noRot="1" noChangeAspect="1"/>
          </p:cNvPicPr>
          <p:nvPr>
            <a:audioFile r:link="rId1"/>
          </p:nvPr>
        </p:nvPicPr>
        <p:blipFill>
          <a:blip r:embed="rId13" cstate="email"/>
          <a:srcRect/>
          <a:stretch>
            <a:fillRect/>
          </a:stretch>
        </p:blipFill>
        <p:spPr bwMode="auto">
          <a:xfrm>
            <a:off x="8839200" y="64008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5" descr="78"/>
          <p:cNvPicPr>
            <a:picLocks noChangeAspect="1" noChangeArrowheads="1"/>
          </p:cNvPicPr>
          <p:nvPr/>
        </p:nvPicPr>
        <p:blipFill>
          <a:blip r:embed="rId2" cstate="email"/>
          <a:srcRect/>
          <a:stretch>
            <a:fillRect/>
          </a:stretch>
        </p:blipFill>
        <p:spPr bwMode="auto">
          <a:xfrm>
            <a:off x="2286000" y="4267200"/>
            <a:ext cx="2438400" cy="2590800"/>
          </a:xfrm>
          <a:prstGeom prst="rect">
            <a:avLst/>
          </a:prstGeom>
          <a:noFill/>
          <a:ln w="9525">
            <a:noFill/>
            <a:miter lim="800000"/>
            <a:headEnd/>
            <a:tailEnd/>
          </a:ln>
        </p:spPr>
      </p:pic>
      <p:pic>
        <p:nvPicPr>
          <p:cNvPr id="40963" name="Picture 6" descr="d4"/>
          <p:cNvPicPr>
            <a:picLocks noChangeAspect="1" noChangeArrowheads="1"/>
          </p:cNvPicPr>
          <p:nvPr/>
        </p:nvPicPr>
        <p:blipFill>
          <a:blip r:embed="rId3" cstate="email"/>
          <a:srcRect/>
          <a:stretch>
            <a:fillRect/>
          </a:stretch>
        </p:blipFill>
        <p:spPr bwMode="auto">
          <a:xfrm>
            <a:off x="2438400" y="990600"/>
            <a:ext cx="2133600" cy="2417763"/>
          </a:xfrm>
          <a:prstGeom prst="rect">
            <a:avLst/>
          </a:prstGeom>
          <a:noFill/>
          <a:ln w="9525">
            <a:noFill/>
            <a:miter lim="800000"/>
            <a:headEnd/>
            <a:tailEnd/>
          </a:ln>
        </p:spPr>
      </p:pic>
      <p:pic>
        <p:nvPicPr>
          <p:cNvPr id="40964" name="Picture 7" descr="-"/>
          <p:cNvPicPr>
            <a:picLocks noChangeAspect="1" noChangeArrowheads="1"/>
          </p:cNvPicPr>
          <p:nvPr/>
        </p:nvPicPr>
        <p:blipFill>
          <a:blip r:embed="rId4" cstate="email"/>
          <a:srcRect/>
          <a:stretch>
            <a:fillRect/>
          </a:stretch>
        </p:blipFill>
        <p:spPr bwMode="auto">
          <a:xfrm>
            <a:off x="4495800" y="1003300"/>
            <a:ext cx="2286000" cy="2286000"/>
          </a:xfrm>
          <a:prstGeom prst="rect">
            <a:avLst/>
          </a:prstGeom>
          <a:noFill/>
          <a:ln w="9525">
            <a:noFill/>
            <a:miter lim="800000"/>
            <a:headEnd/>
            <a:tailEnd/>
          </a:ln>
        </p:spPr>
      </p:pic>
      <p:pic>
        <p:nvPicPr>
          <p:cNvPr id="40965" name="Picture 9" descr="http://t1.gstatic.com/images?q=tbn:N3rh_tRtKbUqXM:http://images7.dantri.com.vn/Uploaded/lantt/thang2.2008/trong2703008.jpg">
            <a:hlinkClick r:id="rId5"/>
          </p:cNvPr>
          <p:cNvPicPr>
            <a:picLocks noChangeAspect="1" noChangeArrowheads="1"/>
          </p:cNvPicPr>
          <p:nvPr/>
        </p:nvPicPr>
        <p:blipFill>
          <a:blip r:embed="rId6" r:link="rId7" cstate="email"/>
          <a:srcRect/>
          <a:stretch>
            <a:fillRect/>
          </a:stretch>
        </p:blipFill>
        <p:spPr bwMode="auto">
          <a:xfrm>
            <a:off x="6705600" y="1122363"/>
            <a:ext cx="2438400" cy="2286000"/>
          </a:xfrm>
          <a:prstGeom prst="rect">
            <a:avLst/>
          </a:prstGeom>
          <a:noFill/>
          <a:ln w="9525">
            <a:noFill/>
            <a:miter lim="800000"/>
            <a:headEnd/>
            <a:tailEnd/>
          </a:ln>
        </p:spPr>
      </p:pic>
      <p:pic>
        <p:nvPicPr>
          <p:cNvPr id="40966" name="Picture 11" descr="9[1]"/>
          <p:cNvPicPr>
            <a:picLocks noChangeAspect="1" noChangeArrowheads="1"/>
          </p:cNvPicPr>
          <p:nvPr/>
        </p:nvPicPr>
        <p:blipFill>
          <a:blip r:embed="rId8" cstate="email"/>
          <a:srcRect/>
          <a:stretch>
            <a:fillRect/>
          </a:stretch>
        </p:blipFill>
        <p:spPr bwMode="auto">
          <a:xfrm>
            <a:off x="6781800" y="4191000"/>
            <a:ext cx="2362200" cy="2667000"/>
          </a:xfrm>
          <a:prstGeom prst="rect">
            <a:avLst/>
          </a:prstGeom>
          <a:noFill/>
          <a:ln w="9525">
            <a:noFill/>
            <a:miter lim="800000"/>
            <a:headEnd/>
            <a:tailEnd/>
          </a:ln>
        </p:spPr>
      </p:pic>
      <p:pic>
        <p:nvPicPr>
          <p:cNvPr id="40967" name="Picture 12" descr="7[1]"/>
          <p:cNvPicPr>
            <a:picLocks noChangeAspect="1" noChangeArrowheads="1"/>
          </p:cNvPicPr>
          <p:nvPr/>
        </p:nvPicPr>
        <p:blipFill>
          <a:blip r:embed="rId9" cstate="email"/>
          <a:srcRect/>
          <a:stretch>
            <a:fillRect/>
          </a:stretch>
        </p:blipFill>
        <p:spPr bwMode="auto">
          <a:xfrm>
            <a:off x="4724400" y="4267200"/>
            <a:ext cx="2057400" cy="2590800"/>
          </a:xfrm>
          <a:prstGeom prst="rect">
            <a:avLst/>
          </a:prstGeom>
          <a:noFill/>
          <a:ln w="9525">
            <a:noFill/>
            <a:miter lim="800000"/>
            <a:headEnd/>
            <a:tailEnd/>
          </a:ln>
        </p:spPr>
      </p:pic>
      <p:sp>
        <p:nvSpPr>
          <p:cNvPr id="14348" name="Text Box 12"/>
          <p:cNvSpPr txBox="1">
            <a:spLocks noChangeArrowheads="1"/>
          </p:cNvSpPr>
          <p:nvPr/>
        </p:nvSpPr>
        <p:spPr bwMode="auto">
          <a:xfrm>
            <a:off x="0" y="4575175"/>
            <a:ext cx="2209800" cy="2308225"/>
          </a:xfrm>
          <a:prstGeom prst="rect">
            <a:avLst/>
          </a:prstGeom>
          <a:noFill/>
          <a:ln w="9525">
            <a:noFill/>
            <a:miter lim="800000"/>
            <a:headEnd/>
            <a:tailEnd/>
          </a:ln>
        </p:spPr>
        <p:txBody>
          <a:bodyPr>
            <a:spAutoFit/>
          </a:bodyPr>
          <a:lstStyle/>
          <a:p>
            <a:pPr algn="just">
              <a:spcBef>
                <a:spcPct val="50000"/>
              </a:spcBef>
            </a:pPr>
            <a:r>
              <a:rPr lang="en-US" sz="2400" b="1">
                <a:solidFill>
                  <a:srgbClr val="008000"/>
                </a:solidFill>
                <a:latin typeface="Times New Roman" pitchFamily="18" charset="0"/>
                <a:cs typeface="Times New Roman" pitchFamily="18" charset="0"/>
              </a:rPr>
              <a:t>- Khi  có dịp đến thăm viện bảo tàng, các em nên có thái độ như thế nào?</a:t>
            </a:r>
          </a:p>
        </p:txBody>
      </p:sp>
      <p:sp>
        <p:nvSpPr>
          <p:cNvPr id="14353" name="Text Box 17"/>
          <p:cNvSpPr txBox="1">
            <a:spLocks noChangeArrowheads="1"/>
          </p:cNvSpPr>
          <p:nvPr/>
        </p:nvSpPr>
        <p:spPr bwMode="auto">
          <a:xfrm>
            <a:off x="0" y="1981200"/>
            <a:ext cx="2286000" cy="2308225"/>
          </a:xfrm>
          <a:prstGeom prst="rect">
            <a:avLst/>
          </a:prstGeom>
          <a:noFill/>
          <a:ln w="9525">
            <a:noFill/>
            <a:miter lim="800000"/>
            <a:headEnd/>
            <a:tailEnd/>
          </a:ln>
        </p:spPr>
        <p:txBody>
          <a:bodyPr>
            <a:spAutoFit/>
          </a:bodyPr>
          <a:lstStyle/>
          <a:p>
            <a:pPr algn="just">
              <a:spcBef>
                <a:spcPct val="50000"/>
              </a:spcBef>
            </a:pPr>
            <a:r>
              <a:rPr lang="en-US" sz="2400" b="1">
                <a:solidFill>
                  <a:srgbClr val="0000FF"/>
                </a:solidFill>
                <a:latin typeface="Times New Roman" pitchFamily="18" charset="0"/>
                <a:cs typeface="Times New Roman" pitchFamily="18" charset="0"/>
              </a:rPr>
              <a:t>- Các cổ vật thể hiện nền văn ming của người Việt cổ thường được lưu giữ ở đâu?</a:t>
            </a:r>
          </a:p>
        </p:txBody>
      </p:sp>
      <p:sp>
        <p:nvSpPr>
          <p:cNvPr id="40970" name="Rectangle 4"/>
          <p:cNvSpPr>
            <a:spLocks noChangeArrowheads="1"/>
          </p:cNvSpPr>
          <p:nvPr/>
        </p:nvSpPr>
        <p:spPr bwMode="auto">
          <a:xfrm>
            <a:off x="0" y="0"/>
            <a:ext cx="9144000" cy="519113"/>
          </a:xfrm>
          <a:prstGeom prst="rect">
            <a:avLst/>
          </a:prstGeom>
          <a:noFill/>
          <a:ln w="9525">
            <a:noFill/>
            <a:miter lim="800000"/>
            <a:headEnd/>
            <a:tailEnd/>
          </a:ln>
        </p:spPr>
        <p:txBody>
          <a:bodyPr>
            <a:spAutoFit/>
          </a:bodyPr>
          <a:lstStyle/>
          <a:p>
            <a:pPr algn="ctr"/>
            <a:r>
              <a:rPr lang="en-US" sz="2800" b="1">
                <a:solidFill>
                  <a:srgbClr val="0000FF"/>
                </a:solidFill>
              </a:rPr>
              <a:t> </a:t>
            </a:r>
            <a:endParaRPr lang="en-US" sz="280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53"/>
                                        </p:tgtEl>
                                        <p:attrNameLst>
                                          <p:attrName>style.visibility</p:attrName>
                                        </p:attrNameLst>
                                      </p:cBhvr>
                                      <p:to>
                                        <p:strVal val="visible"/>
                                      </p:to>
                                    </p:set>
                                    <p:animEffect transition="in" filter="blinds(horizontal)">
                                      <p:cBhvr>
                                        <p:cTn id="7" dur="500"/>
                                        <p:tgtEl>
                                          <p:spTgt spid="143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4348"/>
                                        </p:tgtEl>
                                        <p:attrNameLst>
                                          <p:attrName>style.visibility</p:attrName>
                                        </p:attrNameLst>
                                      </p:cBhvr>
                                      <p:to>
                                        <p:strVal val="visible"/>
                                      </p:to>
                                    </p:set>
                                    <p:anim calcmode="discrete" valueType="clr">
                                      <p:cBhvr override="childStyle">
                                        <p:cTn id="12" dur="80"/>
                                        <p:tgtEl>
                                          <p:spTgt spid="1434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4348"/>
                                        </p:tgtEl>
                                        <p:attrNameLst>
                                          <p:attrName>fillcolor</p:attrName>
                                        </p:attrNameLst>
                                      </p:cBhvr>
                                      <p:tavLst>
                                        <p:tav tm="0">
                                          <p:val>
                                            <p:clrVal>
                                              <a:schemeClr val="accent2"/>
                                            </p:clrVal>
                                          </p:val>
                                        </p:tav>
                                        <p:tav tm="50000">
                                          <p:val>
                                            <p:clrVal>
                                              <a:schemeClr val="hlink"/>
                                            </p:clrVal>
                                          </p:val>
                                        </p:tav>
                                      </p:tavLst>
                                    </p:anim>
                                    <p:set>
                                      <p:cBhvr>
                                        <p:cTn id="14" dur="80"/>
                                        <p:tgtEl>
                                          <p:spTgt spid="143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435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5" descr="dongson_1"/>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naturepaint(8)84756"/>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3" name="Rectangle 2"/>
          <p:cNvSpPr txBox="1">
            <a:spLocks noChangeArrowheads="1"/>
          </p:cNvSpPr>
          <p:nvPr/>
        </p:nvSpPr>
        <p:spPr bwMode="auto">
          <a:xfrm>
            <a:off x="990600" y="1600200"/>
            <a:ext cx="8212138" cy="2209800"/>
          </a:xfrm>
          <a:prstGeom prst="rect">
            <a:avLst/>
          </a:prstGeom>
          <a:noFill/>
          <a:ln w="9525">
            <a:noFill/>
            <a:miter lim="800000"/>
            <a:headEnd/>
            <a:tailEnd/>
          </a:ln>
        </p:spPr>
        <p:txBody>
          <a:bodyPr/>
          <a:lstStyle/>
          <a:p>
            <a:pPr marL="342900" indent="-342900" algn="ctr">
              <a:spcBef>
                <a:spcPct val="20000"/>
              </a:spcBef>
              <a:defRPr/>
            </a:pPr>
            <a:r>
              <a:rPr lang="en-US" sz="4000" kern="0" dirty="0">
                <a:solidFill>
                  <a:srgbClr val="FFFF99"/>
                </a:solidFill>
                <a:latin typeface="Times New Roman" pitchFamily="18" charset="0"/>
                <a:cs typeface="+mn-cs"/>
              </a:rPr>
              <a:t>	</a:t>
            </a:r>
            <a:r>
              <a:rPr lang="en-US" sz="4400" kern="0" dirty="0">
                <a:solidFill>
                  <a:srgbClr val="FF0000"/>
                </a:solidFill>
                <a:latin typeface="Times New Roman" pitchFamily="18" charset="0"/>
                <a:cs typeface="+mn-cs"/>
              </a:rPr>
              <a:t>CHÚC CÁC </a:t>
            </a:r>
            <a:r>
              <a:rPr lang="en-US" sz="4400" kern="0" dirty="0">
                <a:solidFill>
                  <a:srgbClr val="FF0000"/>
                </a:solidFill>
                <a:latin typeface="Times New Roman" pitchFamily="18" charset="0"/>
                <a:cs typeface="+mn-cs"/>
              </a:rPr>
              <a:t>EM NHIỀU SỨC KHỎE VÀ HẠNH PHÚC.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Image result for gift box animated gif">
            <a:hlinkClick r:id="rId2" action="ppaction://hlinksldjump"/>
          </p:cNvPr>
          <p:cNvPicPr>
            <a:picLocks noChangeAspect="1" noChangeArrowheads="1" noCrop="1"/>
          </p:cNvPicPr>
          <p:nvPr/>
        </p:nvPicPr>
        <p:blipFill>
          <a:blip r:embed="rId3" cstate="email"/>
          <a:srcRect/>
          <a:stretch>
            <a:fillRect/>
          </a:stretch>
        </p:blipFill>
        <p:spPr bwMode="auto">
          <a:xfrm>
            <a:off x="6629400" y="4800600"/>
            <a:ext cx="2438400" cy="1998663"/>
          </a:xfrm>
          <a:prstGeom prst="rect">
            <a:avLst/>
          </a:prstGeom>
          <a:noFill/>
          <a:ln w="9525">
            <a:noFill/>
            <a:miter lim="800000"/>
            <a:headEnd/>
            <a:tailEnd/>
          </a:ln>
        </p:spPr>
      </p:pic>
      <p:pic>
        <p:nvPicPr>
          <p:cNvPr id="17" name="Picture 6" descr="Image result for gift box animated gif">
            <a:hlinkClick r:id="rId4" action="ppaction://hlinksldjump"/>
          </p:cNvPr>
          <p:cNvPicPr>
            <a:picLocks noChangeAspect="1" noChangeArrowheads="1" noCrop="1"/>
          </p:cNvPicPr>
          <p:nvPr/>
        </p:nvPicPr>
        <p:blipFill>
          <a:blip r:embed="rId5" cstate="email"/>
          <a:srcRect/>
          <a:stretch>
            <a:fillRect/>
          </a:stretch>
        </p:blipFill>
        <p:spPr bwMode="auto">
          <a:xfrm>
            <a:off x="4724400" y="5159375"/>
            <a:ext cx="1905000" cy="1651000"/>
          </a:xfrm>
          <a:prstGeom prst="rect">
            <a:avLst/>
          </a:prstGeom>
          <a:noFill/>
          <a:ln w="9525">
            <a:noFill/>
            <a:miter lim="800000"/>
            <a:headEnd/>
            <a:tailEnd/>
          </a:ln>
        </p:spPr>
      </p:pic>
      <p:pic>
        <p:nvPicPr>
          <p:cNvPr id="18" name="Picture 14" descr="Image result for gift box animated gif">
            <a:hlinkClick r:id="rId6" action="ppaction://hlinksldjump"/>
          </p:cNvPr>
          <p:cNvPicPr>
            <a:picLocks noChangeAspect="1" noChangeArrowheads="1" noCrop="1"/>
          </p:cNvPicPr>
          <p:nvPr/>
        </p:nvPicPr>
        <p:blipFill>
          <a:blip r:embed="rId7" cstate="email"/>
          <a:srcRect/>
          <a:stretch>
            <a:fillRect/>
          </a:stretch>
        </p:blipFill>
        <p:spPr bwMode="auto">
          <a:xfrm>
            <a:off x="1600200" y="4724400"/>
            <a:ext cx="2895600" cy="2133600"/>
          </a:xfrm>
          <a:prstGeom prst="rect">
            <a:avLst/>
          </a:prstGeom>
          <a:noFill/>
          <a:ln w="9525">
            <a:noFill/>
            <a:miter lim="800000"/>
            <a:headEnd/>
            <a:tailEnd/>
          </a:ln>
        </p:spPr>
      </p:pic>
      <p:pic>
        <p:nvPicPr>
          <p:cNvPr id="8197" name="Picture 6" descr="J0124039"/>
          <p:cNvPicPr>
            <a:picLocks noChangeAspect="1" noChangeArrowheads="1"/>
          </p:cNvPicPr>
          <p:nvPr/>
        </p:nvPicPr>
        <p:blipFill>
          <a:blip r:embed="rId8" cstate="email"/>
          <a:srcRect/>
          <a:stretch>
            <a:fillRect/>
          </a:stretch>
        </p:blipFill>
        <p:spPr bwMode="auto">
          <a:xfrm rot="-5400000">
            <a:off x="7570788" y="-65088"/>
            <a:ext cx="1524000" cy="1577975"/>
          </a:xfrm>
          <a:prstGeom prst="rect">
            <a:avLst/>
          </a:prstGeom>
          <a:noFill/>
          <a:ln w="9525">
            <a:noFill/>
            <a:miter lim="800000"/>
            <a:headEnd/>
            <a:tailEnd/>
          </a:ln>
        </p:spPr>
      </p:pic>
      <p:pic>
        <p:nvPicPr>
          <p:cNvPr id="8198" name="Picture 5" descr="J0124039"/>
          <p:cNvPicPr>
            <a:picLocks noChangeAspect="1" noChangeArrowheads="1"/>
          </p:cNvPicPr>
          <p:nvPr/>
        </p:nvPicPr>
        <p:blipFill>
          <a:blip r:embed="rId8" cstate="email"/>
          <a:srcRect/>
          <a:stretch>
            <a:fillRect/>
          </a:stretch>
        </p:blipFill>
        <p:spPr bwMode="auto">
          <a:xfrm rot="5400000">
            <a:off x="175419" y="5093494"/>
            <a:ext cx="1597025" cy="1862137"/>
          </a:xfrm>
          <a:prstGeom prst="rect">
            <a:avLst/>
          </a:prstGeom>
          <a:noFill/>
          <a:ln w="9525">
            <a:noFill/>
            <a:miter lim="800000"/>
            <a:headEnd/>
            <a:tailEnd/>
          </a:ln>
        </p:spPr>
      </p:pic>
      <p:sp>
        <p:nvSpPr>
          <p:cNvPr id="21" name="Rectangle 2"/>
          <p:cNvSpPr txBox="1">
            <a:spLocks noChangeArrowheads="1"/>
          </p:cNvSpPr>
          <p:nvPr/>
        </p:nvSpPr>
        <p:spPr bwMode="auto">
          <a:xfrm>
            <a:off x="-457200" y="0"/>
            <a:ext cx="9144000" cy="1320800"/>
          </a:xfrm>
          <a:prstGeom prst="rect">
            <a:avLst/>
          </a:prstGeom>
          <a:noFill/>
          <a:ln w="9525">
            <a:noFill/>
            <a:miter lim="800000"/>
            <a:headEnd/>
            <a:tailEnd/>
          </a:ln>
        </p:spPr>
        <p:txBody>
          <a:bodyPr anchor="ctr"/>
          <a:lstStyle/>
          <a:p>
            <a:pPr algn="ctr">
              <a:defRPr/>
            </a:pPr>
            <a:r>
              <a:rPr lang="en-US" sz="3600" b="1" kern="0" dirty="0" err="1">
                <a:solidFill>
                  <a:srgbClr val="0000CC"/>
                </a:solidFill>
                <a:latin typeface="Times New Roman" pitchFamily="18" charset="0"/>
                <a:ea typeface="+mj-ea"/>
                <a:cs typeface="+mj-cs"/>
              </a:rPr>
              <a:t>Thứ</a:t>
            </a:r>
            <a:r>
              <a:rPr lang="en-US" sz="3600" b="1" kern="0" dirty="0">
                <a:solidFill>
                  <a:srgbClr val="0000CC"/>
                </a:solidFill>
                <a:latin typeface="Times New Roman" pitchFamily="18" charset="0"/>
                <a:ea typeface="+mj-ea"/>
                <a:cs typeface="+mj-cs"/>
              </a:rPr>
              <a:t> </a:t>
            </a:r>
            <a:r>
              <a:rPr lang="en-US" sz="3600" b="1" kern="0" dirty="0" err="1">
                <a:solidFill>
                  <a:srgbClr val="0000CC"/>
                </a:solidFill>
                <a:latin typeface="Times New Roman" pitchFamily="18" charset="0"/>
                <a:ea typeface="+mj-ea"/>
                <a:cs typeface="+mj-cs"/>
              </a:rPr>
              <a:t>tư</a:t>
            </a:r>
            <a:r>
              <a:rPr lang="en-US" sz="3600" b="1" kern="0" dirty="0">
                <a:solidFill>
                  <a:srgbClr val="0000CC"/>
                </a:solidFill>
                <a:latin typeface="Times New Roman" pitchFamily="18" charset="0"/>
                <a:ea typeface="+mj-ea"/>
                <a:cs typeface="+mj-cs"/>
              </a:rPr>
              <a:t> </a:t>
            </a:r>
            <a:r>
              <a:rPr lang="en-US" sz="3600" b="1" kern="0" dirty="0" err="1">
                <a:solidFill>
                  <a:srgbClr val="0000CC"/>
                </a:solidFill>
                <a:latin typeface="Times New Roman" pitchFamily="18" charset="0"/>
                <a:ea typeface="+mj-ea"/>
                <a:cs typeface="+mj-cs"/>
              </a:rPr>
              <a:t>ngày</a:t>
            </a:r>
            <a:r>
              <a:rPr lang="en-US" sz="3600" b="1" kern="0" dirty="0">
                <a:solidFill>
                  <a:srgbClr val="0000CC"/>
                </a:solidFill>
                <a:latin typeface="Times New Roman" pitchFamily="18" charset="0"/>
                <a:ea typeface="+mj-ea"/>
                <a:cs typeface="+mj-cs"/>
              </a:rPr>
              <a:t> 22 </a:t>
            </a:r>
            <a:r>
              <a:rPr lang="en-US" sz="3600" b="1" kern="0" dirty="0" err="1">
                <a:solidFill>
                  <a:srgbClr val="0000CC"/>
                </a:solidFill>
                <a:latin typeface="Times New Roman" pitchFamily="18" charset="0"/>
                <a:ea typeface="+mj-ea"/>
                <a:cs typeface="+mj-cs"/>
              </a:rPr>
              <a:t>tháng</a:t>
            </a:r>
            <a:r>
              <a:rPr lang="en-US" sz="3600" b="1" kern="0" dirty="0">
                <a:solidFill>
                  <a:srgbClr val="0000CC"/>
                </a:solidFill>
                <a:latin typeface="Times New Roman" pitchFamily="18" charset="0"/>
                <a:ea typeface="+mj-ea"/>
                <a:cs typeface="+mj-cs"/>
              </a:rPr>
              <a:t> 12 </a:t>
            </a:r>
            <a:r>
              <a:rPr lang="en-US" sz="3600" b="1" kern="0" dirty="0" err="1">
                <a:solidFill>
                  <a:srgbClr val="0000CC"/>
                </a:solidFill>
                <a:latin typeface="Times New Roman" pitchFamily="18" charset="0"/>
                <a:ea typeface="+mj-ea"/>
                <a:cs typeface="+mj-cs"/>
              </a:rPr>
              <a:t>năm</a:t>
            </a:r>
            <a:r>
              <a:rPr lang="en-US" sz="3600" b="1" kern="0" dirty="0">
                <a:solidFill>
                  <a:srgbClr val="0000CC"/>
                </a:solidFill>
                <a:latin typeface="Times New Roman" pitchFamily="18" charset="0"/>
                <a:ea typeface="+mj-ea"/>
                <a:cs typeface="+mj-cs"/>
              </a:rPr>
              <a:t> 2021</a:t>
            </a:r>
            <a:br>
              <a:rPr lang="en-US" sz="3600" b="1" kern="0" dirty="0">
                <a:solidFill>
                  <a:srgbClr val="0000CC"/>
                </a:solidFill>
                <a:latin typeface="Times New Roman" pitchFamily="18" charset="0"/>
                <a:ea typeface="+mj-ea"/>
                <a:cs typeface="+mj-cs"/>
              </a:rPr>
            </a:br>
            <a:endParaRPr lang="en-US" sz="3600" b="1" kern="0" dirty="0">
              <a:solidFill>
                <a:srgbClr val="FF0000"/>
              </a:solidFill>
              <a:latin typeface="Times New Roman" pitchFamily="18" charset="0"/>
              <a:ea typeface="+mj-ea"/>
              <a:cs typeface="+mj-cs"/>
            </a:endParaRPr>
          </a:p>
        </p:txBody>
      </p:sp>
      <p:sp>
        <p:nvSpPr>
          <p:cNvPr id="22" name="Rectangle 21"/>
          <p:cNvSpPr/>
          <p:nvPr/>
        </p:nvSpPr>
        <p:spPr>
          <a:xfrm>
            <a:off x="3176588" y="660400"/>
            <a:ext cx="3429000" cy="708025"/>
          </a:xfrm>
          <a:prstGeom prst="rect">
            <a:avLst/>
          </a:prstGeom>
        </p:spPr>
        <p:txBody>
          <a:bodyPr>
            <a:spAutoFit/>
          </a:bodyPr>
          <a:lstStyle/>
          <a:p>
            <a:pPr>
              <a:defRPr/>
            </a:pPr>
            <a:r>
              <a:rPr lang="en-US" sz="4000" b="1" kern="0" dirty="0" err="1">
                <a:solidFill>
                  <a:srgbClr val="FF0000"/>
                </a:solidFill>
                <a:latin typeface="Times New Roman" pitchFamily="18" charset="0"/>
                <a:cs typeface="+mn-cs"/>
              </a:rPr>
              <a:t>Tập</a:t>
            </a:r>
            <a:r>
              <a:rPr lang="en-US" sz="4000" b="1" kern="0" dirty="0">
                <a:solidFill>
                  <a:srgbClr val="FF0000"/>
                </a:solidFill>
                <a:latin typeface="Times New Roman" pitchFamily="18" charset="0"/>
                <a:cs typeface="+mn-cs"/>
              </a:rPr>
              <a:t> </a:t>
            </a:r>
            <a:r>
              <a:rPr lang="en-US" sz="4000" b="1" kern="0" dirty="0" err="1">
                <a:solidFill>
                  <a:srgbClr val="FF0000"/>
                </a:solidFill>
                <a:latin typeface="Times New Roman" pitchFamily="18" charset="0"/>
                <a:cs typeface="+mn-cs"/>
              </a:rPr>
              <a:t>đọc</a:t>
            </a:r>
            <a:endParaRPr lang="en-US" sz="4000" dirty="0">
              <a:solidFill>
                <a:srgbClr val="FF0000"/>
              </a:solidFill>
              <a:cs typeface="+mn-cs"/>
            </a:endParaRPr>
          </a:p>
        </p:txBody>
      </p:sp>
      <p:sp>
        <p:nvSpPr>
          <p:cNvPr id="9" name="Rounded Rectangular Callout 8"/>
          <p:cNvSpPr/>
          <p:nvPr/>
        </p:nvSpPr>
        <p:spPr>
          <a:xfrm>
            <a:off x="685800" y="1752600"/>
            <a:ext cx="7848600" cy="2819400"/>
          </a:xfrm>
          <a:prstGeom prst="wedgeRoundRectCallout">
            <a:avLst>
              <a:gd name="adj1" fmla="val -28955"/>
              <a:gd name="adj2" fmla="val 49928"/>
              <a:gd name="adj3" fmla="val 16667"/>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4400" b="1" dirty="0" err="1">
                <a:solidFill>
                  <a:srgbClr val="0000FF"/>
                </a:solidFill>
                <a:latin typeface="Times New Roman" pitchFamily="18" charset="0"/>
                <a:cs typeface="Times New Roman" pitchFamily="18" charset="0"/>
              </a:rPr>
              <a:t>Đọc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đoạn</a:t>
            </a:r>
            <a:r>
              <a:rPr lang="en-US" sz="4400" b="1" dirty="0">
                <a:solidFill>
                  <a:srgbClr val="0000FF"/>
                </a:solidFill>
                <a:latin typeface="Times New Roman" pitchFamily="18" charset="0"/>
                <a:cs typeface="Times New Roman" pitchFamily="18" charset="0"/>
              </a:rPr>
              <a:t> 1 </a:t>
            </a:r>
            <a:r>
              <a:rPr lang="en-US" sz="4400" b="1" dirty="0" err="1">
                <a:solidFill>
                  <a:srgbClr val="0000FF"/>
                </a:solidFill>
                <a:latin typeface="Times New Roman" pitchFamily="18" charset="0"/>
                <a:cs typeface="Times New Roman" pitchFamily="18" charset="0"/>
              </a:rPr>
              <a:t>bài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tập</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đọc</a:t>
            </a:r>
            <a:r>
              <a:rPr lang="en-US" sz="4400" b="1" dirty="0">
                <a:solidFill>
                  <a:srgbClr val="0000FF"/>
                </a:solidFill>
                <a:latin typeface="Times New Roman" pitchFamily="18" charset="0"/>
                <a:cs typeface="Times New Roman" pitchFamily="18" charset="0"/>
              </a:rPr>
              <a:t> </a:t>
            </a:r>
            <a:r>
              <a:rPr lang="en-US" sz="4400" b="1" i="1" dirty="0">
                <a:solidFill>
                  <a:srgbClr val="0000FF"/>
                </a:solidFill>
                <a:latin typeface="Times New Roman" pitchFamily="18" charset="0"/>
                <a:cs typeface="Times New Roman" pitchFamily="18" charset="0"/>
              </a:rPr>
              <a:t>“</a:t>
            </a:r>
            <a:r>
              <a:rPr lang="en-US" sz="4400" b="1" i="1" dirty="0" err="1">
                <a:solidFill>
                  <a:srgbClr val="0000FF"/>
                </a:solidFill>
                <a:latin typeface="Times New Roman" pitchFamily="18" charset="0"/>
                <a:cs typeface="Times New Roman" pitchFamily="18" charset="0"/>
              </a:rPr>
              <a:t>Bốn</a:t>
            </a:r>
            <a:r>
              <a:rPr lang="en-US" sz="4400" b="1" i="1" dirty="0">
                <a:solidFill>
                  <a:srgbClr val="0000FF"/>
                </a:solidFill>
                <a:latin typeface="Times New Roman" pitchFamily="18" charset="0"/>
                <a:cs typeface="Times New Roman" pitchFamily="18" charset="0"/>
              </a:rPr>
              <a:t> </a:t>
            </a:r>
            <a:r>
              <a:rPr lang="en-US" sz="4400" b="1" i="1" dirty="0" err="1">
                <a:solidFill>
                  <a:srgbClr val="0000FF"/>
                </a:solidFill>
                <a:latin typeface="Times New Roman" pitchFamily="18" charset="0"/>
                <a:cs typeface="Times New Roman" pitchFamily="18" charset="0"/>
              </a:rPr>
              <a:t>Anh</a:t>
            </a:r>
            <a:r>
              <a:rPr lang="en-US" sz="4400" b="1" i="1" dirty="0">
                <a:solidFill>
                  <a:srgbClr val="0000FF"/>
                </a:solidFill>
                <a:latin typeface="Times New Roman" pitchFamily="18" charset="0"/>
                <a:cs typeface="Times New Roman" pitchFamily="18" charset="0"/>
              </a:rPr>
              <a:t> </a:t>
            </a:r>
            <a:r>
              <a:rPr lang="en-US" sz="4400" b="1" i="1" dirty="0" err="1">
                <a:solidFill>
                  <a:srgbClr val="0000FF"/>
                </a:solidFill>
                <a:latin typeface="Times New Roman" pitchFamily="18" charset="0"/>
                <a:cs typeface="Times New Roman" pitchFamily="18" charset="0"/>
              </a:rPr>
              <a:t>Tài</a:t>
            </a:r>
            <a:r>
              <a:rPr lang="en-US" sz="4400" b="1" i="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sách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trang</a:t>
            </a:r>
            <a:r>
              <a:rPr lang="en-US" sz="4400" b="1" dirty="0">
                <a:solidFill>
                  <a:srgbClr val="0000FF"/>
                </a:solidFill>
                <a:latin typeface="Times New Roman" pitchFamily="18" charset="0"/>
                <a:cs typeface="Times New Roman" pitchFamily="18" charset="0"/>
              </a:rPr>
              <a:t> 13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trả</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lời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câu</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hỏi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Thấy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yêu</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tinh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về</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cụ</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đã</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làm</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gì</a:t>
            </a:r>
            <a:r>
              <a:rPr lang="en-US" sz="4400" b="1" dirty="0">
                <a:solidFill>
                  <a:srgbClr val="0000FF"/>
                </a:solidFill>
                <a:latin typeface="Times New Roman" pitchFamily="18" charset="0"/>
                <a:cs typeface="Times New Roman" pitchFamily="18" charset="0"/>
              </a:rPr>
              <a:t>? </a:t>
            </a:r>
            <a:endParaRPr lang="vi-VN" sz="4400" dirty="0"/>
          </a:p>
        </p:txBody>
      </p:sp>
      <p:sp>
        <p:nvSpPr>
          <p:cNvPr id="11" name="Rounded Rectangular Callout 10"/>
          <p:cNvSpPr/>
          <p:nvPr/>
        </p:nvSpPr>
        <p:spPr>
          <a:xfrm>
            <a:off x="533400" y="1600200"/>
            <a:ext cx="8153400" cy="3124200"/>
          </a:xfrm>
          <a:prstGeom prst="wedgeRoundRectCallout">
            <a:avLst>
              <a:gd name="adj1" fmla="val -29368"/>
              <a:gd name="adj2" fmla="val 50340"/>
              <a:gd name="adj3" fmla="val 16667"/>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4400" b="1" dirty="0" err="1">
                <a:solidFill>
                  <a:srgbClr val="0000FF"/>
                </a:solidFill>
                <a:latin typeface="Times New Roman" pitchFamily="18" charset="0"/>
                <a:cs typeface="Times New Roman" pitchFamily="18" charset="0"/>
              </a:rPr>
              <a:t>Đọc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đoạn</a:t>
            </a:r>
            <a:r>
              <a:rPr lang="en-US" sz="4400" b="1" dirty="0">
                <a:solidFill>
                  <a:srgbClr val="0000FF"/>
                </a:solidFill>
                <a:latin typeface="Times New Roman" pitchFamily="18" charset="0"/>
                <a:cs typeface="Times New Roman" pitchFamily="18" charset="0"/>
              </a:rPr>
              <a:t> 2 </a:t>
            </a:r>
            <a:r>
              <a:rPr lang="en-US" sz="4400" b="1" dirty="0" err="1">
                <a:solidFill>
                  <a:srgbClr val="0000FF"/>
                </a:solidFill>
                <a:latin typeface="Times New Roman" pitchFamily="18" charset="0"/>
                <a:cs typeface="Times New Roman" pitchFamily="18" charset="0"/>
              </a:rPr>
              <a:t>bài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tập</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đọc</a:t>
            </a:r>
            <a:r>
              <a:rPr lang="en-US" sz="4400" b="1" dirty="0">
                <a:solidFill>
                  <a:srgbClr val="0000FF"/>
                </a:solidFill>
                <a:latin typeface="Times New Roman" pitchFamily="18" charset="0"/>
                <a:cs typeface="Times New Roman" pitchFamily="18" charset="0"/>
              </a:rPr>
              <a:t> </a:t>
            </a:r>
            <a:r>
              <a:rPr lang="en-US" sz="4400" b="1" i="1" dirty="0">
                <a:solidFill>
                  <a:srgbClr val="0000FF"/>
                </a:solidFill>
                <a:latin typeface="Times New Roman" pitchFamily="18" charset="0"/>
                <a:cs typeface="Times New Roman" pitchFamily="18" charset="0"/>
              </a:rPr>
              <a:t>“</a:t>
            </a:r>
            <a:r>
              <a:rPr lang="en-US" sz="4400" b="1" i="1" dirty="0" err="1">
                <a:solidFill>
                  <a:srgbClr val="0000FF"/>
                </a:solidFill>
                <a:latin typeface="Times New Roman" pitchFamily="18" charset="0"/>
                <a:cs typeface="Times New Roman" pitchFamily="18" charset="0"/>
              </a:rPr>
              <a:t>Bốn</a:t>
            </a:r>
            <a:r>
              <a:rPr lang="en-US" sz="4400" b="1" i="1" dirty="0">
                <a:solidFill>
                  <a:srgbClr val="0000FF"/>
                </a:solidFill>
                <a:latin typeface="Times New Roman" pitchFamily="18" charset="0"/>
                <a:cs typeface="Times New Roman" pitchFamily="18" charset="0"/>
              </a:rPr>
              <a:t> </a:t>
            </a:r>
            <a:r>
              <a:rPr lang="en-US" sz="4400" b="1" i="1" dirty="0" err="1">
                <a:solidFill>
                  <a:srgbClr val="0000FF"/>
                </a:solidFill>
                <a:latin typeface="Times New Roman" pitchFamily="18" charset="0"/>
                <a:cs typeface="Times New Roman" pitchFamily="18" charset="0"/>
              </a:rPr>
              <a:t>Anh</a:t>
            </a:r>
            <a:r>
              <a:rPr lang="en-US" sz="4400" b="1" i="1" dirty="0">
                <a:solidFill>
                  <a:srgbClr val="0000FF"/>
                </a:solidFill>
                <a:latin typeface="Times New Roman" pitchFamily="18" charset="0"/>
                <a:cs typeface="Times New Roman" pitchFamily="18" charset="0"/>
              </a:rPr>
              <a:t> </a:t>
            </a:r>
            <a:r>
              <a:rPr lang="en-US" sz="4400" b="1" i="1" dirty="0" err="1">
                <a:solidFill>
                  <a:srgbClr val="0000FF"/>
                </a:solidFill>
                <a:latin typeface="Times New Roman" pitchFamily="18" charset="0"/>
                <a:cs typeface="Times New Roman" pitchFamily="18" charset="0"/>
              </a:rPr>
              <a:t>Tài</a:t>
            </a:r>
            <a:r>
              <a:rPr lang="en-US" sz="4400" b="1" i="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sách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trang</a:t>
            </a:r>
            <a:r>
              <a:rPr lang="en-US" sz="4400" b="1" dirty="0">
                <a:solidFill>
                  <a:srgbClr val="0000FF"/>
                </a:solidFill>
                <a:latin typeface="Times New Roman" pitchFamily="18" charset="0"/>
                <a:cs typeface="Times New Roman" pitchFamily="18" charset="0"/>
              </a:rPr>
              <a:t> 13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trả</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lời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câu</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hỏi</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Vì</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sao</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anh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em</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Cẩu</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Khây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thắng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được</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yêu</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tinh</a:t>
            </a:r>
            <a:r>
              <a:rPr lang="en-US" sz="4400" b="1" dirty="0">
                <a:solidFill>
                  <a:srgbClr val="0000FF"/>
                </a:solidFill>
                <a:latin typeface="Times New Roman" pitchFamily="18" charset="0"/>
                <a:cs typeface="Times New Roman" pitchFamily="18" charset="0"/>
              </a:rPr>
              <a:t>? </a:t>
            </a:r>
            <a:endParaRPr lang="vi-VN" sz="4400" dirty="0"/>
          </a:p>
        </p:txBody>
      </p:sp>
      <p:sp>
        <p:nvSpPr>
          <p:cNvPr id="12" name="Rounded Rectangular Callout 11"/>
          <p:cNvSpPr/>
          <p:nvPr/>
        </p:nvSpPr>
        <p:spPr>
          <a:xfrm>
            <a:off x="762000" y="2362200"/>
            <a:ext cx="7467600" cy="1828800"/>
          </a:xfrm>
          <a:prstGeom prst="wedgeRoundRectCallout">
            <a:avLst>
              <a:gd name="adj1" fmla="val -30402"/>
              <a:gd name="adj2" fmla="val 51153"/>
              <a:gd name="adj3" fmla="val 16667"/>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4400" b="1" dirty="0" err="1">
                <a:solidFill>
                  <a:srgbClr val="0000FF"/>
                </a:solidFill>
                <a:latin typeface="Times New Roman" pitchFamily="18" charset="0"/>
                <a:cs typeface="Times New Roman" pitchFamily="18" charset="0"/>
              </a:rPr>
              <a:t>Em</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hãy</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cho</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biết</a:t>
            </a:r>
            <a:r>
              <a:rPr lang="en-US" sz="4400" b="1" dirty="0">
                <a:solidFill>
                  <a:srgbClr val="0000FF"/>
                </a:solidFill>
                <a:latin typeface="Times New Roman" pitchFamily="18" charset="0"/>
                <a:cs typeface="Times New Roman" pitchFamily="18" charset="0"/>
              </a:rPr>
              <a:t> ý </a:t>
            </a:r>
            <a:r>
              <a:rPr lang="en-US" sz="4400" b="1" dirty="0" err="1">
                <a:solidFill>
                  <a:srgbClr val="0000FF"/>
                </a:solidFill>
                <a:latin typeface="Times New Roman" pitchFamily="18" charset="0"/>
                <a:cs typeface="Times New Roman" pitchFamily="18" charset="0"/>
              </a:rPr>
              <a:t>nghĩa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của</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câu</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chuyện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Bốn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anh</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tài</a:t>
            </a:r>
            <a:r>
              <a:rPr lang="en-US" sz="4400" b="1" dirty="0">
                <a:solidFill>
                  <a:srgbClr val="0000FF"/>
                </a:solidFill>
                <a:latin typeface="Times New Roman" pitchFamily="18" charset="0"/>
                <a:cs typeface="Times New Roman" pitchFamily="18" charset="0"/>
              </a:rPr>
              <a:t>? </a:t>
            </a:r>
            <a:endParaRPr lang="vi-VN" sz="4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xit" presetSubtype="16" fill="hold" grpId="1" nodeType="clickEffect">
                                  <p:stCondLst>
                                    <p:cond delay="0"/>
                                  </p:stCondLst>
                                  <p:childTnLst>
                                    <p:animEffect transition="out" filter="circle(in)">
                                      <p:cBhvr>
                                        <p:cTn id="31" dur="2000"/>
                                        <p:tgtEl>
                                          <p:spTgt spid="12"/>
                                        </p:tgtEl>
                                      </p:cBhvr>
                                    </p:animEffect>
                                    <p:set>
                                      <p:cBhvr>
                                        <p:cTn id="32"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16"/>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10" presetClass="exit" presetSubtype="0" fill="hold" nodeType="clickEffect">
                                  <p:stCondLst>
                                    <p:cond delay="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9" restart="whenNotActive" fill="hold" evtFilter="cancelBubble" nodeType="interactiveSeq">
                <p:stCondLst>
                  <p:cond evt="onClick" delay="0">
                    <p:tgtEl>
                      <p:spTgt spid="17"/>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10" presetClass="exit" presetSubtype="0" fill="hold" nodeType="clickEffect">
                                  <p:stCondLst>
                                    <p:cond delay="0"/>
                                  </p:stCondLst>
                                  <p:childTnLst>
                                    <p:animEffect transition="out" filter="fade">
                                      <p:cBhvr>
                                        <p:cTn id="43" dur="500"/>
                                        <p:tgtEl>
                                          <p:spTgt spid="17"/>
                                        </p:tgtEl>
                                      </p:cBhvr>
                                    </p:animEffect>
                                    <p:set>
                                      <p:cBhvr>
                                        <p:cTn id="4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5" restart="whenNotActive" fill="hold" evtFilter="cancelBubble" nodeType="interactiveSeq">
                <p:stCondLst>
                  <p:cond evt="onClick" delay="0">
                    <p:tgtEl>
                      <p:spTgt spid="18"/>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10" presetClass="exit" presetSubtype="0" fill="hold" nodeType="clickEffect">
                                  <p:stCondLst>
                                    <p:cond delay="0"/>
                                  </p:stCondLst>
                                  <p:childTnLst>
                                    <p:animEffect transition="out" filter="fade">
                                      <p:cBhvr>
                                        <p:cTn id="49" dur="500"/>
                                        <p:tgtEl>
                                          <p:spTgt spid="18"/>
                                        </p:tgtEl>
                                      </p:cBhvr>
                                    </p:animEffect>
                                    <p:set>
                                      <p:cBhvr>
                                        <p:cTn id="50"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9" grpId="0" animBg="1"/>
      <p:bldP spid="9" grpId="1" animBg="1"/>
      <p:bldP spid="11" grpId="0" animBg="1"/>
      <p:bldP spid="11" grpId="1" animBg="1"/>
      <p:bldP spid="12" grpId="0" animBg="1"/>
      <p:bldP spid="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4" descr="80"/>
          <p:cNvPicPr>
            <a:picLocks noChangeAspect="1" noChangeArrowheads="1"/>
          </p:cNvPicPr>
          <p:nvPr/>
        </p:nvPicPr>
        <p:blipFill>
          <a:blip r:embed="rId2" cstate="email"/>
          <a:srcRect/>
          <a:stretch>
            <a:fillRect/>
          </a:stretch>
        </p:blipFill>
        <p:spPr bwMode="auto">
          <a:xfrm>
            <a:off x="147638" y="1676400"/>
            <a:ext cx="4195762" cy="4953000"/>
          </a:xfrm>
          <a:prstGeom prst="rect">
            <a:avLst/>
          </a:prstGeom>
          <a:noFill/>
          <a:ln w="9525">
            <a:noFill/>
            <a:miter lim="800000"/>
            <a:headEnd/>
            <a:tailEnd/>
          </a:ln>
        </p:spPr>
      </p:pic>
      <p:sp>
        <p:nvSpPr>
          <p:cNvPr id="4" name="Rectangle 3"/>
          <p:cNvSpPr/>
          <p:nvPr/>
        </p:nvSpPr>
        <p:spPr>
          <a:xfrm>
            <a:off x="3162300" y="15875"/>
            <a:ext cx="2362200" cy="708025"/>
          </a:xfrm>
          <a:prstGeom prst="rect">
            <a:avLst/>
          </a:prstGeom>
        </p:spPr>
        <p:txBody>
          <a:bodyPr>
            <a:spAutoFit/>
          </a:bodyPr>
          <a:lstStyle/>
          <a:p>
            <a:pPr>
              <a:defRPr/>
            </a:pPr>
            <a:r>
              <a:rPr lang="en-US" sz="4000" b="1" kern="0" dirty="0" err="1">
                <a:solidFill>
                  <a:srgbClr val="FF0000"/>
                </a:solidFill>
                <a:latin typeface="Times New Roman" pitchFamily="18" charset="0"/>
                <a:cs typeface="+mn-cs"/>
              </a:rPr>
              <a:t>Tập</a:t>
            </a:r>
            <a:r>
              <a:rPr lang="en-US" sz="4000" b="1" kern="0" dirty="0">
                <a:solidFill>
                  <a:srgbClr val="FF0000"/>
                </a:solidFill>
                <a:latin typeface="Times New Roman" pitchFamily="18" charset="0"/>
                <a:cs typeface="+mn-cs"/>
              </a:rPr>
              <a:t> </a:t>
            </a:r>
            <a:r>
              <a:rPr lang="en-US" sz="4000" b="1" kern="0" dirty="0" err="1">
                <a:solidFill>
                  <a:srgbClr val="FF0000"/>
                </a:solidFill>
                <a:latin typeface="Times New Roman" pitchFamily="18" charset="0"/>
                <a:cs typeface="+mn-cs"/>
              </a:rPr>
              <a:t>đọc</a:t>
            </a:r>
            <a:endParaRPr lang="en-US" sz="4000" dirty="0">
              <a:solidFill>
                <a:srgbClr val="FF0000"/>
              </a:solidFill>
              <a:cs typeface="+mn-cs"/>
            </a:endParaRPr>
          </a:p>
        </p:txBody>
      </p:sp>
      <p:sp>
        <p:nvSpPr>
          <p:cNvPr id="5" name="Rectangle 4"/>
          <p:cNvSpPr/>
          <p:nvPr/>
        </p:nvSpPr>
        <p:spPr>
          <a:xfrm>
            <a:off x="1752600" y="663575"/>
            <a:ext cx="5257800" cy="708025"/>
          </a:xfrm>
          <a:prstGeom prst="rect">
            <a:avLst/>
          </a:prstGeom>
        </p:spPr>
        <p:txBody>
          <a:bodyPr>
            <a:spAutoFit/>
          </a:bodyPr>
          <a:lstStyle/>
          <a:p>
            <a:pPr algn="ctr">
              <a:defRPr/>
            </a:pPr>
            <a:r>
              <a:rPr lang="en-US" sz="4000" b="1" kern="0" dirty="0" err="1">
                <a:solidFill>
                  <a:srgbClr val="0000CC"/>
                </a:solidFill>
                <a:latin typeface="Times New Roman" pitchFamily="18" charset="0"/>
                <a:cs typeface="+mn-cs"/>
              </a:rPr>
              <a:t>Trống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đồng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Đông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Sơn</a:t>
            </a:r>
            <a:endParaRPr lang="en-US" sz="4000" dirty="0">
              <a:solidFill>
                <a:srgbClr val="0000CC"/>
              </a:solidFill>
              <a:cs typeface="+mn-cs"/>
            </a:endParaRPr>
          </a:p>
        </p:txBody>
      </p:sp>
      <p:pic>
        <p:nvPicPr>
          <p:cNvPr id="9221" name="Picture 5" descr="TrienlamBaovatQG4.jpg"/>
          <p:cNvPicPr>
            <a:picLocks noChangeAspect="1"/>
          </p:cNvPicPr>
          <p:nvPr/>
        </p:nvPicPr>
        <p:blipFill>
          <a:blip r:embed="rId3" cstate="email"/>
          <a:srcRect/>
          <a:stretch>
            <a:fillRect/>
          </a:stretch>
        </p:blipFill>
        <p:spPr bwMode="auto">
          <a:xfrm>
            <a:off x="4495800" y="1676400"/>
            <a:ext cx="4495800" cy="495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Left Arrow 5">
            <a:hlinkClick r:id="rId2" action="ppaction://hlinksldjump"/>
          </p:cNvPr>
          <p:cNvSpPr/>
          <p:nvPr/>
        </p:nvSpPr>
        <p:spPr>
          <a:xfrm>
            <a:off x="8305800" y="6096000"/>
            <a:ext cx="533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43" name="Picture 3" descr="but-chi-duc-Staedtler-4(1).jpg"/>
          <p:cNvPicPr>
            <a:picLocks noChangeAspect="1"/>
          </p:cNvPicPr>
          <p:nvPr/>
        </p:nvPicPr>
        <p:blipFill>
          <a:blip r:embed="rId3" cstate="email"/>
          <a:srcRect/>
          <a:stretch>
            <a:fillRect/>
          </a:stretch>
        </p:blipFill>
        <p:spPr bwMode="auto">
          <a:xfrm>
            <a:off x="914400" y="533400"/>
            <a:ext cx="7391400" cy="4419600"/>
          </a:xfrm>
          <a:prstGeom prst="rect">
            <a:avLst/>
          </a:prstGeom>
          <a:noFill/>
          <a:ln w="9525">
            <a:noFill/>
            <a:miter lim="800000"/>
            <a:headEnd/>
            <a:tailEnd/>
          </a:ln>
        </p:spPr>
      </p:pic>
      <p:sp>
        <p:nvSpPr>
          <p:cNvPr id="10244" name="TextBox 4"/>
          <p:cNvSpPr txBox="1">
            <a:spLocks noChangeArrowheads="1"/>
          </p:cNvSpPr>
          <p:nvPr/>
        </p:nvSpPr>
        <p:spPr bwMode="auto">
          <a:xfrm>
            <a:off x="838200" y="5334000"/>
            <a:ext cx="7467600" cy="769938"/>
          </a:xfrm>
          <a:prstGeom prst="rect">
            <a:avLst/>
          </a:prstGeom>
          <a:noFill/>
          <a:ln w="9525">
            <a:noFill/>
            <a:miter lim="800000"/>
            <a:headEnd/>
            <a:tailEnd/>
          </a:ln>
        </p:spPr>
        <p:txBody>
          <a:bodyPr>
            <a:spAutoFit/>
          </a:bodyPr>
          <a:lstStyle/>
          <a:p>
            <a:pPr algn="ctr"/>
            <a:r>
              <a:rPr lang="en-US" sz="4400">
                <a:solidFill>
                  <a:srgbClr val="FF0000"/>
                </a:solidFill>
                <a:latin typeface="Times New Roman" pitchFamily="18" charset="0"/>
                <a:cs typeface="Times New Roman" pitchFamily="18" charset="0"/>
              </a:rPr>
              <a:t>Phần thưởng một cây bút chì.</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Left Arrow 5">
            <a:hlinkClick r:id="rId2" action="ppaction://hlinksldjump"/>
          </p:cNvPr>
          <p:cNvSpPr/>
          <p:nvPr/>
        </p:nvSpPr>
        <p:spPr>
          <a:xfrm>
            <a:off x="8305800" y="6096000"/>
            <a:ext cx="533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67" name="TextBox 4"/>
          <p:cNvSpPr txBox="1">
            <a:spLocks noChangeArrowheads="1"/>
          </p:cNvSpPr>
          <p:nvPr/>
        </p:nvSpPr>
        <p:spPr bwMode="auto">
          <a:xfrm>
            <a:off x="762000" y="5334000"/>
            <a:ext cx="7467600" cy="769938"/>
          </a:xfrm>
          <a:prstGeom prst="rect">
            <a:avLst/>
          </a:prstGeom>
          <a:noFill/>
          <a:ln w="9525">
            <a:noFill/>
            <a:miter lim="800000"/>
            <a:headEnd/>
            <a:tailEnd/>
          </a:ln>
        </p:spPr>
        <p:txBody>
          <a:bodyPr>
            <a:spAutoFit/>
          </a:bodyPr>
          <a:lstStyle/>
          <a:p>
            <a:pPr algn="ctr"/>
            <a:r>
              <a:rPr lang="en-US" sz="4400">
                <a:solidFill>
                  <a:srgbClr val="FF0000"/>
                </a:solidFill>
                <a:latin typeface="Times New Roman" pitchFamily="18" charset="0"/>
                <a:cs typeface="Times New Roman" pitchFamily="18" charset="0"/>
              </a:rPr>
              <a:t>Phần thưởng là cục tẩy.</a:t>
            </a:r>
          </a:p>
        </p:txBody>
      </p:sp>
      <p:pic>
        <p:nvPicPr>
          <p:cNvPr id="11268" name="Picture 4" descr="3855 (13).jpg"/>
          <p:cNvPicPr>
            <a:picLocks noChangeAspect="1"/>
          </p:cNvPicPr>
          <p:nvPr/>
        </p:nvPicPr>
        <p:blipFill>
          <a:blip r:embed="rId3" cstate="email"/>
          <a:srcRect/>
          <a:stretch>
            <a:fillRect/>
          </a:stretch>
        </p:blipFill>
        <p:spPr bwMode="auto">
          <a:xfrm>
            <a:off x="1143000" y="533400"/>
            <a:ext cx="6705600" cy="42862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Left Arrow 5">
            <a:hlinkClick r:id="rId2" action="ppaction://hlinksldjump"/>
          </p:cNvPr>
          <p:cNvSpPr/>
          <p:nvPr/>
        </p:nvSpPr>
        <p:spPr>
          <a:xfrm>
            <a:off x="8305800" y="6096000"/>
            <a:ext cx="5334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1" name="TextBox 4"/>
          <p:cNvSpPr txBox="1">
            <a:spLocks noChangeArrowheads="1"/>
          </p:cNvSpPr>
          <p:nvPr/>
        </p:nvSpPr>
        <p:spPr bwMode="auto">
          <a:xfrm>
            <a:off x="762000" y="5334000"/>
            <a:ext cx="7467600" cy="769938"/>
          </a:xfrm>
          <a:prstGeom prst="rect">
            <a:avLst/>
          </a:prstGeom>
          <a:noFill/>
          <a:ln w="9525">
            <a:noFill/>
            <a:miter lim="800000"/>
            <a:headEnd/>
            <a:tailEnd/>
          </a:ln>
        </p:spPr>
        <p:txBody>
          <a:bodyPr>
            <a:spAutoFit/>
          </a:bodyPr>
          <a:lstStyle/>
          <a:p>
            <a:pPr algn="ctr"/>
            <a:r>
              <a:rPr lang="en-US" sz="4400">
                <a:solidFill>
                  <a:srgbClr val="FF0000"/>
                </a:solidFill>
                <a:latin typeface="Times New Roman" pitchFamily="18" charset="0"/>
                <a:cs typeface="Times New Roman" pitchFamily="18" charset="0"/>
              </a:rPr>
              <a:t>Phần thưởng là 1 cái kẹo.</a:t>
            </a:r>
          </a:p>
        </p:txBody>
      </p:sp>
      <p:pic>
        <p:nvPicPr>
          <p:cNvPr id="12292" name="Picture 4" descr="chupa-chups-300.jpg"/>
          <p:cNvPicPr>
            <a:picLocks noChangeAspect="1"/>
          </p:cNvPicPr>
          <p:nvPr/>
        </p:nvPicPr>
        <p:blipFill>
          <a:blip r:embed="rId3" cstate="email"/>
          <a:srcRect/>
          <a:stretch>
            <a:fillRect/>
          </a:stretch>
        </p:blipFill>
        <p:spPr bwMode="auto">
          <a:xfrm>
            <a:off x="990600" y="1066800"/>
            <a:ext cx="6705600" cy="4267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2" name="Text Box 12"/>
          <p:cNvSpPr txBox="1">
            <a:spLocks noChangeArrowheads="1"/>
          </p:cNvSpPr>
          <p:nvPr/>
        </p:nvSpPr>
        <p:spPr bwMode="auto">
          <a:xfrm>
            <a:off x="685800" y="1590675"/>
            <a:ext cx="8305800" cy="2032000"/>
          </a:xfrm>
          <a:prstGeom prst="rect">
            <a:avLst/>
          </a:prstGeom>
          <a:noFill/>
          <a:ln w="9525">
            <a:noFill/>
            <a:miter lim="800000"/>
            <a:headEnd/>
            <a:tailEnd/>
          </a:ln>
        </p:spPr>
        <p:txBody>
          <a:bodyPr>
            <a:spAutoFit/>
          </a:bodyPr>
          <a:lstStyle/>
          <a:p>
            <a:pPr>
              <a:spcBef>
                <a:spcPct val="50000"/>
              </a:spcBef>
            </a:pPr>
            <a:r>
              <a:rPr lang="en-US" altLang="vi-VN" sz="3000" b="1">
                <a:solidFill>
                  <a:srgbClr val="000000"/>
                </a:solidFill>
                <a:latin typeface="Times New Roman" pitchFamily="18" charset="0"/>
              </a:rPr>
              <a:t>   </a:t>
            </a:r>
            <a:r>
              <a:rPr lang="en-US" altLang="vi-VN" sz="3600" b="1">
                <a:solidFill>
                  <a:srgbClr val="000000"/>
                </a:solidFill>
                <a:latin typeface="Times New Roman" pitchFamily="18" charset="0"/>
              </a:rPr>
              <a:t>Bài đọc chia làm 2 đoạn:</a:t>
            </a:r>
          </a:p>
          <a:p>
            <a:pPr>
              <a:lnSpc>
                <a:spcPct val="75000"/>
              </a:lnSpc>
              <a:spcBef>
                <a:spcPct val="50000"/>
              </a:spcBef>
            </a:pPr>
            <a:r>
              <a:rPr lang="en-US" altLang="vi-VN" sz="3600" b="1">
                <a:solidFill>
                  <a:srgbClr val="000000"/>
                </a:solidFill>
                <a:latin typeface="Times New Roman" pitchFamily="18" charset="0"/>
              </a:rPr>
              <a:t>   + </a:t>
            </a:r>
            <a:r>
              <a:rPr lang="en-US" altLang="vi-VN" sz="3600" b="1" u="sng">
                <a:solidFill>
                  <a:srgbClr val="000000"/>
                </a:solidFill>
                <a:latin typeface="Times New Roman" pitchFamily="18" charset="0"/>
              </a:rPr>
              <a:t>Đoạn 1</a:t>
            </a:r>
            <a:r>
              <a:rPr lang="en-US" altLang="vi-VN" sz="3600" b="1">
                <a:solidFill>
                  <a:srgbClr val="000000"/>
                </a:solidFill>
                <a:latin typeface="Times New Roman" pitchFamily="18" charset="0"/>
              </a:rPr>
              <a:t>:  </a:t>
            </a:r>
            <a:r>
              <a:rPr lang="en-US" altLang="vi-VN" sz="3600" b="1">
                <a:solidFill>
                  <a:srgbClr val="0000FF"/>
                </a:solidFill>
                <a:latin typeface="Times New Roman" pitchFamily="18" charset="0"/>
              </a:rPr>
              <a:t>Từ đầu ... hươu nai có gạc</a:t>
            </a:r>
          </a:p>
          <a:p>
            <a:pPr>
              <a:lnSpc>
                <a:spcPct val="75000"/>
              </a:lnSpc>
              <a:spcBef>
                <a:spcPct val="50000"/>
              </a:spcBef>
            </a:pPr>
            <a:r>
              <a:rPr lang="en-US" altLang="vi-VN" sz="3600" b="1">
                <a:solidFill>
                  <a:srgbClr val="000000"/>
                </a:solidFill>
                <a:latin typeface="Times New Roman" pitchFamily="18" charset="0"/>
              </a:rPr>
              <a:t>   + </a:t>
            </a:r>
            <a:r>
              <a:rPr lang="en-US" altLang="vi-VN" sz="3600" b="1" u="sng">
                <a:solidFill>
                  <a:srgbClr val="000000"/>
                </a:solidFill>
                <a:latin typeface="Times New Roman" pitchFamily="18" charset="0"/>
              </a:rPr>
              <a:t>Đoạn 2</a:t>
            </a:r>
            <a:r>
              <a:rPr lang="en-US" altLang="vi-VN" sz="3600" b="1">
                <a:solidFill>
                  <a:srgbClr val="000000"/>
                </a:solidFill>
                <a:latin typeface="Times New Roman" pitchFamily="18" charset="0"/>
              </a:rPr>
              <a:t>:  </a:t>
            </a:r>
            <a:r>
              <a:rPr lang="en-US" altLang="vi-VN" sz="3600" b="1">
                <a:solidFill>
                  <a:srgbClr val="0000FF"/>
                </a:solidFill>
                <a:latin typeface="Times New Roman" pitchFamily="18" charset="0"/>
              </a:rPr>
              <a:t>Phần còn lại</a:t>
            </a:r>
          </a:p>
        </p:txBody>
      </p:sp>
      <p:graphicFrame>
        <p:nvGraphicFramePr>
          <p:cNvPr id="13315" name="Object 1"/>
          <p:cNvGraphicFramePr>
            <a:graphicFrameLocks noChangeAspect="1"/>
          </p:cNvGraphicFramePr>
          <p:nvPr/>
        </p:nvGraphicFramePr>
        <p:xfrm>
          <a:off x="0" y="57150"/>
          <a:ext cx="1600200" cy="1274763"/>
        </p:xfrm>
        <a:graphic>
          <a:graphicData uri="http://schemas.openxmlformats.org/presentationml/2006/ole">
            <p:oleObj spid="_x0000_s13315" name="Clip" r:id="rId3" imgW="1278331" imgH="1273759" progId="MS_ClipArt_Gallery.2">
              <p:embed/>
            </p:oleObj>
          </a:graphicData>
        </a:graphic>
      </p:graphicFrame>
      <p:sp>
        <p:nvSpPr>
          <p:cNvPr id="4" name="Rectangle 3"/>
          <p:cNvSpPr/>
          <p:nvPr/>
        </p:nvSpPr>
        <p:spPr>
          <a:xfrm>
            <a:off x="3162300" y="15875"/>
            <a:ext cx="2362200" cy="708025"/>
          </a:xfrm>
          <a:prstGeom prst="rect">
            <a:avLst/>
          </a:prstGeom>
        </p:spPr>
        <p:txBody>
          <a:bodyPr>
            <a:spAutoFit/>
          </a:bodyPr>
          <a:lstStyle/>
          <a:p>
            <a:pPr>
              <a:defRPr/>
            </a:pPr>
            <a:r>
              <a:rPr lang="en-US" sz="4000" b="1" kern="0" dirty="0" err="1">
                <a:solidFill>
                  <a:srgbClr val="FF0000"/>
                </a:solidFill>
                <a:latin typeface="Times New Roman" pitchFamily="18" charset="0"/>
                <a:cs typeface="+mn-cs"/>
              </a:rPr>
              <a:t>Tập</a:t>
            </a:r>
            <a:r>
              <a:rPr lang="en-US" sz="4000" b="1" kern="0" dirty="0">
                <a:solidFill>
                  <a:srgbClr val="FF0000"/>
                </a:solidFill>
                <a:latin typeface="Times New Roman" pitchFamily="18" charset="0"/>
                <a:cs typeface="+mn-cs"/>
              </a:rPr>
              <a:t> </a:t>
            </a:r>
            <a:r>
              <a:rPr lang="en-US" sz="4000" b="1" kern="0" dirty="0" err="1">
                <a:solidFill>
                  <a:srgbClr val="FF0000"/>
                </a:solidFill>
                <a:latin typeface="Times New Roman" pitchFamily="18" charset="0"/>
                <a:cs typeface="+mn-cs"/>
              </a:rPr>
              <a:t>đọc</a:t>
            </a:r>
            <a:endParaRPr lang="en-US" sz="4000" dirty="0">
              <a:solidFill>
                <a:srgbClr val="FF0000"/>
              </a:solidFill>
              <a:cs typeface="+mn-cs"/>
            </a:endParaRPr>
          </a:p>
        </p:txBody>
      </p:sp>
      <p:sp>
        <p:nvSpPr>
          <p:cNvPr id="5" name="Rectangle 4"/>
          <p:cNvSpPr/>
          <p:nvPr/>
        </p:nvSpPr>
        <p:spPr>
          <a:xfrm>
            <a:off x="533400" y="663575"/>
            <a:ext cx="7543800" cy="708025"/>
          </a:xfrm>
          <a:prstGeom prst="rect">
            <a:avLst/>
          </a:prstGeom>
        </p:spPr>
        <p:txBody>
          <a:bodyPr>
            <a:spAutoFit/>
          </a:bodyPr>
          <a:lstStyle/>
          <a:p>
            <a:pPr algn="ctr">
              <a:defRPr/>
            </a:pPr>
            <a:r>
              <a:rPr lang="en-US" sz="4000" b="1" kern="0" dirty="0" err="1">
                <a:solidFill>
                  <a:srgbClr val="0000CC"/>
                </a:solidFill>
                <a:latin typeface="Times New Roman" pitchFamily="18" charset="0"/>
                <a:cs typeface="+mn-cs"/>
              </a:rPr>
              <a:t>Trống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đồng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Đông</a:t>
            </a:r>
            <a:r>
              <a:rPr lang="en-US" sz="4000" b="1" kern="0" dirty="0">
                <a:solidFill>
                  <a:srgbClr val="0000CC"/>
                </a:solidFill>
                <a:latin typeface="Times New Roman" pitchFamily="18" charset="0"/>
                <a:cs typeface="+mn-cs"/>
              </a:rPr>
              <a:t> </a:t>
            </a:r>
            <a:r>
              <a:rPr lang="en-US" sz="4000" b="1" kern="0" dirty="0" err="1">
                <a:solidFill>
                  <a:srgbClr val="0000CC"/>
                </a:solidFill>
                <a:latin typeface="Times New Roman" pitchFamily="18" charset="0"/>
                <a:cs typeface="+mn-cs"/>
              </a:rPr>
              <a:t>Sơn</a:t>
            </a:r>
            <a:r>
              <a:rPr lang="en-US" sz="4000" b="1" kern="0" dirty="0">
                <a:solidFill>
                  <a:srgbClr val="0000CC"/>
                </a:solidFill>
                <a:latin typeface="Times New Roman" pitchFamily="18" charset="0"/>
                <a:cs typeface="+mn-cs"/>
              </a:rPr>
              <a:t> </a:t>
            </a:r>
            <a:r>
              <a:rPr lang="en-US" sz="4000" b="1" kern="0" dirty="0">
                <a:solidFill>
                  <a:srgbClr val="0000CC"/>
                </a:solidFill>
                <a:latin typeface="Times New Roman" pitchFamily="18" charset="0"/>
                <a:cs typeface="+mn-cs"/>
              </a:rPr>
              <a:t>(</a:t>
            </a:r>
            <a:r>
              <a:rPr lang="en-US" sz="4000" b="1" kern="0" dirty="0" err="1">
                <a:solidFill>
                  <a:srgbClr val="0000CC"/>
                </a:solidFill>
                <a:latin typeface="Times New Roman" pitchFamily="18" charset="0"/>
                <a:cs typeface="+mn-cs"/>
              </a:rPr>
              <a:t>trang</a:t>
            </a:r>
            <a:r>
              <a:rPr lang="en-US" sz="4000" b="1" kern="0" dirty="0">
                <a:solidFill>
                  <a:srgbClr val="0000CC"/>
                </a:solidFill>
                <a:latin typeface="Times New Roman" pitchFamily="18" charset="0"/>
                <a:cs typeface="+mn-cs"/>
              </a:rPr>
              <a:t> 17)</a:t>
            </a:r>
            <a:endParaRPr lang="en-US" sz="4000" dirty="0">
              <a:solidFill>
                <a:srgbClr val="0000CC"/>
              </a:solidFill>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1932">
                                            <p:txEl>
                                              <p:pRg st="0" end="0"/>
                                            </p:txEl>
                                          </p:spTgt>
                                        </p:tgtEl>
                                        <p:attrNameLst>
                                          <p:attrName>style.visibility</p:attrName>
                                        </p:attrNameLst>
                                      </p:cBhvr>
                                      <p:to>
                                        <p:strVal val="visible"/>
                                      </p:to>
                                    </p:set>
                                    <p:anim calcmode="lin" valueType="num">
                                      <p:cBhvr>
                                        <p:cTn id="7" dur="1000" fill="hold"/>
                                        <p:tgtEl>
                                          <p:spTgt spid="81932">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8193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32">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81932">
                                            <p:txEl>
                                              <p:pRg st="1" end="1"/>
                                            </p:txEl>
                                          </p:spTgt>
                                        </p:tgtEl>
                                        <p:attrNameLst>
                                          <p:attrName>style.visibility</p:attrName>
                                        </p:attrNameLst>
                                      </p:cBhvr>
                                      <p:to>
                                        <p:strVal val="visible"/>
                                      </p:to>
                                    </p:set>
                                    <p:anim calcmode="lin" valueType="num">
                                      <p:cBhvr>
                                        <p:cTn id="12" dur="1000" fill="hold"/>
                                        <p:tgtEl>
                                          <p:spTgt spid="81932">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81932">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1932">
                                            <p:txEl>
                                              <p:pRg st="1" end="1"/>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81932">
                                            <p:txEl>
                                              <p:pRg st="2" end="2"/>
                                            </p:txEl>
                                          </p:spTgt>
                                        </p:tgtEl>
                                        <p:attrNameLst>
                                          <p:attrName>style.visibility</p:attrName>
                                        </p:attrNameLst>
                                      </p:cBhvr>
                                      <p:to>
                                        <p:strVal val="visible"/>
                                      </p:to>
                                    </p:set>
                                    <p:anim calcmode="lin" valueType="num">
                                      <p:cBhvr>
                                        <p:cTn id="17" dur="1000" fill="hold"/>
                                        <p:tgtEl>
                                          <p:spTgt spid="81932">
                                            <p:txEl>
                                              <p:pRg st="2" end="2"/>
                                            </p:txEl>
                                          </p:spTgt>
                                        </p:tgtEl>
                                        <p:attrNameLst>
                                          <p:attrName>ppt_x</p:attrName>
                                        </p:attrNameLst>
                                      </p:cBhvr>
                                      <p:tavLst>
                                        <p:tav tm="0">
                                          <p:val>
                                            <p:strVal val="#ppt_x-.2"/>
                                          </p:val>
                                        </p:tav>
                                        <p:tav tm="100000">
                                          <p:val>
                                            <p:strVal val="#ppt_x"/>
                                          </p:val>
                                        </p:tav>
                                      </p:tavLst>
                                    </p:anim>
                                    <p:anim calcmode="lin" valueType="num">
                                      <p:cBhvr>
                                        <p:cTn id="18" dur="1000" fill="hold"/>
                                        <p:tgtEl>
                                          <p:spTgt spid="81932">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19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3744</TotalTime>
  <Words>654</Words>
  <Application>Microsoft Office PowerPoint</Application>
  <PresentationFormat>On-screen Show (4:3)</PresentationFormat>
  <Paragraphs>93</Paragraphs>
  <Slides>38</Slides>
  <Notes>0</Notes>
  <HiddenSlides>3</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Trebuchet MS</vt:lpstr>
      <vt:lpstr>Georgia</vt:lpstr>
      <vt:lpstr>Calibri</vt:lpstr>
      <vt:lpstr>Arial Black</vt:lpstr>
      <vt:lpstr>Times New Roman</vt:lpstr>
      <vt:lpstr>.VnAristote</vt:lpstr>
      <vt:lpstr>Garamond</vt:lpstr>
      <vt:lpstr>Slipstream</vt:lpstr>
      <vt:lpstr>Microsoft Clip Gallery</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&lt;arabianhorse&gt;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TriVienComputer</dc:creator>
  <cp:lastModifiedBy>MayI</cp:lastModifiedBy>
  <cp:revision>357</cp:revision>
  <dcterms:created xsi:type="dcterms:W3CDTF">2012-10-04T13:28:42Z</dcterms:created>
  <dcterms:modified xsi:type="dcterms:W3CDTF">2022-01-14T09:20:48Z</dcterms:modified>
</cp:coreProperties>
</file>