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80" r:id="rId2"/>
    <p:sldId id="272" r:id="rId3"/>
    <p:sldId id="271" r:id="rId4"/>
    <p:sldId id="275" r:id="rId5"/>
    <p:sldId id="264" r:id="rId6"/>
    <p:sldId id="265" r:id="rId7"/>
    <p:sldId id="267" r:id="rId8"/>
    <p:sldId id="26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26" autoAdjust="0"/>
    <p:restoredTop sz="94660"/>
  </p:normalViewPr>
  <p:slideViewPr>
    <p:cSldViewPr snapToGrid="0">
      <p:cViewPr>
        <p:scale>
          <a:sx n="56" d="100"/>
          <a:sy n="56" d="100"/>
        </p:scale>
        <p:origin x="-1068" y="-3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416D65-69CA-4EE6-BABF-4A1A17CB6B36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96F362-82C5-498C-BBD8-C9FA1BB9B4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714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6FF5628-D628-4344-B9A9-90087DDF4FDB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0138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C0336CB-3005-41D0-B0E9-7C97D266E328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783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B911-ACA2-4D78-8610-D3BEEFED6354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D913-715F-49EF-A3AC-2DC13B5A39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B911-ACA2-4D78-8610-D3BEEFED6354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D913-715F-49EF-A3AC-2DC13B5A39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B911-ACA2-4D78-8610-D3BEEFED6354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D913-715F-49EF-A3AC-2DC13B5A39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B911-ACA2-4D78-8610-D3BEEFED6354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D913-715F-49EF-A3AC-2DC13B5A39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B911-ACA2-4D78-8610-D3BEEFED6354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D913-715F-49EF-A3AC-2DC13B5A39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B911-ACA2-4D78-8610-D3BEEFED6354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D913-715F-49EF-A3AC-2DC13B5A39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B911-ACA2-4D78-8610-D3BEEFED6354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D913-715F-49EF-A3AC-2DC13B5A39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B911-ACA2-4D78-8610-D3BEEFED6354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D913-715F-49EF-A3AC-2DC13B5A39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B911-ACA2-4D78-8610-D3BEEFED6354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D913-715F-49EF-A3AC-2DC13B5A39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B911-ACA2-4D78-8610-D3BEEFED6354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D913-715F-49EF-A3AC-2DC13B5A39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B911-ACA2-4D78-8610-D3BEEFED6354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D913-715F-49EF-A3AC-2DC13B5A39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BB911-ACA2-4D78-8610-D3BEEFED6354}" type="datetimeFigureOut">
              <a:rPr lang="en-US" smtClean="0"/>
              <a:pPr/>
              <a:t>1/13/2022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AD913-715F-49EF-A3AC-2DC13B5A39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WordArt 20"/>
          <p:cNvSpPr>
            <a:spLocks noChangeArrowheads="1" noChangeShapeType="1" noTextEdit="1"/>
          </p:cNvSpPr>
          <p:nvPr/>
        </p:nvSpPr>
        <p:spPr bwMode="auto">
          <a:xfrm>
            <a:off x="636768" y="169333"/>
            <a:ext cx="10817997" cy="19599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157"/>
              </a:avLst>
            </a:prstTxWarp>
          </a:bodyPr>
          <a:lstStyle/>
          <a:p>
            <a:pPr algn="ctr"/>
            <a:r>
              <a:rPr lang="en-US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endParaRPr lang="en-US" sz="13800" b="1" kern="10" dirty="0" smtClean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38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138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8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sz="138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8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38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8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138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8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138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8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Trỗi</a:t>
            </a:r>
            <a:endParaRPr lang="en-US" sz="138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3800" b="1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Toán</a:t>
            </a:r>
            <a:r>
              <a:rPr lang="en-US" sz="138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5</a:t>
            </a:r>
            <a:endParaRPr lang="en-US" sz="138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Picture 10" descr="Dove-02-jun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969193" y="1273628"/>
            <a:ext cx="1676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1" descr="Dove-02-jun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953" y="1234440"/>
            <a:ext cx="1676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5" descr="Dove-02-jun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98330" y="5453743"/>
            <a:ext cx="1676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3" descr="Bellcol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9470840">
            <a:off x="-138461" y="1019683"/>
            <a:ext cx="1719263" cy="158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4" descr="Bellcol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3382142">
            <a:off x="10470477" y="1035726"/>
            <a:ext cx="1676400" cy="146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5" descr="Bellcol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3847532">
            <a:off x="-205400" y="5415756"/>
            <a:ext cx="1684337" cy="1447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6" descr="Bellcol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8003096">
            <a:off x="10631646" y="5488783"/>
            <a:ext cx="1646237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AutoShape 22"/>
          <p:cNvSpPr>
            <a:spLocks noChangeArrowheads="1"/>
          </p:cNvSpPr>
          <p:nvPr/>
        </p:nvSpPr>
        <p:spPr bwMode="auto">
          <a:xfrm>
            <a:off x="1109708" y="2262051"/>
            <a:ext cx="574675" cy="485775"/>
          </a:xfrm>
          <a:prstGeom prst="star4">
            <a:avLst>
              <a:gd name="adj" fmla="val 12500"/>
            </a:avLst>
          </a:prstGeom>
          <a:solidFill>
            <a:srgbClr val="66FF33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vi-VN" altLang="vi-VN">
              <a:solidFill>
                <a:srgbClr val="000000"/>
              </a:solidFill>
            </a:endParaRPr>
          </a:p>
        </p:txBody>
      </p:sp>
      <p:pic>
        <p:nvPicPr>
          <p:cNvPr id="23" name="Picture 15" descr="Dove-02-jun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41828" y="5516880"/>
            <a:ext cx="1676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AutoShape 22"/>
          <p:cNvSpPr>
            <a:spLocks noChangeArrowheads="1"/>
          </p:cNvSpPr>
          <p:nvPr/>
        </p:nvSpPr>
        <p:spPr bwMode="auto">
          <a:xfrm>
            <a:off x="10129792" y="4675278"/>
            <a:ext cx="574675" cy="485775"/>
          </a:xfrm>
          <a:prstGeom prst="star4">
            <a:avLst>
              <a:gd name="adj" fmla="val 12500"/>
            </a:avLst>
          </a:prstGeom>
          <a:solidFill>
            <a:srgbClr val="66FF33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26" name="AutoShape 21"/>
          <p:cNvSpPr>
            <a:spLocks noChangeArrowheads="1"/>
          </p:cNvSpPr>
          <p:nvPr/>
        </p:nvSpPr>
        <p:spPr bwMode="auto">
          <a:xfrm>
            <a:off x="1479821" y="4611460"/>
            <a:ext cx="574675" cy="485775"/>
          </a:xfrm>
          <a:prstGeom prst="star4">
            <a:avLst>
              <a:gd name="adj" fmla="val 12431"/>
            </a:avLst>
          </a:prstGeom>
          <a:solidFill>
            <a:srgbClr val="99FF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27" name="AutoShape 21"/>
          <p:cNvSpPr>
            <a:spLocks noChangeArrowheads="1"/>
          </p:cNvSpPr>
          <p:nvPr/>
        </p:nvSpPr>
        <p:spPr bwMode="auto">
          <a:xfrm>
            <a:off x="9205141" y="2129246"/>
            <a:ext cx="574675" cy="485775"/>
          </a:xfrm>
          <a:prstGeom prst="star4">
            <a:avLst>
              <a:gd name="adj" fmla="val 12431"/>
            </a:avLst>
          </a:prstGeom>
          <a:solidFill>
            <a:srgbClr val="99FF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28" name="WordArt 5"/>
          <p:cNvSpPr>
            <a:spLocks noChangeArrowheads="1" noChangeShapeType="1" noTextEdit="1"/>
          </p:cNvSpPr>
          <p:nvPr/>
        </p:nvSpPr>
        <p:spPr bwMode="auto">
          <a:xfrm>
            <a:off x="1479821" y="2488467"/>
            <a:ext cx="9224646" cy="33332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600" b="1" kern="10" dirty="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LUYỆN TẬP</a:t>
            </a:r>
            <a:r>
              <a:rPr lang="en-US" sz="1600" b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600" b="1" kern="10" dirty="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-   </a:t>
            </a:r>
            <a:r>
              <a:rPr lang="vi-VN" sz="1600" b="1" kern="10" dirty="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</a:t>
            </a:r>
            <a:r>
              <a:rPr lang="en-US" sz="1600" b="1" kern="10" dirty="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RANG 11</a:t>
            </a:r>
            <a:r>
              <a:rPr lang="vi-VN" sz="1600" b="1" kern="10" dirty="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2</a:t>
            </a:r>
            <a:endParaRPr lang="en-US" sz="900" b="1" kern="10" dirty="0">
              <a:ln w="12700">
                <a:solidFill>
                  <a:srgbClr val="FF00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sz="900" b="1" kern="10" dirty="0" err="1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Giáo</a:t>
            </a:r>
            <a:r>
              <a:rPr lang="en-US" sz="900" b="1" kern="10" dirty="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900" b="1" kern="10" dirty="0" err="1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viên</a:t>
            </a:r>
            <a:r>
              <a:rPr lang="en-US" sz="900" b="1" kern="10" dirty="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: </a:t>
            </a:r>
            <a:r>
              <a:rPr lang="en-US" sz="900" b="1" kern="10" dirty="0" err="1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Đỗ</a:t>
            </a:r>
            <a:r>
              <a:rPr lang="en-US" sz="900" b="1" kern="10" dirty="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900" b="1" kern="10" dirty="0" err="1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Thị</a:t>
            </a:r>
            <a:r>
              <a:rPr lang="en-US" sz="900" b="1" kern="10" dirty="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Kim </a:t>
            </a:r>
            <a:r>
              <a:rPr lang="en-US" sz="900" b="1" kern="10" dirty="0" err="1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Oanh</a:t>
            </a:r>
            <a:endParaRPr lang="en-US" sz="900" b="1" kern="10" dirty="0" smtClean="0">
              <a:ln w="12700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sz="900" b="1" kern="10" dirty="0" err="1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Lớp</a:t>
            </a:r>
            <a:r>
              <a:rPr lang="en-US" sz="900" b="1" kern="10" dirty="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: 5A1</a:t>
            </a:r>
            <a:endParaRPr lang="en-US" sz="900" b="1" kern="10" dirty="0">
              <a:ln w="12700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158" name="Picture 22" descr="l;jl;jkljkl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6125" y="4976813"/>
            <a:ext cx="1406525" cy="1617662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49171" name="Text Box 3"/>
          <p:cNvSpPr txBox="1"/>
          <p:nvPr/>
        </p:nvSpPr>
        <p:spPr>
          <a:xfrm>
            <a:off x="3705726" y="385011"/>
            <a:ext cx="5086484" cy="5847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algn="ctr" eaLnBrk="1" hangingPunct="1"/>
            <a:r>
              <a:rPr lang="en-US" sz="3200" b="1" u="sng" dirty="0" err="1" smtClean="0">
                <a:solidFill>
                  <a:srgbClr val="0000FF"/>
                </a:solidFill>
                <a:latin typeface="Times New Roman" pitchFamily="18" charset="0"/>
                <a:ea typeface="Arial" pitchFamily="34" charset="0"/>
              </a:rPr>
              <a:t>Toán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ea typeface="Arial" pitchFamily="34" charset="0"/>
              </a:rPr>
              <a:t>: </a:t>
            </a:r>
            <a:endParaRPr sz="3200" b="1" dirty="0">
              <a:solidFill>
                <a:srgbClr val="0000FF"/>
              </a:solidFill>
              <a:latin typeface="Times New Roman" pitchFamily="18" charset="0"/>
              <a:ea typeface="Arial" pitchFamily="34" charset="0"/>
            </a:endParaRPr>
          </a:p>
        </p:txBody>
      </p:sp>
      <p:sp>
        <p:nvSpPr>
          <p:cNvPr id="23" name="AutoShape 12"/>
          <p:cNvSpPr>
            <a:spLocks noChangeArrowheads="1"/>
          </p:cNvSpPr>
          <p:nvPr/>
        </p:nvSpPr>
        <p:spPr bwMode="auto">
          <a:xfrm>
            <a:off x="491771" y="841552"/>
            <a:ext cx="3956697" cy="1408354"/>
          </a:xfrm>
          <a:prstGeom prst="cloudCallout">
            <a:avLst>
              <a:gd name="adj1" fmla="val -55176"/>
              <a:gd name="adj2" fmla="val 50116"/>
            </a:avLst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sz="1000" b="1" dirty="0">
              <a:solidFill>
                <a:schemeClr val="tx2"/>
              </a:solidFill>
            </a:endParaRPr>
          </a:p>
          <a:p>
            <a:pPr algn="ctr"/>
            <a:r>
              <a:rPr lang="vi-VN" altLang="en-US" sz="3200" b="1" dirty="0" smtClean="0">
                <a:latin typeface="Times New Roman" panose="02020603050405020304" pitchFamily="18" charset="0"/>
              </a:rPr>
              <a:t>Cùng ôn bài</a:t>
            </a:r>
            <a:r>
              <a:rPr lang="en-US" altLang="en-US" sz="3200" b="1" dirty="0" smtClean="0">
                <a:latin typeface="Times New Roman" panose="02020603050405020304" pitchFamily="18" charset="0"/>
              </a:rPr>
              <a:t>:</a:t>
            </a:r>
            <a:endParaRPr lang="en-US" alt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1219306" y="2461094"/>
            <a:ext cx="972736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66961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1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1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9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9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71" grpId="0"/>
      <p:bldP spid="23" grpId="0" animBg="1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158" name="Picture 22" descr="l;jl;jkljkl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6125" y="4976813"/>
            <a:ext cx="1406525" cy="1617662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23" name="AutoShape 12"/>
          <p:cNvSpPr>
            <a:spLocks noChangeArrowheads="1"/>
          </p:cNvSpPr>
          <p:nvPr/>
        </p:nvSpPr>
        <p:spPr bwMode="auto">
          <a:xfrm>
            <a:off x="491771" y="841552"/>
            <a:ext cx="3956697" cy="1408354"/>
          </a:xfrm>
          <a:prstGeom prst="cloudCallout">
            <a:avLst>
              <a:gd name="adj1" fmla="val -55176"/>
              <a:gd name="adj2" fmla="val 50116"/>
            </a:avLst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sz="1000" b="1" dirty="0">
              <a:solidFill>
                <a:schemeClr val="tx2"/>
              </a:solidFill>
            </a:endParaRPr>
          </a:p>
          <a:p>
            <a:pPr algn="ctr"/>
            <a:r>
              <a:rPr lang="vi-VN" altLang="en-US" sz="3200" b="1" dirty="0" smtClean="0">
                <a:latin typeface="Times New Roman" panose="02020603050405020304" pitchFamily="18" charset="0"/>
              </a:rPr>
              <a:t>Cùng ôn bài</a:t>
            </a:r>
            <a:r>
              <a:rPr lang="en-US" altLang="en-US" sz="3200" b="1" dirty="0" smtClean="0">
                <a:latin typeface="Times New Roman" panose="02020603050405020304" pitchFamily="18" charset="0"/>
              </a:rPr>
              <a:t>:</a:t>
            </a:r>
            <a:endParaRPr lang="en-US" alt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26" name="Text Box 23"/>
          <p:cNvSpPr txBox="1"/>
          <p:nvPr/>
        </p:nvSpPr>
        <p:spPr>
          <a:xfrm>
            <a:off x="4851067" y="1329737"/>
            <a:ext cx="7001791" cy="3447098"/>
          </a:xfrm>
          <a:prstGeom prst="rect">
            <a:avLst/>
          </a:prstGeom>
          <a:solidFill>
            <a:srgbClr val="FF66FF"/>
          </a:solidFill>
          <a:ln w="76200" cap="flat" cmpd="tri">
            <a:solidFill>
              <a:srgbClr val="00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pPr lvl="0" algn="ctr">
              <a:spcBef>
                <a:spcPct val="50000"/>
              </a:spcBef>
            </a:pPr>
            <a:r>
              <a:rPr lang="en-US" altLang="en-US" sz="2800" b="1" dirty="0" err="1" smtClean="0">
                <a:latin typeface="Times New Roman" panose="02020603050405020304" pitchFamily="18" charset="0"/>
              </a:rPr>
              <a:t>Diện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tích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xung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quanh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của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hình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lập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phương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bằng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diện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tích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một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mặt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nhân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</a:rPr>
              <a:t>với</a:t>
            </a:r>
            <a:r>
              <a:rPr lang="en-US" altLang="en-US" sz="2800" b="1" dirty="0" smtClean="0">
                <a:latin typeface="Times New Roman" panose="02020603050405020304" pitchFamily="18" charset="0"/>
              </a:rPr>
              <a:t> 4.</a:t>
            </a:r>
          </a:p>
          <a:p>
            <a:pPr lvl="0" algn="ctr">
              <a:spcBef>
                <a:spcPct val="50000"/>
              </a:spcBef>
            </a:pPr>
            <a:r>
              <a:rPr lang="en-US" alt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</a:rPr>
              <a:t>Diện</a:t>
            </a:r>
            <a:r>
              <a:rPr lang="en-US" alt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tích</a:t>
            </a:r>
            <a:r>
              <a:rPr lang="en-US" altLang="en-US" sz="28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toàn</a:t>
            </a:r>
            <a:r>
              <a:rPr lang="en-US" altLang="en-US" sz="28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phần</a:t>
            </a:r>
            <a:r>
              <a:rPr lang="en-US" altLang="en-US" sz="28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28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lập</a:t>
            </a:r>
            <a:r>
              <a:rPr lang="en-US" altLang="en-US" sz="28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phương</a:t>
            </a:r>
            <a:r>
              <a:rPr lang="en-US" altLang="en-US" sz="28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28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diện</a:t>
            </a:r>
            <a:r>
              <a:rPr lang="en-US" altLang="en-US" sz="28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tích</a:t>
            </a:r>
            <a:r>
              <a:rPr lang="en-US" altLang="en-US" sz="28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mặt</a:t>
            </a:r>
            <a:r>
              <a:rPr lang="en-US" altLang="en-US" sz="28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8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28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6.</a:t>
            </a:r>
            <a:br>
              <a:rPr lang="en-US" altLang="en-US" sz="2800" b="1" dirty="0">
                <a:solidFill>
                  <a:prstClr val="black"/>
                </a:solidFill>
                <a:latin typeface="Times New Roman" panose="02020603050405020304" pitchFamily="18" charset="0"/>
              </a:rPr>
            </a:br>
            <a:endParaRPr lang="vi-VN" sz="2500" dirty="0">
              <a:solidFill>
                <a:srgbClr val="0000CC"/>
              </a:solidFill>
              <a:latin typeface="Times New Roman" pitchFamily="18" charset="0"/>
              <a:ea typeface="Arial" pitchFamily="34" charset="0"/>
            </a:endParaRPr>
          </a:p>
          <a:p>
            <a:pPr lvl="0" algn="ctr">
              <a:spcBef>
                <a:spcPct val="50000"/>
              </a:spcBef>
            </a:pPr>
            <a:r>
              <a:rPr lang="en-US" altLang="en-US" sz="2800" b="1" dirty="0" smtClean="0">
                <a:latin typeface="Times New Roman" panose="02020603050405020304" pitchFamily="18" charset="0"/>
              </a:rPr>
              <a:t/>
            </a:r>
            <a:br>
              <a:rPr lang="en-US" altLang="en-US" sz="2800" b="1" dirty="0" smtClean="0">
                <a:latin typeface="Times New Roman" panose="02020603050405020304" pitchFamily="18" charset="0"/>
              </a:rPr>
            </a:br>
            <a:endParaRPr lang="vi-VN" sz="2500" dirty="0">
              <a:solidFill>
                <a:srgbClr val="0000CC"/>
              </a:solidFill>
              <a:latin typeface="Times New Roman" pitchFamily="18" charset="0"/>
              <a:ea typeface="Arial" pitchFamily="34" charset="0"/>
            </a:endParaRPr>
          </a:p>
        </p:txBody>
      </p:sp>
      <p:sp>
        <p:nvSpPr>
          <p:cNvPr id="27" name="Text Box 23"/>
          <p:cNvSpPr txBox="1"/>
          <p:nvPr/>
        </p:nvSpPr>
        <p:spPr>
          <a:xfrm>
            <a:off x="6473363" y="4938150"/>
            <a:ext cx="3757198" cy="10772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76200" cap="flat" cmpd="tri">
            <a:solidFill>
              <a:srgbClr val="00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pPr algn="ctr"/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Sxq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= a x a x 4</a:t>
            </a:r>
          </a:p>
          <a:p>
            <a:pPr algn="ctr"/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Stp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= a x a x6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Text Box 3"/>
          <p:cNvSpPr txBox="1"/>
          <p:nvPr/>
        </p:nvSpPr>
        <p:spPr>
          <a:xfrm>
            <a:off x="3705726" y="385011"/>
            <a:ext cx="5086484" cy="5847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algn="ctr" eaLnBrk="1" hangingPunct="1"/>
            <a:r>
              <a:rPr lang="en-US" sz="3200" b="1" u="sng" dirty="0" err="1" smtClean="0">
                <a:solidFill>
                  <a:srgbClr val="0000FF"/>
                </a:solidFill>
                <a:latin typeface="Times New Roman" pitchFamily="18" charset="0"/>
                <a:ea typeface="Arial" pitchFamily="34" charset="0"/>
              </a:rPr>
              <a:t>Toán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ea typeface="Arial" pitchFamily="34" charset="0"/>
              </a:rPr>
              <a:t>: </a:t>
            </a:r>
            <a:endParaRPr sz="3200" b="1" dirty="0">
              <a:solidFill>
                <a:srgbClr val="0000FF"/>
              </a:solidFill>
              <a:latin typeface="Times New Roman" pitchFamily="18" charset="0"/>
              <a:ea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961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3"/>
          <p:cNvSpPr txBox="1"/>
          <p:nvPr/>
        </p:nvSpPr>
        <p:spPr>
          <a:xfrm>
            <a:off x="3763999" y="891767"/>
            <a:ext cx="5096691" cy="646331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algn="ctr" eaLnBrk="1" hangingPunct="1"/>
            <a:r>
              <a:rPr lang="vi-VN" sz="36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Luyện </a:t>
            </a:r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tập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126396" y="1434564"/>
            <a:ext cx="5908644" cy="182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396875" algn="just">
              <a:buFont typeface="Arial" panose="020B0604020202020204" pitchFamily="34" charset="0"/>
              <a:buNone/>
            </a:pPr>
            <a:r>
              <a:rPr lang="en-US" altLang="en-US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</a:t>
            </a:r>
            <a:r>
              <a:rPr lang="vi-VN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</a:t>
            </a:r>
            <a:r>
              <a:rPr lang="en-US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alt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2m 5cm.</a:t>
            </a:r>
            <a:endParaRPr lang="en-US" altLang="en-US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6171047" y="1577686"/>
            <a:ext cx="36685" cy="527872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412649" y="2229247"/>
            <a:ext cx="2400887" cy="14862"/>
          </a:xfrm>
          <a:prstGeom prst="line">
            <a:avLst/>
          </a:prstGeom>
          <a:ln w="2857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489981" y="1838485"/>
            <a:ext cx="2940148" cy="11861"/>
          </a:xfrm>
          <a:prstGeom prst="line">
            <a:avLst/>
          </a:prstGeom>
          <a:ln w="2857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90488" y="2618306"/>
            <a:ext cx="1905000" cy="1588"/>
          </a:xfrm>
          <a:prstGeom prst="line">
            <a:avLst/>
          </a:prstGeom>
          <a:ln w="2857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oup 20"/>
          <p:cNvGrpSpPr>
            <a:grpSpLocks/>
          </p:cNvGrpSpPr>
          <p:nvPr/>
        </p:nvGrpSpPr>
        <p:grpSpPr bwMode="auto">
          <a:xfrm>
            <a:off x="1055072" y="2955856"/>
            <a:ext cx="1828800" cy="2209800"/>
            <a:chOff x="0" y="3276600"/>
            <a:chExt cx="2514600" cy="2438400"/>
          </a:xfrm>
        </p:grpSpPr>
        <p:sp>
          <p:nvSpPr>
            <p:cNvPr id="24" name="Rectangle 23"/>
            <p:cNvSpPr/>
            <p:nvPr/>
          </p:nvSpPr>
          <p:spPr>
            <a:xfrm>
              <a:off x="0" y="5392683"/>
              <a:ext cx="1947069" cy="32231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36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25" name="Group 17"/>
            <p:cNvGrpSpPr>
              <a:grpSpLocks/>
            </p:cNvGrpSpPr>
            <p:nvPr/>
          </p:nvGrpSpPr>
          <p:grpSpPr bwMode="auto">
            <a:xfrm>
              <a:off x="50206" y="3276600"/>
              <a:ext cx="2464394" cy="2040759"/>
              <a:chOff x="50206" y="3276600"/>
              <a:chExt cx="2464394" cy="2040759"/>
            </a:xfrm>
          </p:grpSpPr>
          <p:sp>
            <p:nvSpPr>
              <p:cNvPr id="26" name="Cube 3"/>
              <p:cNvSpPr/>
              <p:nvPr/>
            </p:nvSpPr>
            <p:spPr>
              <a:xfrm>
                <a:off x="76400" y="3276600"/>
                <a:ext cx="2438200" cy="2039007"/>
              </a:xfrm>
              <a:prstGeom prst="cube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27" name="Straight Connector 26"/>
              <p:cNvCxnSpPr/>
              <p:nvPr/>
            </p:nvCxnSpPr>
            <p:spPr>
              <a:xfrm rot="5400000">
                <a:off x="-165917" y="4053275"/>
                <a:ext cx="1552027" cy="2182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609006" y="4798849"/>
                <a:ext cx="1875035" cy="1751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10800000" flipV="1">
                <a:off x="50206" y="4814614"/>
                <a:ext cx="576262" cy="502745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0" name="Rectangle 2"/>
          <p:cNvSpPr>
            <a:spLocks noChangeArrowheads="1"/>
          </p:cNvSpPr>
          <p:nvPr/>
        </p:nvSpPr>
        <p:spPr bwMode="auto">
          <a:xfrm>
            <a:off x="1153497" y="4873556"/>
            <a:ext cx="1219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2m 5cm</a:t>
            </a:r>
          </a:p>
        </p:txBody>
      </p:sp>
      <p:sp>
        <p:nvSpPr>
          <p:cNvPr id="31" name="Rectangle 13"/>
          <p:cNvSpPr>
            <a:spLocks noChangeArrowheads="1"/>
          </p:cNvSpPr>
          <p:nvPr/>
        </p:nvSpPr>
        <p:spPr bwMode="auto">
          <a:xfrm>
            <a:off x="3819380" y="4696266"/>
            <a:ext cx="143981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xq</a:t>
            </a:r>
            <a:r>
              <a:rPr lang="en-US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13"/>
          <p:cNvSpPr>
            <a:spLocks noChangeArrowheads="1"/>
          </p:cNvSpPr>
          <p:nvPr/>
        </p:nvSpPr>
        <p:spPr bwMode="auto">
          <a:xfrm>
            <a:off x="3826412" y="5542671"/>
            <a:ext cx="151774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tp</a:t>
            </a:r>
            <a:r>
              <a:rPr lang="en-US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Box 3"/>
          <p:cNvSpPr txBox="1"/>
          <p:nvPr/>
        </p:nvSpPr>
        <p:spPr>
          <a:xfrm>
            <a:off x="2179816" y="6184"/>
            <a:ext cx="8058888" cy="1077218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algn="ctr" eaLnBrk="1" hangingPunct="1"/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ea typeface="Arial" pitchFamily="34" charset="0"/>
              </a:rPr>
              <a:t>Thứ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ea typeface="Arial" pitchFamily="34" charset="0"/>
              </a:rPr>
              <a:t>hai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ea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ea typeface="Arial" pitchFamily="34" charset="0"/>
              </a:rPr>
              <a:t>ngày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ea typeface="Arial" pitchFamily="34" charset="0"/>
              </a:rPr>
              <a:t> 10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ea typeface="Arial" pitchFamily="34" charset="0"/>
              </a:rPr>
              <a:t>tháng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ea typeface="Arial" pitchFamily="34" charset="0"/>
              </a:rPr>
              <a:t> 1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ea typeface="Arial" pitchFamily="34" charset="0"/>
              </a:rPr>
              <a:t>năm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ea typeface="Arial" pitchFamily="34" charset="0"/>
              </a:rPr>
              <a:t> 2022</a:t>
            </a:r>
          </a:p>
          <a:p>
            <a:pPr lvl="0" algn="ctr" eaLnBrk="1" hangingPunct="1"/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ea typeface="Arial" pitchFamily="34" charset="0"/>
              </a:rPr>
              <a:t>Toán</a:t>
            </a:r>
            <a:endParaRPr sz="3200" b="1" dirty="0">
              <a:solidFill>
                <a:srgbClr val="0000FF"/>
              </a:solidFill>
              <a:latin typeface="Times New Roman" pitchFamily="18" charset="0"/>
              <a:ea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196262" y="1382229"/>
            <a:ext cx="12859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Aft>
                <a:spcPct val="0"/>
              </a:spcAft>
              <a:defRPr/>
            </a:pPr>
            <a:r>
              <a:rPr 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</a:t>
            </a:r>
            <a:r>
              <a:rPr lang="vi-VN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iải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sz="24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410516" y="2188586"/>
            <a:ext cx="27286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2m 5cm = 2,05 m</a:t>
            </a:r>
          </a:p>
        </p:txBody>
      </p:sp>
      <p:sp>
        <p:nvSpPr>
          <p:cNvPr id="4" name="Rectangle 3"/>
          <p:cNvSpPr/>
          <p:nvPr/>
        </p:nvSpPr>
        <p:spPr>
          <a:xfrm>
            <a:off x="6035040" y="2751892"/>
            <a:ext cx="6302952" cy="10095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                                  </a:t>
            </a:r>
            <a:endParaRPr lang="en-US" altLang="en-US" sz="26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spcBef>
                <a:spcPct val="20000"/>
              </a:spcBef>
            </a:pP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2,05 x 2,05) x 4 = 16,81 (m</a:t>
            </a:r>
            <a:r>
              <a:rPr lang="en-US" altLang="en-US" sz="2800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5" name="Rectangle 4"/>
          <p:cNvSpPr/>
          <p:nvPr/>
        </p:nvSpPr>
        <p:spPr>
          <a:xfrm>
            <a:off x="6229113" y="3606834"/>
            <a:ext cx="6096000" cy="100950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 algn="ctr">
              <a:spcBef>
                <a:spcPct val="20000"/>
              </a:spcBef>
            </a:pP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(2,05 x 2,05) x 6 = 25,215 (m</a:t>
            </a:r>
            <a:r>
              <a:rPr lang="en-US" altLang="en-US" sz="2800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" name="Rectangle 5"/>
          <p:cNvSpPr/>
          <p:nvPr/>
        </p:nvSpPr>
        <p:spPr>
          <a:xfrm>
            <a:off x="7027611" y="4557370"/>
            <a:ext cx="6096000" cy="104028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alt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Sxq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16,81 m</a:t>
            </a:r>
            <a:r>
              <a:rPr lang="en-US" altLang="en-US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spcBef>
                <a:spcPct val="2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Stp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25,215 m</a:t>
            </a:r>
            <a:r>
              <a:rPr lang="en-US" altLang="en-US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144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/>
      <p:bldP spid="32" grpId="0"/>
      <p:bldP spid="2" grpId="0"/>
      <p:bldP spid="3" grpId="0"/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idx="4294967295"/>
          </p:nvPr>
        </p:nvSpPr>
        <p:spPr>
          <a:xfrm>
            <a:off x="1439863" y="1408113"/>
            <a:ext cx="10752137" cy="490537"/>
          </a:xfrm>
        </p:spPr>
        <p:txBody>
          <a:bodyPr>
            <a:noAutofit/>
          </a:bodyPr>
          <a:lstStyle/>
          <a:p>
            <a:pPr marL="0" indent="396875">
              <a:buNone/>
            </a:pPr>
            <a:r>
              <a:rPr lang="en-US" alt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Mảnh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bìa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vi-VN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ưới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?</a:t>
            </a:r>
          </a:p>
        </p:txBody>
      </p:sp>
      <p:sp>
        <p:nvSpPr>
          <p:cNvPr id="8195" name="TextBox 43"/>
          <p:cNvSpPr txBox="1">
            <a:spLocks noChangeArrowheads="1"/>
          </p:cNvSpPr>
          <p:nvPr/>
        </p:nvSpPr>
        <p:spPr bwMode="auto">
          <a:xfrm>
            <a:off x="3352800" y="6179228"/>
            <a:ext cx="1371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3</a:t>
            </a:r>
          </a:p>
        </p:txBody>
      </p:sp>
      <p:sp>
        <p:nvSpPr>
          <p:cNvPr id="8196" name="TextBox 44"/>
          <p:cNvSpPr txBox="1">
            <a:spLocks noChangeArrowheads="1"/>
          </p:cNvSpPr>
          <p:nvPr/>
        </p:nvSpPr>
        <p:spPr bwMode="auto">
          <a:xfrm>
            <a:off x="7543800" y="6179228"/>
            <a:ext cx="1371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4</a:t>
            </a:r>
          </a:p>
        </p:txBody>
      </p:sp>
      <p:grpSp>
        <p:nvGrpSpPr>
          <p:cNvPr id="8197" name="Group 57"/>
          <p:cNvGrpSpPr>
            <a:grpSpLocks/>
          </p:cNvGrpSpPr>
          <p:nvPr/>
        </p:nvGrpSpPr>
        <p:grpSpPr bwMode="auto">
          <a:xfrm>
            <a:off x="1527637" y="2759752"/>
            <a:ext cx="5030327" cy="1606550"/>
            <a:chOff x="30609" y="2295525"/>
            <a:chExt cx="5003354" cy="1605895"/>
          </a:xfrm>
        </p:grpSpPr>
        <p:grpSp>
          <p:nvGrpSpPr>
            <p:cNvPr id="8238" name="Group 22"/>
            <p:cNvGrpSpPr>
              <a:grpSpLocks/>
            </p:cNvGrpSpPr>
            <p:nvPr/>
          </p:nvGrpSpPr>
          <p:grpSpPr bwMode="auto">
            <a:xfrm>
              <a:off x="685800" y="2743200"/>
              <a:ext cx="4348163" cy="731838"/>
              <a:chOff x="762000" y="2667000"/>
              <a:chExt cx="4348176" cy="731520"/>
            </a:xfrm>
          </p:grpSpPr>
          <p:grpSp>
            <p:nvGrpSpPr>
              <p:cNvPr id="8243" name="Group 6"/>
              <p:cNvGrpSpPr>
                <a:grpSpLocks/>
              </p:cNvGrpSpPr>
              <p:nvPr/>
            </p:nvGrpSpPr>
            <p:grpSpPr bwMode="auto">
              <a:xfrm>
                <a:off x="762000" y="2667000"/>
                <a:ext cx="1452576" cy="731520"/>
                <a:chOff x="762000" y="2667000"/>
                <a:chExt cx="1452576" cy="731520"/>
              </a:xfrm>
            </p:grpSpPr>
            <p:sp>
              <p:nvSpPr>
                <p:cNvPr id="5" name="Rectangle 4"/>
                <p:cNvSpPr/>
                <p:nvPr/>
              </p:nvSpPr>
              <p:spPr>
                <a:xfrm>
                  <a:off x="761627" y="2666817"/>
                  <a:ext cx="732653" cy="731222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6" name="Rectangle 5"/>
                <p:cNvSpPr/>
                <p:nvPr/>
              </p:nvSpPr>
              <p:spPr>
                <a:xfrm>
                  <a:off x="1481648" y="2666817"/>
                  <a:ext cx="732653" cy="731222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8244" name="Group 7"/>
              <p:cNvGrpSpPr>
                <a:grpSpLocks/>
              </p:cNvGrpSpPr>
              <p:nvPr/>
            </p:nvGrpSpPr>
            <p:grpSpPr bwMode="auto">
              <a:xfrm>
                <a:off x="2209800" y="2667000"/>
                <a:ext cx="1452576" cy="731520"/>
                <a:chOff x="762000" y="2667000"/>
                <a:chExt cx="1452576" cy="731520"/>
              </a:xfrm>
            </p:grpSpPr>
            <p:sp>
              <p:nvSpPr>
                <p:cNvPr id="9" name="Rectangle 8"/>
                <p:cNvSpPr/>
                <p:nvPr/>
              </p:nvSpPr>
              <p:spPr>
                <a:xfrm>
                  <a:off x="761764" y="2666817"/>
                  <a:ext cx="732653" cy="731222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0" name="Rectangle 9"/>
                <p:cNvSpPr/>
                <p:nvPr/>
              </p:nvSpPr>
              <p:spPr>
                <a:xfrm>
                  <a:off x="1481786" y="2666817"/>
                  <a:ext cx="732653" cy="731222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8245" name="Group 10"/>
              <p:cNvGrpSpPr>
                <a:grpSpLocks/>
              </p:cNvGrpSpPr>
              <p:nvPr/>
            </p:nvGrpSpPr>
            <p:grpSpPr bwMode="auto">
              <a:xfrm>
                <a:off x="3657600" y="2667000"/>
                <a:ext cx="1452576" cy="731520"/>
                <a:chOff x="762000" y="2667000"/>
                <a:chExt cx="1452576" cy="731520"/>
              </a:xfrm>
            </p:grpSpPr>
            <p:sp>
              <p:nvSpPr>
                <p:cNvPr id="12" name="Rectangle 11"/>
                <p:cNvSpPr/>
                <p:nvPr/>
              </p:nvSpPr>
              <p:spPr>
                <a:xfrm>
                  <a:off x="761902" y="2666817"/>
                  <a:ext cx="732653" cy="731222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3" name="Rectangle 12"/>
                <p:cNvSpPr/>
                <p:nvPr/>
              </p:nvSpPr>
              <p:spPr>
                <a:xfrm>
                  <a:off x="1481923" y="2666817"/>
                  <a:ext cx="732653" cy="731222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</p:grpSp>
        <p:sp>
          <p:nvSpPr>
            <p:cNvPr id="8239" name="TextBox 41"/>
            <p:cNvSpPr txBox="1">
              <a:spLocks noChangeArrowheads="1"/>
            </p:cNvSpPr>
            <p:nvPr/>
          </p:nvSpPr>
          <p:spPr bwMode="auto">
            <a:xfrm>
              <a:off x="1752823" y="3378200"/>
              <a:ext cx="137214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en-US" sz="28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</a:t>
              </a:r>
            </a:p>
          </p:txBody>
        </p:sp>
        <p:grpSp>
          <p:nvGrpSpPr>
            <p:cNvPr id="8240" name="Group 49"/>
            <p:cNvGrpSpPr>
              <a:grpSpLocks/>
            </p:cNvGrpSpPr>
            <p:nvPr/>
          </p:nvGrpSpPr>
          <p:grpSpPr bwMode="auto">
            <a:xfrm>
              <a:off x="30609" y="2295525"/>
              <a:ext cx="1569593" cy="923985"/>
              <a:chOff x="30920" y="2296181"/>
              <a:chExt cx="1569282" cy="922830"/>
            </a:xfrm>
          </p:grpSpPr>
          <p:sp>
            <p:nvSpPr>
              <p:cNvPr id="8241" name="TextBox 45"/>
              <p:cNvSpPr txBox="1">
                <a:spLocks noChangeArrowheads="1"/>
              </p:cNvSpPr>
              <p:nvPr/>
            </p:nvSpPr>
            <p:spPr bwMode="auto">
              <a:xfrm>
                <a:off x="685831" y="2296181"/>
                <a:ext cx="914371" cy="3996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144" rIns="9144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1cm</a:t>
                </a:r>
              </a:p>
            </p:txBody>
          </p:sp>
          <p:sp>
            <p:nvSpPr>
              <p:cNvPr id="8242" name="TextBox 46"/>
              <p:cNvSpPr txBox="1">
                <a:spLocks noChangeArrowheads="1"/>
              </p:cNvSpPr>
              <p:nvPr/>
            </p:nvSpPr>
            <p:spPr bwMode="auto">
              <a:xfrm>
                <a:off x="30920" y="2819401"/>
                <a:ext cx="914370" cy="3996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144" rIns="9144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1cm</a:t>
                </a:r>
              </a:p>
            </p:txBody>
          </p:sp>
        </p:grpSp>
      </p:grpSp>
      <p:grpSp>
        <p:nvGrpSpPr>
          <p:cNvPr id="8198" name="Group 58"/>
          <p:cNvGrpSpPr>
            <a:grpSpLocks/>
          </p:cNvGrpSpPr>
          <p:nvPr/>
        </p:nvGrpSpPr>
        <p:grpSpPr bwMode="auto">
          <a:xfrm>
            <a:off x="6781800" y="1997752"/>
            <a:ext cx="3886200" cy="2305050"/>
            <a:chOff x="5410200" y="1447800"/>
            <a:chExt cx="3886200" cy="2305110"/>
          </a:xfrm>
        </p:grpSpPr>
        <p:sp>
          <p:nvSpPr>
            <p:cNvPr id="8223" name="TextBox 42"/>
            <p:cNvSpPr txBox="1">
              <a:spLocks noChangeArrowheads="1"/>
            </p:cNvSpPr>
            <p:nvPr/>
          </p:nvSpPr>
          <p:spPr bwMode="auto">
            <a:xfrm>
              <a:off x="6172200" y="3352800"/>
              <a:ext cx="13716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2</a:t>
              </a:r>
            </a:p>
          </p:txBody>
        </p:sp>
        <p:grpSp>
          <p:nvGrpSpPr>
            <p:cNvPr id="8224" name="Group 55"/>
            <p:cNvGrpSpPr>
              <a:grpSpLocks/>
            </p:cNvGrpSpPr>
            <p:nvPr/>
          </p:nvGrpSpPr>
          <p:grpSpPr bwMode="auto">
            <a:xfrm>
              <a:off x="5410200" y="1447800"/>
              <a:ext cx="3886200" cy="1958975"/>
              <a:chOff x="5257800" y="1945944"/>
              <a:chExt cx="3886200" cy="1958680"/>
            </a:xfrm>
          </p:grpSpPr>
          <p:grpSp>
            <p:nvGrpSpPr>
              <p:cNvPr id="8225" name="Group 53"/>
              <p:cNvGrpSpPr>
                <a:grpSpLocks/>
              </p:cNvGrpSpPr>
              <p:nvPr/>
            </p:nvGrpSpPr>
            <p:grpSpPr bwMode="auto">
              <a:xfrm>
                <a:off x="5257800" y="1945944"/>
                <a:ext cx="3170832" cy="1958680"/>
                <a:chOff x="5611504" y="1945944"/>
                <a:chExt cx="3170832" cy="1958680"/>
              </a:xfrm>
            </p:grpSpPr>
            <p:grpSp>
              <p:nvGrpSpPr>
                <p:cNvPr id="8227" name="Group 31"/>
                <p:cNvGrpSpPr>
                  <a:grpSpLocks/>
                </p:cNvGrpSpPr>
                <p:nvPr/>
              </p:nvGrpSpPr>
              <p:grpSpPr bwMode="auto">
                <a:xfrm>
                  <a:off x="5611504" y="2438400"/>
                  <a:ext cx="2941320" cy="1466224"/>
                  <a:chOff x="5611504" y="2438400"/>
                  <a:chExt cx="2941320" cy="1466224"/>
                </a:xfrm>
              </p:grpSpPr>
              <p:sp>
                <p:nvSpPr>
                  <p:cNvPr id="15" name="Rectangle 14"/>
                  <p:cNvSpPr/>
                  <p:nvPr/>
                </p:nvSpPr>
                <p:spPr>
                  <a:xfrm>
                    <a:off x="5611504" y="3172929"/>
                    <a:ext cx="731838" cy="731746"/>
                  </a:xfrm>
                  <a:prstGeom prst="rect">
                    <a:avLst/>
                  </a:prstGeom>
                  <a:noFill/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/>
                  </a:p>
                </p:txBody>
              </p:sp>
              <p:sp>
                <p:nvSpPr>
                  <p:cNvPr id="16" name="Rectangle 15"/>
                  <p:cNvSpPr/>
                  <p:nvPr/>
                </p:nvSpPr>
                <p:spPr>
                  <a:xfrm>
                    <a:off x="6346517" y="3172929"/>
                    <a:ext cx="730250" cy="731746"/>
                  </a:xfrm>
                  <a:prstGeom prst="rect">
                    <a:avLst/>
                  </a:prstGeom>
                  <a:noFill/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/>
                  </a:p>
                </p:txBody>
              </p:sp>
              <p:sp>
                <p:nvSpPr>
                  <p:cNvPr id="18" name="Rectangle 17"/>
                  <p:cNvSpPr/>
                  <p:nvPr/>
                </p:nvSpPr>
                <p:spPr>
                  <a:xfrm>
                    <a:off x="7086292" y="3172929"/>
                    <a:ext cx="717550" cy="731746"/>
                  </a:xfrm>
                  <a:prstGeom prst="rect">
                    <a:avLst/>
                  </a:prstGeom>
                  <a:noFill/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/>
                  </a:p>
                </p:txBody>
              </p:sp>
              <p:sp>
                <p:nvSpPr>
                  <p:cNvPr id="19" name="Rectangle 18"/>
                  <p:cNvSpPr/>
                  <p:nvPr/>
                </p:nvSpPr>
                <p:spPr>
                  <a:xfrm>
                    <a:off x="7807017" y="3172929"/>
                    <a:ext cx="731837" cy="731746"/>
                  </a:xfrm>
                  <a:prstGeom prst="rect">
                    <a:avLst/>
                  </a:prstGeom>
                  <a:noFill/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/>
                  </a:p>
                </p:txBody>
              </p:sp>
              <p:sp>
                <p:nvSpPr>
                  <p:cNvPr id="21" name="Rectangle 20"/>
                  <p:cNvSpPr/>
                  <p:nvPr/>
                </p:nvSpPr>
                <p:spPr>
                  <a:xfrm>
                    <a:off x="5611504" y="2438008"/>
                    <a:ext cx="731838" cy="731747"/>
                  </a:xfrm>
                  <a:prstGeom prst="rect">
                    <a:avLst/>
                  </a:prstGeom>
                  <a:noFill/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/>
                  </a:p>
                </p:txBody>
              </p:sp>
              <p:sp>
                <p:nvSpPr>
                  <p:cNvPr id="22" name="Rectangle 21"/>
                  <p:cNvSpPr/>
                  <p:nvPr/>
                </p:nvSpPr>
                <p:spPr>
                  <a:xfrm>
                    <a:off x="7086292" y="2441183"/>
                    <a:ext cx="717550" cy="731747"/>
                  </a:xfrm>
                  <a:prstGeom prst="rect">
                    <a:avLst/>
                  </a:prstGeom>
                  <a:noFill/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/>
                  </a:p>
                </p:txBody>
              </p:sp>
            </p:grpSp>
            <p:sp>
              <p:nvSpPr>
                <p:cNvPr id="8228" name="TextBox 47"/>
                <p:cNvSpPr txBox="1">
                  <a:spLocks noChangeArrowheads="1"/>
                </p:cNvSpPr>
                <p:nvPr/>
              </p:nvSpPr>
              <p:spPr bwMode="auto">
                <a:xfrm>
                  <a:off x="6400800" y="2739732"/>
                  <a:ext cx="914400" cy="4000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9144" rIns="9144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r>
                    <a:rPr lang="en-US" altLang="en-US" sz="20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1cm</a:t>
                  </a:r>
                </a:p>
              </p:txBody>
            </p:sp>
            <p:sp>
              <p:nvSpPr>
                <p:cNvPr id="8229" name="TextBox 48"/>
                <p:cNvSpPr txBox="1">
                  <a:spLocks noChangeArrowheads="1"/>
                </p:cNvSpPr>
                <p:nvPr/>
              </p:nvSpPr>
              <p:spPr bwMode="auto">
                <a:xfrm>
                  <a:off x="5644488" y="1945944"/>
                  <a:ext cx="914400" cy="4000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9144" rIns="9144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r>
                    <a:rPr lang="en-US" altLang="en-US" sz="20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1cm</a:t>
                  </a:r>
                </a:p>
              </p:txBody>
            </p:sp>
            <p:sp>
              <p:nvSpPr>
                <p:cNvPr id="8230" name="TextBox 50"/>
                <p:cNvSpPr txBox="1">
                  <a:spLocks noChangeArrowheads="1"/>
                </p:cNvSpPr>
                <p:nvPr/>
              </p:nvSpPr>
              <p:spPr bwMode="auto">
                <a:xfrm>
                  <a:off x="7867936" y="2739732"/>
                  <a:ext cx="914400" cy="4000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9144" rIns="9144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r>
                    <a:rPr lang="en-US" altLang="en-US" sz="20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1cm</a:t>
                  </a:r>
                </a:p>
              </p:txBody>
            </p:sp>
            <p:sp>
              <p:nvSpPr>
                <p:cNvPr id="8231" name="TextBox 51"/>
                <p:cNvSpPr txBox="1">
                  <a:spLocks noChangeArrowheads="1"/>
                </p:cNvSpPr>
                <p:nvPr/>
              </p:nvSpPr>
              <p:spPr bwMode="auto">
                <a:xfrm>
                  <a:off x="7105936" y="1945944"/>
                  <a:ext cx="914400" cy="4000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9144" rIns="9144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r>
                    <a:rPr lang="en-US" altLang="en-US" sz="20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1cm</a:t>
                  </a:r>
                </a:p>
              </p:txBody>
            </p:sp>
          </p:grpSp>
          <p:sp>
            <p:nvSpPr>
              <p:cNvPr id="8226" name="TextBox 52"/>
              <p:cNvSpPr txBox="1">
                <a:spLocks noChangeArrowheads="1"/>
              </p:cNvSpPr>
              <p:nvPr/>
            </p:nvSpPr>
            <p:spPr bwMode="auto">
              <a:xfrm>
                <a:off x="8229600" y="3352800"/>
                <a:ext cx="914400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144" rIns="9144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1cm</a:t>
                </a:r>
              </a:p>
            </p:txBody>
          </p:sp>
        </p:grpSp>
      </p:grpSp>
      <p:grpSp>
        <p:nvGrpSpPr>
          <p:cNvPr id="8199" name="Group 60"/>
          <p:cNvGrpSpPr>
            <a:grpSpLocks/>
          </p:cNvGrpSpPr>
          <p:nvPr/>
        </p:nvGrpSpPr>
        <p:grpSpPr bwMode="auto">
          <a:xfrm>
            <a:off x="1759866" y="4052888"/>
            <a:ext cx="4564734" cy="2632075"/>
            <a:chOff x="6954" y="3899844"/>
            <a:chExt cx="4565046" cy="2633340"/>
          </a:xfrm>
        </p:grpSpPr>
        <p:grpSp>
          <p:nvGrpSpPr>
            <p:cNvPr id="8212" name="Group 32"/>
            <p:cNvGrpSpPr>
              <a:grpSpLocks/>
            </p:cNvGrpSpPr>
            <p:nvPr/>
          </p:nvGrpSpPr>
          <p:grpSpPr bwMode="auto">
            <a:xfrm>
              <a:off x="685800" y="4343400"/>
              <a:ext cx="2947008" cy="2189784"/>
              <a:chOff x="658504" y="4117984"/>
              <a:chExt cx="2947008" cy="2189784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658239" y="4849743"/>
                <a:ext cx="731888" cy="73060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393302" y="4849743"/>
                <a:ext cx="730300" cy="73060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133128" y="4849743"/>
                <a:ext cx="731887" cy="73060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2868190" y="4849743"/>
                <a:ext cx="730300" cy="73060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658239" y="5575579"/>
                <a:ext cx="731888" cy="732189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2872953" y="4117554"/>
                <a:ext cx="731887" cy="732189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8213" name="TextBox 54"/>
            <p:cNvSpPr txBox="1">
              <a:spLocks noChangeArrowheads="1"/>
            </p:cNvSpPr>
            <p:nvPr/>
          </p:nvSpPr>
          <p:spPr bwMode="auto">
            <a:xfrm>
              <a:off x="3657538" y="4419062"/>
              <a:ext cx="914462" cy="400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  <p:sp>
          <p:nvSpPr>
            <p:cNvPr id="8214" name="TextBox 56"/>
            <p:cNvSpPr txBox="1">
              <a:spLocks noChangeArrowheads="1"/>
            </p:cNvSpPr>
            <p:nvPr/>
          </p:nvSpPr>
          <p:spPr bwMode="auto">
            <a:xfrm>
              <a:off x="2895486" y="3899844"/>
              <a:ext cx="914462" cy="400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  <p:sp>
          <p:nvSpPr>
            <p:cNvPr id="8215" name="TextBox 57"/>
            <p:cNvSpPr txBox="1">
              <a:spLocks noChangeArrowheads="1"/>
            </p:cNvSpPr>
            <p:nvPr/>
          </p:nvSpPr>
          <p:spPr bwMode="auto">
            <a:xfrm>
              <a:off x="6954" y="6033878"/>
              <a:ext cx="914463" cy="400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  <p:sp>
          <p:nvSpPr>
            <p:cNvPr id="8216" name="TextBox 58"/>
            <p:cNvSpPr txBox="1">
              <a:spLocks noChangeArrowheads="1"/>
            </p:cNvSpPr>
            <p:nvPr/>
          </p:nvSpPr>
          <p:spPr bwMode="auto">
            <a:xfrm>
              <a:off x="50499" y="5181217"/>
              <a:ext cx="914462" cy="400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</p:grpSp>
      <p:grpSp>
        <p:nvGrpSpPr>
          <p:cNvPr id="8200" name="Group 65"/>
          <p:cNvGrpSpPr>
            <a:grpSpLocks/>
          </p:cNvGrpSpPr>
          <p:nvPr/>
        </p:nvGrpSpPr>
        <p:grpSpPr bwMode="auto">
          <a:xfrm>
            <a:off x="6705600" y="4100060"/>
            <a:ext cx="3816350" cy="2646363"/>
            <a:chOff x="5181600" y="3810000"/>
            <a:chExt cx="3815688" cy="2646984"/>
          </a:xfrm>
        </p:grpSpPr>
        <p:grpSp>
          <p:nvGrpSpPr>
            <p:cNvPr id="8202" name="Group 40"/>
            <p:cNvGrpSpPr>
              <a:grpSpLocks/>
            </p:cNvGrpSpPr>
            <p:nvPr/>
          </p:nvGrpSpPr>
          <p:grpSpPr bwMode="auto">
            <a:xfrm>
              <a:off x="5867400" y="4267200"/>
              <a:ext cx="2914024" cy="2189784"/>
              <a:chOff x="5361296" y="4191000"/>
              <a:chExt cx="2914024" cy="2189784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5361177" y="4923117"/>
                <a:ext cx="731711" cy="73042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6081777" y="4923117"/>
                <a:ext cx="731711" cy="73042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7543611" y="4923117"/>
                <a:ext cx="731710" cy="73042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6811900" y="5648774"/>
                <a:ext cx="731711" cy="732010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6816662" y="4191107"/>
                <a:ext cx="731710" cy="732010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</p:grpSp>
        <p:sp>
          <p:nvSpPr>
            <p:cNvPr id="8203" name="TextBox 59"/>
            <p:cNvSpPr txBox="1">
              <a:spLocks noChangeArrowheads="1"/>
            </p:cNvSpPr>
            <p:nvPr/>
          </p:nvSpPr>
          <p:spPr bwMode="auto">
            <a:xfrm>
              <a:off x="5181600" y="5029200"/>
              <a:ext cx="914400" cy="400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  <p:sp>
          <p:nvSpPr>
            <p:cNvPr id="8204" name="TextBox 61"/>
            <p:cNvSpPr txBox="1">
              <a:spLocks noChangeArrowheads="1"/>
            </p:cNvSpPr>
            <p:nvPr/>
          </p:nvSpPr>
          <p:spPr bwMode="auto">
            <a:xfrm>
              <a:off x="5873088" y="4541236"/>
              <a:ext cx="914400" cy="400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  <p:sp>
          <p:nvSpPr>
            <p:cNvPr id="8205" name="TextBox 62"/>
            <p:cNvSpPr txBox="1">
              <a:spLocks noChangeArrowheads="1"/>
            </p:cNvSpPr>
            <p:nvPr/>
          </p:nvSpPr>
          <p:spPr bwMode="auto">
            <a:xfrm>
              <a:off x="7315200" y="3810000"/>
              <a:ext cx="914400" cy="400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  <p:sp>
          <p:nvSpPr>
            <p:cNvPr id="8206" name="TextBox 63"/>
            <p:cNvSpPr txBox="1">
              <a:spLocks noChangeArrowheads="1"/>
            </p:cNvSpPr>
            <p:nvPr/>
          </p:nvSpPr>
          <p:spPr bwMode="auto">
            <a:xfrm>
              <a:off x="8082888" y="4550392"/>
              <a:ext cx="914400" cy="400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</p:grpSp>
      <p:sp>
        <p:nvSpPr>
          <p:cNvPr id="62" name="Text Box 3"/>
          <p:cNvSpPr txBox="1"/>
          <p:nvPr/>
        </p:nvSpPr>
        <p:spPr>
          <a:xfrm>
            <a:off x="3671454" y="579911"/>
            <a:ext cx="5096691" cy="646331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algn="ctr" eaLnBrk="1" hangingPunct="1"/>
            <a:r>
              <a:rPr lang="vi-VN" sz="36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Luyện </a:t>
            </a:r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tập</a:t>
            </a:r>
          </a:p>
        </p:txBody>
      </p:sp>
      <p:sp>
        <p:nvSpPr>
          <p:cNvPr id="63" name="Text Box 3"/>
          <p:cNvSpPr txBox="1"/>
          <p:nvPr/>
        </p:nvSpPr>
        <p:spPr>
          <a:xfrm>
            <a:off x="3653474" y="19247"/>
            <a:ext cx="5086484" cy="5847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algn="ctr" eaLnBrk="1" hangingPunct="1"/>
            <a:r>
              <a:rPr lang="en-US" sz="3200" b="1" u="sng" dirty="0" err="1" smtClean="0">
                <a:solidFill>
                  <a:srgbClr val="0000FF"/>
                </a:solidFill>
                <a:latin typeface="Times New Roman" pitchFamily="18" charset="0"/>
                <a:ea typeface="Arial" pitchFamily="34" charset="0"/>
              </a:rPr>
              <a:t>Toán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ea typeface="Arial" pitchFamily="34" charset="0"/>
              </a:rPr>
              <a:t>: </a:t>
            </a:r>
            <a:endParaRPr sz="3200" b="1" dirty="0">
              <a:solidFill>
                <a:srgbClr val="0000FF"/>
              </a:solidFill>
              <a:latin typeface="Times New Roman" pitchFamily="18" charset="0"/>
              <a:ea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4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60"/>
          <p:cNvGrpSpPr>
            <a:grpSpLocks/>
          </p:cNvGrpSpPr>
          <p:nvPr/>
        </p:nvGrpSpPr>
        <p:grpSpPr bwMode="auto">
          <a:xfrm>
            <a:off x="1981200" y="304800"/>
            <a:ext cx="4419600" cy="2901950"/>
            <a:chOff x="152099" y="3899848"/>
            <a:chExt cx="4419901" cy="2902602"/>
          </a:xfrm>
        </p:grpSpPr>
        <p:grpSp>
          <p:nvGrpSpPr>
            <p:cNvPr id="9246" name="Group 32"/>
            <p:cNvGrpSpPr>
              <a:grpSpLocks/>
            </p:cNvGrpSpPr>
            <p:nvPr/>
          </p:nvGrpSpPr>
          <p:grpSpPr bwMode="auto">
            <a:xfrm>
              <a:off x="685800" y="4343400"/>
              <a:ext cx="2947008" cy="2189784"/>
              <a:chOff x="658504" y="4117984"/>
              <a:chExt cx="2947008" cy="2189784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658239" y="4849446"/>
                <a:ext cx="731888" cy="730414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393302" y="4849446"/>
                <a:ext cx="730300" cy="730414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133128" y="4849446"/>
                <a:ext cx="731887" cy="730414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2868190" y="4849446"/>
                <a:ext cx="730300" cy="730414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658239" y="5575097"/>
                <a:ext cx="731888" cy="73200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2872953" y="4117445"/>
                <a:ext cx="731887" cy="73200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</p:grpSp>
        <p:sp>
          <p:nvSpPr>
            <p:cNvPr id="9247" name="TextBox 54"/>
            <p:cNvSpPr txBox="1">
              <a:spLocks noChangeArrowheads="1"/>
            </p:cNvSpPr>
            <p:nvPr/>
          </p:nvSpPr>
          <p:spPr bwMode="auto">
            <a:xfrm>
              <a:off x="3657538" y="4419066"/>
              <a:ext cx="914462" cy="400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  <p:sp>
          <p:nvSpPr>
            <p:cNvPr id="9248" name="TextBox 56"/>
            <p:cNvSpPr txBox="1">
              <a:spLocks noChangeArrowheads="1"/>
            </p:cNvSpPr>
            <p:nvPr/>
          </p:nvSpPr>
          <p:spPr bwMode="auto">
            <a:xfrm>
              <a:off x="2895486" y="3899848"/>
              <a:ext cx="914462" cy="400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  <p:sp>
          <p:nvSpPr>
            <p:cNvPr id="9249" name="TextBox 57"/>
            <p:cNvSpPr txBox="1">
              <a:spLocks noChangeArrowheads="1"/>
            </p:cNvSpPr>
            <p:nvPr/>
          </p:nvSpPr>
          <p:spPr bwMode="auto">
            <a:xfrm>
              <a:off x="691885" y="6402258"/>
              <a:ext cx="914463" cy="400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  <p:sp>
          <p:nvSpPr>
            <p:cNvPr id="9250" name="TextBox 58"/>
            <p:cNvSpPr txBox="1">
              <a:spLocks noChangeArrowheads="1"/>
            </p:cNvSpPr>
            <p:nvPr/>
          </p:nvSpPr>
          <p:spPr bwMode="auto">
            <a:xfrm>
              <a:off x="152099" y="5181222"/>
              <a:ext cx="914462" cy="400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</p:grpSp>
      <p:grpSp>
        <p:nvGrpSpPr>
          <p:cNvPr id="9219" name="Group 65"/>
          <p:cNvGrpSpPr>
            <a:grpSpLocks/>
          </p:cNvGrpSpPr>
          <p:nvPr/>
        </p:nvGrpSpPr>
        <p:grpSpPr bwMode="auto">
          <a:xfrm>
            <a:off x="6629400" y="304801"/>
            <a:ext cx="3663950" cy="2646363"/>
            <a:chOff x="5333973" y="3810000"/>
            <a:chExt cx="3663315" cy="2646984"/>
          </a:xfrm>
        </p:grpSpPr>
        <p:grpSp>
          <p:nvGrpSpPr>
            <p:cNvPr id="9236" name="Group 40"/>
            <p:cNvGrpSpPr>
              <a:grpSpLocks/>
            </p:cNvGrpSpPr>
            <p:nvPr/>
          </p:nvGrpSpPr>
          <p:grpSpPr bwMode="auto">
            <a:xfrm>
              <a:off x="5867400" y="4267200"/>
              <a:ext cx="2914024" cy="2189784"/>
              <a:chOff x="5361296" y="4191000"/>
              <a:chExt cx="2914024" cy="2189784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5361177" y="4923117"/>
                <a:ext cx="731711" cy="73042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6081777" y="4923117"/>
                <a:ext cx="731711" cy="73042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7543612" y="4923117"/>
                <a:ext cx="731710" cy="73042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6811901" y="5648774"/>
                <a:ext cx="731711" cy="732010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6816663" y="4191107"/>
                <a:ext cx="731710" cy="732010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</p:grpSp>
        <p:sp>
          <p:nvSpPr>
            <p:cNvPr id="9237" name="TextBox 59"/>
            <p:cNvSpPr txBox="1">
              <a:spLocks noChangeArrowheads="1"/>
            </p:cNvSpPr>
            <p:nvPr/>
          </p:nvSpPr>
          <p:spPr bwMode="auto">
            <a:xfrm>
              <a:off x="5333973" y="5029486"/>
              <a:ext cx="914241" cy="400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  <p:sp>
          <p:nvSpPr>
            <p:cNvPr id="9238" name="TextBox 61"/>
            <p:cNvSpPr txBox="1">
              <a:spLocks noChangeArrowheads="1"/>
            </p:cNvSpPr>
            <p:nvPr/>
          </p:nvSpPr>
          <p:spPr bwMode="auto">
            <a:xfrm>
              <a:off x="5873630" y="4542009"/>
              <a:ext cx="914241" cy="400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  <p:sp>
          <p:nvSpPr>
            <p:cNvPr id="9239" name="TextBox 62"/>
            <p:cNvSpPr txBox="1">
              <a:spLocks noChangeArrowheads="1"/>
            </p:cNvSpPr>
            <p:nvPr/>
          </p:nvSpPr>
          <p:spPr bwMode="auto">
            <a:xfrm>
              <a:off x="7314830" y="3810000"/>
              <a:ext cx="914241" cy="400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  <p:sp>
          <p:nvSpPr>
            <p:cNvPr id="9240" name="TextBox 63"/>
            <p:cNvSpPr txBox="1">
              <a:spLocks noChangeArrowheads="1"/>
            </p:cNvSpPr>
            <p:nvPr/>
          </p:nvSpPr>
          <p:spPr bwMode="auto">
            <a:xfrm>
              <a:off x="8083047" y="4549949"/>
              <a:ext cx="914241" cy="400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</p:grpSp>
      <p:sp>
        <p:nvSpPr>
          <p:cNvPr id="60" name="Cube 59"/>
          <p:cNvSpPr/>
          <p:nvPr/>
        </p:nvSpPr>
        <p:spPr>
          <a:xfrm>
            <a:off x="1981200" y="4572000"/>
            <a:ext cx="1219200" cy="1219200"/>
          </a:xfrm>
          <a:prstGeom prst="cube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2" name="Parallelogram 61"/>
          <p:cNvSpPr>
            <a:spLocks noChangeArrowheads="1"/>
          </p:cNvSpPr>
          <p:nvPr/>
        </p:nvSpPr>
        <p:spPr bwMode="auto">
          <a:xfrm flipV="1">
            <a:off x="1981200" y="5791200"/>
            <a:ext cx="1219200" cy="609600"/>
          </a:xfrm>
          <a:prstGeom prst="parallelogram">
            <a:avLst>
              <a:gd name="adj" fmla="val 45556"/>
            </a:avLst>
          </a:prstGeom>
          <a:noFill/>
          <a:ln w="25400" algn="ctr">
            <a:solidFill>
              <a:srgbClr val="E46C0A"/>
            </a:solidFill>
            <a:miter lim="800000"/>
            <a:headEnd/>
            <a:tailEnd/>
          </a:ln>
        </p:spPr>
        <p:txBody>
          <a:bodyPr rot="10800000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</a:endParaRPr>
          </a:p>
        </p:txBody>
      </p:sp>
      <p:sp>
        <p:nvSpPr>
          <p:cNvPr id="63" name="Cube 62"/>
          <p:cNvSpPr/>
          <p:nvPr/>
        </p:nvSpPr>
        <p:spPr>
          <a:xfrm>
            <a:off x="6553200" y="4800600"/>
            <a:ext cx="1219200" cy="1219200"/>
          </a:xfrm>
          <a:prstGeom prst="cube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4" name="Parallelogram 63"/>
          <p:cNvSpPr/>
          <p:nvPr/>
        </p:nvSpPr>
        <p:spPr>
          <a:xfrm rot="10800000" flipV="1">
            <a:off x="6324600" y="4511676"/>
            <a:ext cx="1143000" cy="593725"/>
          </a:xfrm>
          <a:prstGeom prst="parallelogram">
            <a:avLst>
              <a:gd name="adj" fmla="val 47623"/>
            </a:avLst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5" name="Parallelogram 64"/>
          <p:cNvSpPr>
            <a:spLocks noChangeArrowheads="1"/>
          </p:cNvSpPr>
          <p:nvPr/>
        </p:nvSpPr>
        <p:spPr bwMode="auto">
          <a:xfrm flipV="1">
            <a:off x="6553200" y="6035676"/>
            <a:ext cx="1219200" cy="517525"/>
          </a:xfrm>
          <a:prstGeom prst="parallelogram">
            <a:avLst>
              <a:gd name="adj" fmla="val 53661"/>
            </a:avLst>
          </a:prstGeom>
          <a:noFill/>
          <a:ln w="25400" algn="ctr">
            <a:solidFill>
              <a:srgbClr val="E46C0A"/>
            </a:solidFill>
            <a:miter lim="800000"/>
            <a:headEnd/>
            <a:tailEnd/>
          </a:ln>
        </p:spPr>
        <p:txBody>
          <a:bodyPr rot="10800000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</a:endParaRPr>
          </a:p>
        </p:txBody>
      </p:sp>
      <p:sp>
        <p:nvSpPr>
          <p:cNvPr id="9225" name="TextBox 43"/>
          <p:cNvSpPr txBox="1">
            <a:spLocks noChangeArrowheads="1"/>
          </p:cNvSpPr>
          <p:nvPr/>
        </p:nvSpPr>
        <p:spPr bwMode="auto">
          <a:xfrm>
            <a:off x="3352800" y="2514600"/>
            <a:ext cx="1371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3</a:t>
            </a:r>
          </a:p>
        </p:txBody>
      </p:sp>
      <p:sp>
        <p:nvSpPr>
          <p:cNvPr id="9226" name="TextBox 44"/>
          <p:cNvSpPr txBox="1">
            <a:spLocks noChangeArrowheads="1"/>
          </p:cNvSpPr>
          <p:nvPr/>
        </p:nvSpPr>
        <p:spPr bwMode="auto">
          <a:xfrm>
            <a:off x="7010400" y="2514600"/>
            <a:ext cx="1371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4</a:t>
            </a:r>
          </a:p>
        </p:txBody>
      </p:sp>
      <p:sp>
        <p:nvSpPr>
          <p:cNvPr id="2" name="Cube 59"/>
          <p:cNvSpPr/>
          <p:nvPr/>
        </p:nvSpPr>
        <p:spPr>
          <a:xfrm>
            <a:off x="1981200" y="4572000"/>
            <a:ext cx="1219200" cy="1219200"/>
          </a:xfrm>
          <a:prstGeom prst="cube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1" name="Parallelogram 60"/>
          <p:cNvSpPr>
            <a:spLocks noChangeArrowheads="1"/>
          </p:cNvSpPr>
          <p:nvPr/>
        </p:nvSpPr>
        <p:spPr bwMode="auto">
          <a:xfrm rot="15249047" flipV="1">
            <a:off x="2225676" y="4017963"/>
            <a:ext cx="1295400" cy="371475"/>
          </a:xfrm>
          <a:prstGeom prst="parallelogram">
            <a:avLst>
              <a:gd name="adj" fmla="val 47626"/>
            </a:avLst>
          </a:prstGeom>
          <a:noFill/>
          <a:ln w="25400" algn="ctr">
            <a:solidFill>
              <a:srgbClr val="E46C0A"/>
            </a:solidFill>
            <a:miter lim="800000"/>
            <a:headEnd/>
            <a:tailEnd/>
          </a:ln>
        </p:spPr>
        <p:txBody>
          <a:bodyPr rot="10800000" vert="eaVert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</a:endParaRPr>
          </a:p>
        </p:txBody>
      </p:sp>
      <p:sp>
        <p:nvSpPr>
          <p:cNvPr id="3" name="Cube 59"/>
          <p:cNvSpPr/>
          <p:nvPr/>
        </p:nvSpPr>
        <p:spPr>
          <a:xfrm>
            <a:off x="3886200" y="4648200"/>
            <a:ext cx="1219200" cy="1219200"/>
          </a:xfrm>
          <a:prstGeom prst="cube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Cube 62"/>
          <p:cNvSpPr/>
          <p:nvPr/>
        </p:nvSpPr>
        <p:spPr>
          <a:xfrm>
            <a:off x="8763000" y="4724400"/>
            <a:ext cx="1219200" cy="1219200"/>
          </a:xfrm>
          <a:prstGeom prst="cube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231" name="Line 36"/>
          <p:cNvSpPr>
            <a:spLocks noChangeShapeType="1"/>
          </p:cNvSpPr>
          <p:nvPr/>
        </p:nvSpPr>
        <p:spPr bwMode="auto">
          <a:xfrm>
            <a:off x="2286000" y="3200400"/>
            <a:ext cx="0" cy="1066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2" name="Line 37"/>
          <p:cNvSpPr>
            <a:spLocks noChangeShapeType="1"/>
          </p:cNvSpPr>
          <p:nvPr/>
        </p:nvSpPr>
        <p:spPr bwMode="auto">
          <a:xfrm>
            <a:off x="3276600" y="51816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3" name="Line 38"/>
          <p:cNvSpPr>
            <a:spLocks noChangeShapeType="1"/>
          </p:cNvSpPr>
          <p:nvPr/>
        </p:nvSpPr>
        <p:spPr bwMode="auto">
          <a:xfrm>
            <a:off x="7391400" y="3200400"/>
            <a:ext cx="0" cy="1066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4" name="Line 39"/>
          <p:cNvSpPr>
            <a:spLocks noChangeShapeType="1"/>
          </p:cNvSpPr>
          <p:nvPr/>
        </p:nvSpPr>
        <p:spPr bwMode="auto">
          <a:xfrm>
            <a:off x="8077200" y="54864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913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/>
          <p:cNvSpPr>
            <a:spLocks noGrp="1"/>
          </p:cNvSpPr>
          <p:nvPr>
            <p:ph idx="4294967295"/>
          </p:nvPr>
        </p:nvSpPr>
        <p:spPr>
          <a:xfrm>
            <a:off x="1247775" y="3136900"/>
            <a:ext cx="10944225" cy="4267200"/>
          </a:xfrm>
        </p:spPr>
        <p:txBody>
          <a:bodyPr vert="horz" lIns="9144" tIns="45720" rIns="9144" bIns="45720" rtlCol="0">
            <a:normAutofit/>
          </a:bodyPr>
          <a:lstStyle/>
          <a:p>
            <a:pPr marL="0" indent="463550">
              <a:lnSpc>
                <a:spcPct val="110000"/>
              </a:lnSpc>
              <a:spcBef>
                <a:spcPct val="0"/>
              </a:spcBef>
              <a:buClr>
                <a:srgbClr val="FF0000"/>
              </a:buClr>
              <a:buSzPct val="90000"/>
              <a:buFont typeface="Calibri" panose="020F0502020204030204" pitchFamily="34" charset="0"/>
              <a:buAutoNum type="alphaLcPeriod"/>
            </a:pP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xung quanh của hình lập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 </a:t>
            </a:r>
            <a:r>
              <a:rPr lang="en-US" altLang="en-US" sz="2400" dirty="0">
                <a:solidFill>
                  <a:srgbClr val="0000FF"/>
                </a:solidFill>
                <a:latin typeface="VNI-Ariston" pitchFamily="2" charset="0"/>
                <a:cs typeface="Times New Roman" panose="02020603050405020304" pitchFamily="18" charset="0"/>
              </a:rPr>
              <a:t>A 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 2 lần diện tích xung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 của hình lập phương </a:t>
            </a:r>
            <a:r>
              <a:rPr lang="en-US" altLang="en-US" sz="2400" dirty="0">
                <a:solidFill>
                  <a:srgbClr val="0000FF"/>
                </a:solidFill>
                <a:latin typeface="VNI-Ariston" pitchFamily="2" charset="0"/>
                <a:cs typeface="Times New Roman" panose="02020603050405020304" pitchFamily="18" charset="0"/>
              </a:rPr>
              <a:t>B</a:t>
            </a:r>
            <a:endParaRPr lang="vi-VN" altLang="en-US" sz="2400" dirty="0">
              <a:solidFill>
                <a:srgbClr val="0000FF"/>
              </a:solidFill>
              <a:latin typeface="VNI-Ariston" pitchFamily="2" charset="0"/>
              <a:cs typeface="Times New Roman" panose="02020603050405020304" pitchFamily="18" charset="0"/>
            </a:endParaRPr>
          </a:p>
          <a:p>
            <a:pPr marL="0" indent="463550">
              <a:lnSpc>
                <a:spcPct val="110000"/>
              </a:lnSpc>
              <a:spcBef>
                <a:spcPct val="0"/>
              </a:spcBef>
              <a:buClr>
                <a:srgbClr val="FF0000"/>
              </a:buClr>
              <a:buSzPct val="90000"/>
              <a:buFont typeface="Calibri" panose="020F0502020204030204" pitchFamily="34" charset="0"/>
              <a:buAutoNum type="alphaLcPeriod"/>
            </a:pP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iện tích xung quanh của hình lập phương </a:t>
            </a:r>
            <a:r>
              <a:rPr lang="en-US" altLang="en-US" sz="2400" dirty="0">
                <a:solidFill>
                  <a:srgbClr val="0000FF"/>
                </a:solidFill>
                <a:latin typeface="VNI-Ariston" pitchFamily="2" charset="0"/>
                <a:cs typeface="Times New Roman" panose="02020603050405020304" pitchFamily="18" charset="0"/>
              </a:rPr>
              <a:t>A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gấp 4 lần diện tích xung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 của hình lập phương </a:t>
            </a:r>
            <a:r>
              <a:rPr lang="en-US" altLang="en-US" sz="2400" dirty="0">
                <a:solidFill>
                  <a:srgbClr val="0000FF"/>
                </a:solidFill>
                <a:latin typeface="VNI-Ariston" pitchFamily="2" charset="0"/>
                <a:cs typeface="Times New Roman" panose="02020603050405020304" pitchFamily="18" charset="0"/>
              </a:rPr>
              <a:t>B</a:t>
            </a:r>
            <a:endParaRPr lang="vi-VN" altLang="en-US" sz="2400" dirty="0">
              <a:solidFill>
                <a:srgbClr val="0000FF"/>
              </a:solidFill>
              <a:latin typeface="VNI-Ariston" pitchFamily="2" charset="0"/>
              <a:cs typeface="Times New Roman" panose="02020603050405020304" pitchFamily="18" charset="0"/>
            </a:endParaRPr>
          </a:p>
          <a:p>
            <a:pPr marL="0" indent="463550">
              <a:lnSpc>
                <a:spcPct val="110000"/>
              </a:lnSpc>
              <a:spcBef>
                <a:spcPct val="0"/>
              </a:spcBef>
              <a:buClr>
                <a:srgbClr val="FF0000"/>
              </a:buClr>
              <a:buSzPct val="90000"/>
              <a:buFont typeface="Calibri" panose="020F0502020204030204" pitchFamily="34" charset="0"/>
              <a:buAutoNum type="alphaLcPeriod"/>
            </a:pP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toàn phần của hình lập phương </a:t>
            </a:r>
            <a:r>
              <a:rPr lang="en-US" altLang="en-US" sz="2400" dirty="0">
                <a:solidFill>
                  <a:srgbClr val="0000FF"/>
                </a:solidFill>
                <a:latin typeface="VNI-Ariston" pitchFamily="2" charset="0"/>
                <a:cs typeface="Times New Roman" panose="02020603050405020304" pitchFamily="18" charset="0"/>
              </a:rPr>
              <a:t>A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gấp 2 lần diện tích toàn phần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hình lập phương </a:t>
            </a:r>
            <a:r>
              <a:rPr lang="en-US" altLang="en-US" sz="2400" dirty="0">
                <a:solidFill>
                  <a:srgbClr val="0000FF"/>
                </a:solidFill>
                <a:latin typeface="VNI-Ariston" pitchFamily="2" charset="0"/>
                <a:cs typeface="Times New Roman" panose="02020603050405020304" pitchFamily="18" charset="0"/>
              </a:rPr>
              <a:t>B</a:t>
            </a:r>
            <a:endParaRPr lang="vi-VN" altLang="en-US" sz="2400" dirty="0">
              <a:solidFill>
                <a:srgbClr val="0000FF"/>
              </a:solidFill>
              <a:latin typeface="VNI-Ariston" pitchFamily="2" charset="0"/>
              <a:cs typeface="Times New Roman" panose="02020603050405020304" pitchFamily="18" charset="0"/>
            </a:endParaRPr>
          </a:p>
          <a:p>
            <a:pPr marL="0" indent="463550">
              <a:lnSpc>
                <a:spcPct val="110000"/>
              </a:lnSpc>
              <a:spcBef>
                <a:spcPct val="0"/>
              </a:spcBef>
              <a:buClr>
                <a:srgbClr val="FF0000"/>
              </a:buClr>
              <a:buSzPct val="90000"/>
              <a:buFont typeface="Calibri" panose="020F0502020204030204" pitchFamily="34" charset="0"/>
              <a:buAutoNum type="alphaLcPeriod"/>
            </a:pP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toàn phần của hình lập phương </a:t>
            </a:r>
            <a:r>
              <a:rPr lang="en-US" altLang="en-US" sz="2400" dirty="0">
                <a:solidFill>
                  <a:srgbClr val="0000FF"/>
                </a:solidFill>
                <a:latin typeface="VNI-Ariston" pitchFamily="2" charset="0"/>
                <a:cs typeface="Times New Roman" panose="02020603050405020304" pitchFamily="18" charset="0"/>
              </a:rPr>
              <a:t>A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 4 lần diện tích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oàn phần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hình lập phương </a:t>
            </a:r>
            <a:r>
              <a:rPr lang="en-US" altLang="en-US" sz="2400" dirty="0">
                <a:solidFill>
                  <a:srgbClr val="0000FF"/>
                </a:solidFill>
                <a:latin typeface="VNI-Ariston" pitchFamily="2" charset="0"/>
                <a:cs typeface="Times New Roman" panose="02020603050405020304" pitchFamily="18" charset="0"/>
              </a:rPr>
              <a:t>B</a:t>
            </a:r>
            <a:endParaRPr lang="vi-VN" altLang="en-US" sz="2400" dirty="0">
              <a:solidFill>
                <a:srgbClr val="0000FF"/>
              </a:solidFill>
              <a:latin typeface="VNI-Ariston" pitchFamily="2" charset="0"/>
              <a:cs typeface="Times New Roman" panose="02020603050405020304" pitchFamily="18" charset="0"/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type="title" idx="4294967295"/>
          </p:nvPr>
        </p:nvSpPr>
        <p:spPr>
          <a:xfrm>
            <a:off x="0" y="1982788"/>
            <a:ext cx="5791200" cy="715962"/>
          </a:xfrm>
        </p:spPr>
        <p:txBody>
          <a:bodyPr/>
          <a:lstStyle/>
          <a:p>
            <a:pPr indent="396875"/>
            <a:r>
              <a:rPr lang="en-US" altLang="en-US" sz="28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 :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268" name="Group 20"/>
          <p:cNvGrpSpPr>
            <a:grpSpLocks/>
          </p:cNvGrpSpPr>
          <p:nvPr/>
        </p:nvGrpSpPr>
        <p:grpSpPr bwMode="auto">
          <a:xfrm>
            <a:off x="6629199" y="1531946"/>
            <a:ext cx="1144587" cy="1385888"/>
            <a:chOff x="645320" y="3349980"/>
            <a:chExt cx="2440780" cy="2365020"/>
          </a:xfrm>
          <a:solidFill>
            <a:srgbClr val="FF0000"/>
          </a:solidFill>
        </p:grpSpPr>
        <p:sp>
          <p:nvSpPr>
            <p:cNvPr id="8" name="Rectangle 7"/>
            <p:cNvSpPr/>
            <p:nvPr/>
          </p:nvSpPr>
          <p:spPr>
            <a:xfrm>
              <a:off x="652091" y="5392620"/>
              <a:ext cx="1946530" cy="32238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rgbClr val="000000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A</a:t>
              </a:r>
            </a:p>
          </p:txBody>
        </p:sp>
        <p:grpSp>
          <p:nvGrpSpPr>
            <p:cNvPr id="11285" name="Group 17"/>
            <p:cNvGrpSpPr>
              <a:grpSpLocks/>
            </p:cNvGrpSpPr>
            <p:nvPr/>
          </p:nvGrpSpPr>
          <p:grpSpPr bwMode="auto">
            <a:xfrm>
              <a:off x="645320" y="3349980"/>
              <a:ext cx="2440780" cy="1968030"/>
              <a:chOff x="645320" y="3349980"/>
              <a:chExt cx="2440780" cy="1968030"/>
            </a:xfrm>
            <a:grpFill/>
          </p:grpSpPr>
          <p:sp>
            <p:nvSpPr>
              <p:cNvPr id="10" name="Cube 3"/>
              <p:cNvSpPr/>
              <p:nvPr/>
            </p:nvSpPr>
            <p:spPr>
              <a:xfrm>
                <a:off x="645320" y="3366234"/>
                <a:ext cx="2440780" cy="1947823"/>
              </a:xfrm>
              <a:prstGeom prst="cube">
                <a:avLst/>
              </a:prstGeom>
              <a:grpFill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11" name="Straight Connector 10"/>
              <p:cNvCxnSpPr/>
              <p:nvPr/>
            </p:nvCxnSpPr>
            <p:spPr>
              <a:xfrm rot="5400000">
                <a:off x="481904" y="4126129"/>
                <a:ext cx="1552299" cy="0"/>
              </a:xfrm>
              <a:prstGeom prst="line">
                <a:avLst/>
              </a:prstGeom>
              <a:grpFill/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1210659" y="4899569"/>
                <a:ext cx="1875441" cy="2710"/>
              </a:xfrm>
              <a:prstGeom prst="line">
                <a:avLst/>
              </a:prstGeom>
              <a:grpFill/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10800000" flipV="1">
                <a:off x="682557" y="4815589"/>
                <a:ext cx="575496" cy="501177"/>
              </a:xfrm>
              <a:prstGeom prst="line">
                <a:avLst/>
              </a:prstGeom>
              <a:grpFill/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1269" name="TextBox 6"/>
          <p:cNvSpPr txBox="1">
            <a:spLocks noChangeArrowheads="1"/>
          </p:cNvSpPr>
          <p:nvPr/>
        </p:nvSpPr>
        <p:spPr bwMode="auto">
          <a:xfrm>
            <a:off x="5874971" y="2044260"/>
            <a:ext cx="1143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10cm</a:t>
            </a:r>
          </a:p>
        </p:txBody>
      </p:sp>
      <p:grpSp>
        <p:nvGrpSpPr>
          <p:cNvPr id="11270" name="Group 23"/>
          <p:cNvGrpSpPr>
            <a:grpSpLocks/>
          </p:cNvGrpSpPr>
          <p:nvPr/>
        </p:nvGrpSpPr>
        <p:grpSpPr bwMode="auto">
          <a:xfrm>
            <a:off x="9607062" y="1738965"/>
            <a:ext cx="1447800" cy="1094990"/>
            <a:chOff x="6363948" y="1143001"/>
            <a:chExt cx="2322852" cy="1459986"/>
          </a:xfrm>
        </p:grpSpPr>
        <p:sp>
          <p:nvSpPr>
            <p:cNvPr id="17" name="Rectangle 16"/>
            <p:cNvSpPr/>
            <p:nvPr/>
          </p:nvSpPr>
          <p:spPr bwMode="auto">
            <a:xfrm>
              <a:off x="6366496" y="2484967"/>
              <a:ext cx="1023889" cy="1180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rgbClr val="000000"/>
                  </a:solidFill>
                  <a:latin typeface="Times New Roman" panose="02020603050405020304" pitchFamily="18" charset="0"/>
                  <a:ea typeface="Verdana" pitchFamily="34" charset="0"/>
                  <a:cs typeface="Times New Roman" panose="02020603050405020304" pitchFamily="18" charset="0"/>
                </a:rPr>
                <a:t>B</a:t>
              </a:r>
            </a:p>
          </p:txBody>
        </p:sp>
        <p:grpSp>
          <p:nvGrpSpPr>
            <p:cNvPr id="11278" name="Group 17"/>
            <p:cNvGrpSpPr>
              <a:grpSpLocks/>
            </p:cNvGrpSpPr>
            <p:nvPr/>
          </p:nvGrpSpPr>
          <p:grpSpPr bwMode="auto">
            <a:xfrm>
              <a:off x="6363948" y="1143001"/>
              <a:ext cx="1299270" cy="1148531"/>
              <a:chOff x="48775" y="3276600"/>
              <a:chExt cx="2465825" cy="2041832"/>
            </a:xfrm>
          </p:grpSpPr>
          <p:sp>
            <p:nvSpPr>
              <p:cNvPr id="19" name="Cube 3"/>
              <p:cNvSpPr/>
              <p:nvPr/>
            </p:nvSpPr>
            <p:spPr>
              <a:xfrm>
                <a:off x="77778" y="3276600"/>
                <a:ext cx="2436241" cy="2039523"/>
              </a:xfrm>
              <a:prstGeom prst="cube">
                <a:avLst/>
              </a:prstGeom>
              <a:solidFill>
                <a:srgbClr val="FFC000"/>
              </a:solidFill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 rot="5400000">
                <a:off x="-167555" y="4057416"/>
                <a:ext cx="1554100" cy="0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609497" y="4800599"/>
                <a:ext cx="1875519" cy="0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 rot="10800000" flipV="1">
                <a:off x="48775" y="4815651"/>
                <a:ext cx="575225" cy="504236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279" name="TextBox 15"/>
            <p:cNvSpPr txBox="1">
              <a:spLocks noChangeArrowheads="1"/>
            </p:cNvSpPr>
            <p:nvPr/>
          </p:nvSpPr>
          <p:spPr bwMode="auto">
            <a:xfrm>
              <a:off x="7714737" y="1435101"/>
              <a:ext cx="972063" cy="692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1275" name="Rectangle 33"/>
          <p:cNvSpPr>
            <a:spLocks noChangeArrowheads="1"/>
          </p:cNvSpPr>
          <p:nvPr/>
        </p:nvSpPr>
        <p:spPr bwMode="auto">
          <a:xfrm>
            <a:off x="8965160" y="2044260"/>
            <a:ext cx="6096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dirty="0"/>
              <a:t>5cm</a:t>
            </a:r>
          </a:p>
        </p:txBody>
      </p:sp>
      <p:sp>
        <p:nvSpPr>
          <p:cNvPr id="32" name="Text Box 3"/>
          <p:cNvSpPr txBox="1"/>
          <p:nvPr/>
        </p:nvSpPr>
        <p:spPr>
          <a:xfrm>
            <a:off x="3318753" y="658289"/>
            <a:ext cx="5096691" cy="646331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algn="ctr" eaLnBrk="1" hangingPunct="1"/>
            <a:r>
              <a:rPr lang="vi-VN" sz="36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Luyện </a:t>
            </a:r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tập</a:t>
            </a:r>
          </a:p>
        </p:txBody>
      </p:sp>
      <p:sp>
        <p:nvSpPr>
          <p:cNvPr id="33" name="Oval 25"/>
          <p:cNvSpPr>
            <a:spLocks noChangeArrowheads="1"/>
          </p:cNvSpPr>
          <p:nvPr/>
        </p:nvSpPr>
        <p:spPr bwMode="auto">
          <a:xfrm>
            <a:off x="626839" y="3911979"/>
            <a:ext cx="542191" cy="532524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32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Đ</a:t>
            </a:r>
          </a:p>
        </p:txBody>
      </p:sp>
      <p:sp>
        <p:nvSpPr>
          <p:cNvPr id="34" name="Oval 25"/>
          <p:cNvSpPr>
            <a:spLocks noChangeArrowheads="1"/>
          </p:cNvSpPr>
          <p:nvPr/>
        </p:nvSpPr>
        <p:spPr bwMode="auto">
          <a:xfrm>
            <a:off x="650687" y="3091978"/>
            <a:ext cx="494494" cy="481486"/>
          </a:xfrm>
          <a:prstGeom prst="ellipse">
            <a:avLst/>
          </a:prstGeom>
          <a:solidFill>
            <a:srgbClr val="00B05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 altLang="en-US" sz="3200" b="1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S</a:t>
            </a:r>
            <a:endParaRPr lang="en-US" altLang="en-US" sz="3200" b="1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5" name="Oval 25"/>
          <p:cNvSpPr>
            <a:spLocks noChangeArrowheads="1"/>
          </p:cNvSpPr>
          <p:nvPr/>
        </p:nvSpPr>
        <p:spPr bwMode="auto">
          <a:xfrm>
            <a:off x="650687" y="5550594"/>
            <a:ext cx="494494" cy="532524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 altLang="en-US" sz="32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Đ</a:t>
            </a:r>
          </a:p>
        </p:txBody>
      </p:sp>
      <p:sp>
        <p:nvSpPr>
          <p:cNvPr id="36" name="Oval 25"/>
          <p:cNvSpPr>
            <a:spLocks noChangeArrowheads="1"/>
          </p:cNvSpPr>
          <p:nvPr/>
        </p:nvSpPr>
        <p:spPr bwMode="auto">
          <a:xfrm>
            <a:off x="641523" y="4697567"/>
            <a:ext cx="494494" cy="484033"/>
          </a:xfrm>
          <a:prstGeom prst="ellipse">
            <a:avLst/>
          </a:prstGeom>
          <a:solidFill>
            <a:srgbClr val="00B05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 altLang="en-US" sz="3200" b="1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S</a:t>
            </a:r>
            <a:endParaRPr lang="en-US" altLang="en-US" sz="3200" b="1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" name="Text Box 3"/>
          <p:cNvSpPr txBox="1"/>
          <p:nvPr/>
        </p:nvSpPr>
        <p:spPr>
          <a:xfrm>
            <a:off x="3261584" y="58436"/>
            <a:ext cx="5086484" cy="5847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algn="ctr" eaLnBrk="1" hangingPunct="1"/>
            <a:r>
              <a:rPr lang="en-US" sz="3200" b="1" u="sng" dirty="0" err="1" smtClean="0">
                <a:solidFill>
                  <a:srgbClr val="0000FF"/>
                </a:solidFill>
                <a:latin typeface="Times New Roman" pitchFamily="18" charset="0"/>
                <a:ea typeface="Arial" pitchFamily="34" charset="0"/>
              </a:rPr>
              <a:t>Toán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ea typeface="Arial" pitchFamily="34" charset="0"/>
              </a:rPr>
              <a:t>: </a:t>
            </a:r>
            <a:endParaRPr sz="3200" b="1" dirty="0">
              <a:solidFill>
                <a:srgbClr val="0000FF"/>
              </a:solidFill>
              <a:latin typeface="Times New Roman" pitchFamily="18" charset="0"/>
              <a:ea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191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5" grpId="0" animBg="1"/>
      <p:bldP spid="3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6"/>
          <p:cNvSpPr>
            <a:spLocks noChangeArrowheads="1"/>
          </p:cNvSpPr>
          <p:nvPr/>
        </p:nvSpPr>
        <p:spPr bwMode="auto">
          <a:xfrm>
            <a:off x="2295498" y="2667000"/>
            <a:ext cx="7931714" cy="160043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2cm.       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796912" y="4367026"/>
            <a:ext cx="461055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Sxq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2 x 2 x 4  = 16 (cm</a:t>
            </a:r>
            <a:r>
              <a:rPr lang="en-US" altLang="en-US" sz="32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826414" y="4964720"/>
            <a:ext cx="464422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Stp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 2 x 2 x 6  = 24 (cm</a:t>
            </a:r>
            <a:r>
              <a:rPr lang="en-US" altLang="en-US" sz="32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1" name="Text Box 3"/>
          <p:cNvSpPr txBox="1"/>
          <p:nvPr/>
        </p:nvSpPr>
        <p:spPr>
          <a:xfrm>
            <a:off x="3802084" y="867297"/>
            <a:ext cx="5096691" cy="707886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algn="ctr" eaLnBrk="1" hangingPunct="1"/>
            <a:r>
              <a:rPr lang="vi-VN" sz="40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Luyện </a:t>
            </a:r>
            <a:r>
              <a:rPr lang="vi-VN" sz="40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tập</a:t>
            </a:r>
          </a:p>
        </p:txBody>
      </p:sp>
      <p:sp>
        <p:nvSpPr>
          <p:cNvPr id="12" name="AutoShape 12"/>
          <p:cNvSpPr>
            <a:spLocks noChangeArrowheads="1"/>
          </p:cNvSpPr>
          <p:nvPr/>
        </p:nvSpPr>
        <p:spPr bwMode="auto">
          <a:xfrm>
            <a:off x="462903" y="744540"/>
            <a:ext cx="4432654" cy="1408354"/>
          </a:xfrm>
          <a:prstGeom prst="cloudCallout">
            <a:avLst>
              <a:gd name="adj1" fmla="val -55176"/>
              <a:gd name="adj2" fmla="val 50116"/>
            </a:avLst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sz="1000" b="1" dirty="0">
              <a:solidFill>
                <a:schemeClr val="tx2"/>
              </a:solidFill>
            </a:endParaRPr>
          </a:p>
          <a:p>
            <a:pPr algn="ctr"/>
            <a:r>
              <a:rPr lang="en-US" altLang="en-US" sz="3200" b="1" dirty="0" smtClean="0">
                <a:latin typeface="Times New Roman" panose="02020603050405020304" pitchFamily="18" charset="0"/>
              </a:rPr>
              <a:t>Ai </a:t>
            </a:r>
            <a:r>
              <a:rPr lang="en-US" altLang="en-US" sz="3200" b="1" dirty="0" err="1" smtClean="0">
                <a:latin typeface="Times New Roman" panose="02020603050405020304" pitchFamily="18" charset="0"/>
              </a:rPr>
              <a:t>nhanh</a:t>
            </a:r>
            <a:r>
              <a:rPr lang="en-US" alt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latin typeface="Times New Roman" panose="02020603050405020304" pitchFamily="18" charset="0"/>
              </a:rPr>
              <a:t>hơn</a:t>
            </a:r>
            <a:r>
              <a:rPr lang="en-US" altLang="en-US" sz="3200" b="1" dirty="0" smtClean="0">
                <a:latin typeface="Times New Roman" panose="02020603050405020304" pitchFamily="18" charset="0"/>
              </a:rPr>
              <a:t>?</a:t>
            </a:r>
            <a:endParaRPr lang="en-US" alt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13" name="Text Box 3"/>
          <p:cNvSpPr txBox="1"/>
          <p:nvPr/>
        </p:nvSpPr>
        <p:spPr>
          <a:xfrm>
            <a:off x="3705726" y="123751"/>
            <a:ext cx="5086484" cy="5847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algn="ctr" eaLnBrk="1" hangingPunct="1"/>
            <a:r>
              <a:rPr lang="en-US" sz="3200" b="1" u="sng" dirty="0" err="1" smtClean="0">
                <a:solidFill>
                  <a:srgbClr val="0000FF"/>
                </a:solidFill>
                <a:latin typeface="Times New Roman" pitchFamily="18" charset="0"/>
                <a:ea typeface="Arial" pitchFamily="34" charset="0"/>
              </a:rPr>
              <a:t>Toán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ea typeface="Arial" pitchFamily="34" charset="0"/>
              </a:rPr>
              <a:t>: </a:t>
            </a:r>
            <a:endParaRPr sz="3200" b="1" dirty="0">
              <a:solidFill>
                <a:srgbClr val="0000FF"/>
              </a:solidFill>
              <a:latin typeface="Times New Roman" pitchFamily="18" charset="0"/>
              <a:ea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51506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animBg="1"/>
      <p:bldP spid="8" grpId="0"/>
      <p:bldP spid="9" grpId="0"/>
      <p:bldP spid="12" grpId="0" animBg="1"/>
    </p:bldLst>
  </p:timing>
</p:sld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</TotalTime>
  <Words>448</Words>
  <Application>Microsoft Office PowerPoint</Application>
  <PresentationFormat>Custom</PresentationFormat>
  <Paragraphs>90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Chủ đề của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3: Đúng ghi Đ, sai ghi S :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REDSTAR</cp:lastModifiedBy>
  <cp:revision>26</cp:revision>
  <dcterms:created xsi:type="dcterms:W3CDTF">2019-02-17T03:09:22Z</dcterms:created>
  <dcterms:modified xsi:type="dcterms:W3CDTF">2022-01-13T13:29:27Z</dcterms:modified>
</cp:coreProperties>
</file>