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notesMasterIdLst>
    <p:notesMasterId r:id="rId11"/>
  </p:notesMasterIdLst>
  <p:sldIdLst>
    <p:sldId id="269" r:id="rId2"/>
    <p:sldId id="270" r:id="rId3"/>
    <p:sldId id="273" r:id="rId4"/>
    <p:sldId id="257" r:id="rId5"/>
    <p:sldId id="258" r:id="rId6"/>
    <p:sldId id="259" r:id="rId7"/>
    <p:sldId id="265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366CC"/>
    <a:srgbClr val="FF3399"/>
    <a:srgbClr val="FF3300"/>
    <a:srgbClr val="FF99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04" y="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2464C30-64AE-4F3B-93DE-95CE03C0A6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A69B0A-3E75-4098-8688-376A39150F27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40CDDF-A0E3-4249-9BDF-CD4F8712F1BD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3C293-54B1-4284-86B7-279A829E16E1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83E93-DEA0-4795-8B57-C454E9D012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7B524-AE3A-42D0-B828-6169170BEE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08BB9-C1D7-497E-9F90-0CB0CBBF15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74D14-CB94-4788-9938-D15160508B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B9DE9-3452-436E-A1B2-AA16D8D454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80EB0-9307-4531-B301-5125411F43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E09D5-2306-4C27-854B-176C04427D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F7B2B-5358-4CA3-906B-406324D4F0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2C079-5C44-4086-A9EC-B466335FD6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984ED-777E-4FF1-A507-BA8BEFE0B4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5A3C1-AC86-4374-8665-7B0732294F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B0BBB-293F-47A7-90E6-5F6FE7909A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96C5FB9-AA5C-458D-948C-8143833737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flower7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62800" y="228600"/>
            <a:ext cx="38100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8" descr="flower7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96200" y="304800"/>
            <a:ext cx="3048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WordArt 122"/>
          <p:cNvSpPr>
            <a:spLocks noChangeArrowheads="1" noChangeShapeType="1" noTextEdit="1"/>
          </p:cNvSpPr>
          <p:nvPr/>
        </p:nvSpPr>
        <p:spPr bwMode="auto">
          <a:xfrm>
            <a:off x="320674" y="1371600"/>
            <a:ext cx="8366125" cy="464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5"/>
              </a:avLst>
            </a:prstTxWarp>
          </a:bodyPr>
          <a:lstStyle/>
          <a:p>
            <a:pPr algn="ctr">
              <a:defRPr/>
            </a:pPr>
            <a:r>
              <a:rPr lang="en-US" sz="60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</a:t>
            </a:r>
            <a:r>
              <a:rPr lang="en-US" sz="60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Tiểu</a:t>
            </a:r>
            <a:r>
              <a:rPr lang="en-US" sz="60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60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Nguyễn</a:t>
            </a:r>
            <a:r>
              <a:rPr lang="en-US" sz="60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Văn</a:t>
            </a:r>
            <a:r>
              <a:rPr lang="en-US" sz="60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Trỗi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vi-VN" sz="6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6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5</a:t>
            </a:r>
          </a:p>
          <a:p>
            <a:pPr algn="ctr">
              <a:defRPr/>
            </a:pPr>
            <a:endParaRPr lang="en-US" sz="6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vi-VN" sz="6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Xăng-ti-mét khố</a:t>
            </a:r>
            <a:r>
              <a:rPr lang="en-US" sz="6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 - </a:t>
            </a:r>
            <a:r>
              <a:rPr lang="vi-VN" sz="6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Đề-xi-mét khối</a:t>
            </a:r>
            <a:endParaRPr lang="en-US" sz="6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endParaRPr lang="en-US" sz="6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viên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: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Phạm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Kim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Thúy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: 5A3</a:t>
            </a:r>
          </a:p>
        </p:txBody>
      </p:sp>
      <p:sp>
        <p:nvSpPr>
          <p:cNvPr id="2053" name="AutoShape 10" descr="Káº¿t quáº£ hÃ¬nh áº£nh cho hÃ¬nh ná»n powerpoint"/>
          <p:cNvSpPr>
            <a:spLocks noChangeAspect="1" noChangeArrowheads="1"/>
          </p:cNvSpPr>
          <p:nvPr/>
        </p:nvSpPr>
        <p:spPr bwMode="auto">
          <a:xfrm>
            <a:off x="168275" y="-1825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  <p:sp>
        <p:nvSpPr>
          <p:cNvPr id="2054" name="AutoShape 12" descr="Káº¿t quáº£ hÃ¬nh áº£nh cho hÃ¬nh ná»n powerpoint"/>
          <p:cNvSpPr>
            <a:spLocks noChangeAspect="1" noChangeArrowheads="1"/>
          </p:cNvSpPr>
          <p:nvPr/>
        </p:nvSpPr>
        <p:spPr bwMode="auto">
          <a:xfrm>
            <a:off x="168275" y="-1825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  <p:sp>
        <p:nvSpPr>
          <p:cNvPr id="2055" name="AutoShape 14" descr="Káº¿t quáº£ hÃ¬nh áº£nh cho hÃ¬nh ná»n powerpoint"/>
          <p:cNvSpPr>
            <a:spLocks noChangeAspect="1" noChangeArrowheads="1"/>
          </p:cNvSpPr>
          <p:nvPr/>
        </p:nvSpPr>
        <p:spPr bwMode="auto">
          <a:xfrm>
            <a:off x="168275" y="-1825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  <p:sp>
        <p:nvSpPr>
          <p:cNvPr id="2056" name="AutoShape 16" descr="Káº¿t quáº£ hÃ¬nh áº£nh cho hÃ¬nh ná»n powerpoint"/>
          <p:cNvSpPr>
            <a:spLocks noChangeAspect="1" noChangeArrowheads="1"/>
          </p:cNvSpPr>
          <p:nvPr/>
        </p:nvSpPr>
        <p:spPr bwMode="auto">
          <a:xfrm>
            <a:off x="168275" y="-1825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  <p:sp>
        <p:nvSpPr>
          <p:cNvPr id="2057" name="AutoShape 18" descr="Káº¿t quáº£ hÃ¬nh áº£nh cho hÃ¬nh ná»n powerpoint"/>
          <p:cNvSpPr>
            <a:spLocks noChangeAspect="1" noChangeArrowheads="1"/>
          </p:cNvSpPr>
          <p:nvPr/>
        </p:nvSpPr>
        <p:spPr bwMode="auto">
          <a:xfrm>
            <a:off x="168275" y="-1825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  <p:sp>
        <p:nvSpPr>
          <p:cNvPr id="2058" name="AutoShape 20" descr="Káº¿t quáº£ hÃ¬nh áº£nh cho hÃ¬nh ná»n powerpoint"/>
          <p:cNvSpPr>
            <a:spLocks noChangeAspect="1" noChangeArrowheads="1"/>
          </p:cNvSpPr>
          <p:nvPr/>
        </p:nvSpPr>
        <p:spPr bwMode="auto">
          <a:xfrm>
            <a:off x="168275" y="-1825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  <p:sp>
        <p:nvSpPr>
          <p:cNvPr id="2059" name="AutoShape 22" descr="Káº¿t quáº£ hÃ¬nh áº£nh cho hÃ¬nh ná»n powerpoint"/>
          <p:cNvSpPr>
            <a:spLocks noChangeAspect="1" noChangeArrowheads="1"/>
          </p:cNvSpPr>
          <p:nvPr/>
        </p:nvSpPr>
        <p:spPr bwMode="auto">
          <a:xfrm>
            <a:off x="168275" y="-1825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609600" y="5576888"/>
            <a:ext cx="8083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b="1">
                <a:solidFill>
                  <a:srgbClr val="0000FF"/>
                </a:solidFill>
              </a:rPr>
              <a:t>Vậy thể tích của hình A lớn hơn thể tích của hình B.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457200" y="1143000"/>
            <a:ext cx="861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/>
              <a:t>Trong hai hình dưới đây : Hình nào có thể tích lớn hơn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1962150" y="4019550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b="1">
                <a:solidFill>
                  <a:srgbClr val="339933"/>
                </a:solidFill>
                <a:latin typeface=".VnAristote" pitchFamily="34" charset="0"/>
              </a:rPr>
              <a:t>A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143000" y="2046288"/>
            <a:ext cx="2493963" cy="2006600"/>
            <a:chOff x="720" y="1495"/>
            <a:chExt cx="1571" cy="1264"/>
          </a:xfrm>
        </p:grpSpPr>
        <p:sp>
          <p:nvSpPr>
            <p:cNvPr id="3115" name="AutoShape 9"/>
            <p:cNvSpPr>
              <a:spLocks noChangeArrowheads="1"/>
            </p:cNvSpPr>
            <p:nvPr/>
          </p:nvSpPr>
          <p:spPr bwMode="auto">
            <a:xfrm>
              <a:off x="1252" y="2067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16" name="AutoShape 10"/>
            <p:cNvSpPr>
              <a:spLocks noChangeArrowheads="1"/>
            </p:cNvSpPr>
            <p:nvPr/>
          </p:nvSpPr>
          <p:spPr bwMode="auto">
            <a:xfrm>
              <a:off x="1138" y="2184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17" name="AutoShape 11"/>
            <p:cNvSpPr>
              <a:spLocks noChangeArrowheads="1"/>
            </p:cNvSpPr>
            <p:nvPr/>
          </p:nvSpPr>
          <p:spPr bwMode="auto">
            <a:xfrm>
              <a:off x="958" y="2095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18" name="AutoShape 12"/>
            <p:cNvSpPr>
              <a:spLocks noChangeArrowheads="1"/>
            </p:cNvSpPr>
            <p:nvPr/>
          </p:nvSpPr>
          <p:spPr bwMode="auto">
            <a:xfrm>
              <a:off x="844" y="2212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19" name="AutoShape 13"/>
            <p:cNvSpPr>
              <a:spLocks noChangeArrowheads="1"/>
            </p:cNvSpPr>
            <p:nvPr/>
          </p:nvSpPr>
          <p:spPr bwMode="auto">
            <a:xfrm>
              <a:off x="1260" y="2095"/>
              <a:ext cx="421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20" name="AutoShape 14"/>
            <p:cNvSpPr>
              <a:spLocks noChangeArrowheads="1"/>
            </p:cNvSpPr>
            <p:nvPr/>
          </p:nvSpPr>
          <p:spPr bwMode="auto">
            <a:xfrm>
              <a:off x="1146" y="2212"/>
              <a:ext cx="421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21" name="AutoShape 15"/>
            <p:cNvSpPr>
              <a:spLocks noChangeArrowheads="1"/>
            </p:cNvSpPr>
            <p:nvPr/>
          </p:nvSpPr>
          <p:spPr bwMode="auto">
            <a:xfrm>
              <a:off x="1561" y="2095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22" name="AutoShape 16"/>
            <p:cNvSpPr>
              <a:spLocks noChangeArrowheads="1"/>
            </p:cNvSpPr>
            <p:nvPr/>
          </p:nvSpPr>
          <p:spPr bwMode="auto">
            <a:xfrm>
              <a:off x="1447" y="2212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23" name="AutoShape 17"/>
            <p:cNvSpPr>
              <a:spLocks noChangeArrowheads="1"/>
            </p:cNvSpPr>
            <p:nvPr/>
          </p:nvSpPr>
          <p:spPr bwMode="auto">
            <a:xfrm>
              <a:off x="1252" y="1768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24" name="AutoShape 18"/>
            <p:cNvSpPr>
              <a:spLocks noChangeArrowheads="1"/>
            </p:cNvSpPr>
            <p:nvPr/>
          </p:nvSpPr>
          <p:spPr bwMode="auto">
            <a:xfrm>
              <a:off x="1138" y="1885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25" name="AutoShape 19"/>
            <p:cNvSpPr>
              <a:spLocks noChangeArrowheads="1"/>
            </p:cNvSpPr>
            <p:nvPr/>
          </p:nvSpPr>
          <p:spPr bwMode="auto">
            <a:xfrm>
              <a:off x="958" y="1796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26" name="AutoShape 20"/>
            <p:cNvSpPr>
              <a:spLocks noChangeArrowheads="1"/>
            </p:cNvSpPr>
            <p:nvPr/>
          </p:nvSpPr>
          <p:spPr bwMode="auto">
            <a:xfrm>
              <a:off x="844" y="1913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27" name="AutoShape 21"/>
            <p:cNvSpPr>
              <a:spLocks noChangeArrowheads="1"/>
            </p:cNvSpPr>
            <p:nvPr/>
          </p:nvSpPr>
          <p:spPr bwMode="auto">
            <a:xfrm>
              <a:off x="1260" y="1796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28" name="AutoShape 22"/>
            <p:cNvSpPr>
              <a:spLocks noChangeArrowheads="1"/>
            </p:cNvSpPr>
            <p:nvPr/>
          </p:nvSpPr>
          <p:spPr bwMode="auto">
            <a:xfrm>
              <a:off x="1146" y="1913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29" name="AutoShape 23"/>
            <p:cNvSpPr>
              <a:spLocks noChangeArrowheads="1"/>
            </p:cNvSpPr>
            <p:nvPr/>
          </p:nvSpPr>
          <p:spPr bwMode="auto">
            <a:xfrm>
              <a:off x="1561" y="1796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30" name="AutoShape 24"/>
            <p:cNvSpPr>
              <a:spLocks noChangeArrowheads="1"/>
            </p:cNvSpPr>
            <p:nvPr/>
          </p:nvSpPr>
          <p:spPr bwMode="auto">
            <a:xfrm>
              <a:off x="1447" y="1913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31" name="AutoShape 25"/>
            <p:cNvSpPr>
              <a:spLocks noChangeArrowheads="1"/>
            </p:cNvSpPr>
            <p:nvPr/>
          </p:nvSpPr>
          <p:spPr bwMode="auto">
            <a:xfrm>
              <a:off x="1139" y="1588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32" name="AutoShape 26"/>
            <p:cNvSpPr>
              <a:spLocks noChangeArrowheads="1"/>
            </p:cNvSpPr>
            <p:nvPr/>
          </p:nvSpPr>
          <p:spPr bwMode="auto">
            <a:xfrm>
              <a:off x="957" y="1500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33" name="AutoShape 27"/>
            <p:cNvSpPr>
              <a:spLocks noChangeArrowheads="1"/>
            </p:cNvSpPr>
            <p:nvPr/>
          </p:nvSpPr>
          <p:spPr bwMode="auto">
            <a:xfrm>
              <a:off x="843" y="1617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34" name="AutoShape 28"/>
            <p:cNvSpPr>
              <a:spLocks noChangeArrowheads="1"/>
            </p:cNvSpPr>
            <p:nvPr/>
          </p:nvSpPr>
          <p:spPr bwMode="auto">
            <a:xfrm>
              <a:off x="1260" y="1500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35" name="AutoShape 29"/>
            <p:cNvSpPr>
              <a:spLocks noChangeArrowheads="1"/>
            </p:cNvSpPr>
            <p:nvPr/>
          </p:nvSpPr>
          <p:spPr bwMode="auto">
            <a:xfrm>
              <a:off x="1146" y="1617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36" name="AutoShape 30"/>
            <p:cNvSpPr>
              <a:spLocks noChangeArrowheads="1"/>
            </p:cNvSpPr>
            <p:nvPr/>
          </p:nvSpPr>
          <p:spPr bwMode="auto">
            <a:xfrm>
              <a:off x="1561" y="1500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37" name="AutoShape 31"/>
            <p:cNvSpPr>
              <a:spLocks noChangeArrowheads="1"/>
            </p:cNvSpPr>
            <p:nvPr/>
          </p:nvSpPr>
          <p:spPr bwMode="auto">
            <a:xfrm>
              <a:off x="1447" y="1617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38" name="AutoShape 32"/>
            <p:cNvSpPr>
              <a:spLocks noChangeArrowheads="1"/>
            </p:cNvSpPr>
            <p:nvPr/>
          </p:nvSpPr>
          <p:spPr bwMode="auto">
            <a:xfrm>
              <a:off x="1867" y="2090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39" name="AutoShape 33"/>
            <p:cNvSpPr>
              <a:spLocks noChangeArrowheads="1"/>
            </p:cNvSpPr>
            <p:nvPr/>
          </p:nvSpPr>
          <p:spPr bwMode="auto">
            <a:xfrm>
              <a:off x="835" y="2221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40" name="AutoShape 34"/>
            <p:cNvSpPr>
              <a:spLocks noChangeArrowheads="1"/>
            </p:cNvSpPr>
            <p:nvPr/>
          </p:nvSpPr>
          <p:spPr bwMode="auto">
            <a:xfrm>
              <a:off x="721" y="2338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41" name="AutoShape 35"/>
            <p:cNvSpPr>
              <a:spLocks noChangeArrowheads="1"/>
            </p:cNvSpPr>
            <p:nvPr/>
          </p:nvSpPr>
          <p:spPr bwMode="auto">
            <a:xfrm>
              <a:off x="1137" y="2221"/>
              <a:ext cx="421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42" name="AutoShape 36"/>
            <p:cNvSpPr>
              <a:spLocks noChangeArrowheads="1"/>
            </p:cNvSpPr>
            <p:nvPr/>
          </p:nvSpPr>
          <p:spPr bwMode="auto">
            <a:xfrm>
              <a:off x="1023" y="2338"/>
              <a:ext cx="421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43" name="AutoShape 37"/>
            <p:cNvSpPr>
              <a:spLocks noChangeArrowheads="1"/>
            </p:cNvSpPr>
            <p:nvPr/>
          </p:nvSpPr>
          <p:spPr bwMode="auto">
            <a:xfrm>
              <a:off x="1324" y="2338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44" name="AutoShape 38"/>
            <p:cNvSpPr>
              <a:spLocks noChangeArrowheads="1"/>
            </p:cNvSpPr>
            <p:nvPr/>
          </p:nvSpPr>
          <p:spPr bwMode="auto">
            <a:xfrm>
              <a:off x="1868" y="1792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45" name="AutoShape 39"/>
            <p:cNvSpPr>
              <a:spLocks noChangeArrowheads="1"/>
            </p:cNvSpPr>
            <p:nvPr/>
          </p:nvSpPr>
          <p:spPr bwMode="auto">
            <a:xfrm>
              <a:off x="835" y="1922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46" name="AutoShape 40"/>
            <p:cNvSpPr>
              <a:spLocks noChangeArrowheads="1"/>
            </p:cNvSpPr>
            <p:nvPr/>
          </p:nvSpPr>
          <p:spPr bwMode="auto">
            <a:xfrm>
              <a:off x="721" y="2039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47" name="AutoShape 41"/>
            <p:cNvSpPr>
              <a:spLocks noChangeArrowheads="1"/>
            </p:cNvSpPr>
            <p:nvPr/>
          </p:nvSpPr>
          <p:spPr bwMode="auto">
            <a:xfrm>
              <a:off x="1137" y="1922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48" name="AutoShape 42"/>
            <p:cNvSpPr>
              <a:spLocks noChangeArrowheads="1"/>
            </p:cNvSpPr>
            <p:nvPr/>
          </p:nvSpPr>
          <p:spPr bwMode="auto">
            <a:xfrm>
              <a:off x="1023" y="2039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49" name="AutoShape 43"/>
            <p:cNvSpPr>
              <a:spLocks noChangeArrowheads="1"/>
            </p:cNvSpPr>
            <p:nvPr/>
          </p:nvSpPr>
          <p:spPr bwMode="auto">
            <a:xfrm>
              <a:off x="1324" y="2039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50" name="AutoShape 44"/>
            <p:cNvSpPr>
              <a:spLocks noChangeArrowheads="1"/>
            </p:cNvSpPr>
            <p:nvPr/>
          </p:nvSpPr>
          <p:spPr bwMode="auto">
            <a:xfrm>
              <a:off x="1869" y="1495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altLang="en-US" sz="2800" b="1"/>
            </a:p>
          </p:txBody>
        </p:sp>
        <p:sp>
          <p:nvSpPr>
            <p:cNvPr id="3151" name="AutoShape 45"/>
            <p:cNvSpPr>
              <a:spLocks noChangeArrowheads="1"/>
            </p:cNvSpPr>
            <p:nvPr/>
          </p:nvSpPr>
          <p:spPr bwMode="auto">
            <a:xfrm>
              <a:off x="720" y="1743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52" name="AutoShape 46"/>
            <p:cNvSpPr>
              <a:spLocks noChangeArrowheads="1"/>
            </p:cNvSpPr>
            <p:nvPr/>
          </p:nvSpPr>
          <p:spPr bwMode="auto">
            <a:xfrm>
              <a:off x="1023" y="1743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53" name="AutoShape 47"/>
            <p:cNvSpPr>
              <a:spLocks noChangeArrowheads="1"/>
            </p:cNvSpPr>
            <p:nvPr/>
          </p:nvSpPr>
          <p:spPr bwMode="auto">
            <a:xfrm>
              <a:off x="1324" y="1743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54" name="AutoShape 48"/>
            <p:cNvSpPr>
              <a:spLocks noChangeArrowheads="1"/>
            </p:cNvSpPr>
            <p:nvPr/>
          </p:nvSpPr>
          <p:spPr bwMode="auto">
            <a:xfrm>
              <a:off x="1744" y="2215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55" name="AutoShape 49"/>
            <p:cNvSpPr>
              <a:spLocks noChangeArrowheads="1"/>
            </p:cNvSpPr>
            <p:nvPr/>
          </p:nvSpPr>
          <p:spPr bwMode="auto">
            <a:xfrm>
              <a:off x="1744" y="1916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56" name="AutoShape 50"/>
            <p:cNvSpPr>
              <a:spLocks noChangeArrowheads="1"/>
            </p:cNvSpPr>
            <p:nvPr/>
          </p:nvSpPr>
          <p:spPr bwMode="auto">
            <a:xfrm>
              <a:off x="1623" y="2338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57" name="AutoShape 51"/>
            <p:cNvSpPr>
              <a:spLocks noChangeArrowheads="1"/>
            </p:cNvSpPr>
            <p:nvPr/>
          </p:nvSpPr>
          <p:spPr bwMode="auto">
            <a:xfrm>
              <a:off x="1623" y="2039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</p:grpSp>
      <p:grpSp>
        <p:nvGrpSpPr>
          <p:cNvPr id="3" name="Group 52"/>
          <p:cNvGrpSpPr>
            <a:grpSpLocks/>
          </p:cNvGrpSpPr>
          <p:nvPr/>
        </p:nvGrpSpPr>
        <p:grpSpPr bwMode="auto">
          <a:xfrm>
            <a:off x="5524500" y="2025650"/>
            <a:ext cx="2005013" cy="2000250"/>
            <a:chOff x="3480" y="1482"/>
            <a:chExt cx="1263" cy="1260"/>
          </a:xfrm>
        </p:grpSpPr>
        <p:sp>
          <p:nvSpPr>
            <p:cNvPr id="3083" name="AutoShape 53"/>
            <p:cNvSpPr>
              <a:spLocks noChangeArrowheads="1"/>
            </p:cNvSpPr>
            <p:nvPr/>
          </p:nvSpPr>
          <p:spPr bwMode="auto">
            <a:xfrm>
              <a:off x="4012" y="2050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084" name="AutoShape 54"/>
            <p:cNvSpPr>
              <a:spLocks noChangeArrowheads="1"/>
            </p:cNvSpPr>
            <p:nvPr/>
          </p:nvSpPr>
          <p:spPr bwMode="auto">
            <a:xfrm>
              <a:off x="3898" y="2167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085" name="AutoShape 55"/>
            <p:cNvSpPr>
              <a:spLocks noChangeArrowheads="1"/>
            </p:cNvSpPr>
            <p:nvPr/>
          </p:nvSpPr>
          <p:spPr bwMode="auto">
            <a:xfrm>
              <a:off x="3718" y="2078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086" name="AutoShape 56"/>
            <p:cNvSpPr>
              <a:spLocks noChangeArrowheads="1"/>
            </p:cNvSpPr>
            <p:nvPr/>
          </p:nvSpPr>
          <p:spPr bwMode="auto">
            <a:xfrm>
              <a:off x="3604" y="2195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087" name="AutoShape 57"/>
            <p:cNvSpPr>
              <a:spLocks noChangeArrowheads="1"/>
            </p:cNvSpPr>
            <p:nvPr/>
          </p:nvSpPr>
          <p:spPr bwMode="auto">
            <a:xfrm>
              <a:off x="4020" y="2078"/>
              <a:ext cx="421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088" name="AutoShape 58"/>
            <p:cNvSpPr>
              <a:spLocks noChangeArrowheads="1"/>
            </p:cNvSpPr>
            <p:nvPr/>
          </p:nvSpPr>
          <p:spPr bwMode="auto">
            <a:xfrm>
              <a:off x="3906" y="2195"/>
              <a:ext cx="421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089" name="AutoShape 59"/>
            <p:cNvSpPr>
              <a:spLocks noChangeArrowheads="1"/>
            </p:cNvSpPr>
            <p:nvPr/>
          </p:nvSpPr>
          <p:spPr bwMode="auto">
            <a:xfrm>
              <a:off x="4321" y="2078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090" name="AutoShape 60"/>
            <p:cNvSpPr>
              <a:spLocks noChangeArrowheads="1"/>
            </p:cNvSpPr>
            <p:nvPr/>
          </p:nvSpPr>
          <p:spPr bwMode="auto">
            <a:xfrm>
              <a:off x="4207" y="2195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091" name="AutoShape 61"/>
            <p:cNvSpPr>
              <a:spLocks noChangeArrowheads="1"/>
            </p:cNvSpPr>
            <p:nvPr/>
          </p:nvSpPr>
          <p:spPr bwMode="auto">
            <a:xfrm>
              <a:off x="4012" y="1751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092" name="AutoShape 62"/>
            <p:cNvSpPr>
              <a:spLocks noChangeArrowheads="1"/>
            </p:cNvSpPr>
            <p:nvPr/>
          </p:nvSpPr>
          <p:spPr bwMode="auto">
            <a:xfrm>
              <a:off x="3898" y="1868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093" name="AutoShape 63"/>
            <p:cNvSpPr>
              <a:spLocks noChangeArrowheads="1"/>
            </p:cNvSpPr>
            <p:nvPr/>
          </p:nvSpPr>
          <p:spPr bwMode="auto">
            <a:xfrm>
              <a:off x="3718" y="1779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094" name="AutoShape 64"/>
            <p:cNvSpPr>
              <a:spLocks noChangeArrowheads="1"/>
            </p:cNvSpPr>
            <p:nvPr/>
          </p:nvSpPr>
          <p:spPr bwMode="auto">
            <a:xfrm>
              <a:off x="3604" y="1896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095" name="AutoShape 65"/>
            <p:cNvSpPr>
              <a:spLocks noChangeArrowheads="1"/>
            </p:cNvSpPr>
            <p:nvPr/>
          </p:nvSpPr>
          <p:spPr bwMode="auto">
            <a:xfrm>
              <a:off x="4020" y="1779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096" name="AutoShape 66"/>
            <p:cNvSpPr>
              <a:spLocks noChangeArrowheads="1"/>
            </p:cNvSpPr>
            <p:nvPr/>
          </p:nvSpPr>
          <p:spPr bwMode="auto">
            <a:xfrm>
              <a:off x="3906" y="1896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097" name="AutoShape 67"/>
            <p:cNvSpPr>
              <a:spLocks noChangeArrowheads="1"/>
            </p:cNvSpPr>
            <p:nvPr/>
          </p:nvSpPr>
          <p:spPr bwMode="auto">
            <a:xfrm>
              <a:off x="4321" y="1779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098" name="AutoShape 68"/>
            <p:cNvSpPr>
              <a:spLocks noChangeArrowheads="1"/>
            </p:cNvSpPr>
            <p:nvPr/>
          </p:nvSpPr>
          <p:spPr bwMode="auto">
            <a:xfrm>
              <a:off x="4207" y="1896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099" name="AutoShape 69"/>
            <p:cNvSpPr>
              <a:spLocks noChangeArrowheads="1"/>
            </p:cNvSpPr>
            <p:nvPr/>
          </p:nvSpPr>
          <p:spPr bwMode="auto">
            <a:xfrm>
              <a:off x="3899" y="1571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00" name="AutoShape 70"/>
            <p:cNvSpPr>
              <a:spLocks noChangeArrowheads="1"/>
            </p:cNvSpPr>
            <p:nvPr/>
          </p:nvSpPr>
          <p:spPr bwMode="auto">
            <a:xfrm>
              <a:off x="3732" y="1482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01" name="AutoShape 71"/>
            <p:cNvSpPr>
              <a:spLocks noChangeArrowheads="1"/>
            </p:cNvSpPr>
            <p:nvPr/>
          </p:nvSpPr>
          <p:spPr bwMode="auto">
            <a:xfrm>
              <a:off x="3610" y="1602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02" name="AutoShape 72"/>
            <p:cNvSpPr>
              <a:spLocks noChangeArrowheads="1"/>
            </p:cNvSpPr>
            <p:nvPr/>
          </p:nvSpPr>
          <p:spPr bwMode="auto">
            <a:xfrm>
              <a:off x="4020" y="1483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03" name="AutoShape 73"/>
            <p:cNvSpPr>
              <a:spLocks noChangeArrowheads="1"/>
            </p:cNvSpPr>
            <p:nvPr/>
          </p:nvSpPr>
          <p:spPr bwMode="auto">
            <a:xfrm>
              <a:off x="3906" y="1600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04" name="AutoShape 74"/>
            <p:cNvSpPr>
              <a:spLocks noChangeArrowheads="1"/>
            </p:cNvSpPr>
            <p:nvPr/>
          </p:nvSpPr>
          <p:spPr bwMode="auto">
            <a:xfrm>
              <a:off x="3595" y="2204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05" name="AutoShape 75"/>
            <p:cNvSpPr>
              <a:spLocks noChangeArrowheads="1"/>
            </p:cNvSpPr>
            <p:nvPr/>
          </p:nvSpPr>
          <p:spPr bwMode="auto">
            <a:xfrm>
              <a:off x="3481" y="2321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06" name="AutoShape 76"/>
            <p:cNvSpPr>
              <a:spLocks noChangeArrowheads="1"/>
            </p:cNvSpPr>
            <p:nvPr/>
          </p:nvSpPr>
          <p:spPr bwMode="auto">
            <a:xfrm>
              <a:off x="3897" y="2204"/>
              <a:ext cx="421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07" name="AutoShape 77"/>
            <p:cNvSpPr>
              <a:spLocks noChangeArrowheads="1"/>
            </p:cNvSpPr>
            <p:nvPr/>
          </p:nvSpPr>
          <p:spPr bwMode="auto">
            <a:xfrm>
              <a:off x="3783" y="2321"/>
              <a:ext cx="421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08" name="AutoShape 78"/>
            <p:cNvSpPr>
              <a:spLocks noChangeArrowheads="1"/>
            </p:cNvSpPr>
            <p:nvPr/>
          </p:nvSpPr>
          <p:spPr bwMode="auto">
            <a:xfrm>
              <a:off x="4084" y="2321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09" name="AutoShape 79"/>
            <p:cNvSpPr>
              <a:spLocks noChangeArrowheads="1"/>
            </p:cNvSpPr>
            <p:nvPr/>
          </p:nvSpPr>
          <p:spPr bwMode="auto">
            <a:xfrm>
              <a:off x="3595" y="1905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10" name="AutoShape 80"/>
            <p:cNvSpPr>
              <a:spLocks noChangeArrowheads="1"/>
            </p:cNvSpPr>
            <p:nvPr/>
          </p:nvSpPr>
          <p:spPr bwMode="auto">
            <a:xfrm>
              <a:off x="3481" y="2022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11" name="AutoShape 81"/>
            <p:cNvSpPr>
              <a:spLocks noChangeArrowheads="1"/>
            </p:cNvSpPr>
            <p:nvPr/>
          </p:nvSpPr>
          <p:spPr bwMode="auto">
            <a:xfrm>
              <a:off x="3783" y="2022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12" name="AutoShape 82"/>
            <p:cNvSpPr>
              <a:spLocks noChangeArrowheads="1"/>
            </p:cNvSpPr>
            <p:nvPr/>
          </p:nvSpPr>
          <p:spPr bwMode="auto">
            <a:xfrm>
              <a:off x="4084" y="2022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13" name="AutoShape 83"/>
            <p:cNvSpPr>
              <a:spLocks noChangeArrowheads="1"/>
            </p:cNvSpPr>
            <p:nvPr/>
          </p:nvSpPr>
          <p:spPr bwMode="auto">
            <a:xfrm>
              <a:off x="3480" y="1728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114" name="AutoShape 84"/>
            <p:cNvSpPr>
              <a:spLocks noChangeArrowheads="1"/>
            </p:cNvSpPr>
            <p:nvPr/>
          </p:nvSpPr>
          <p:spPr bwMode="auto">
            <a:xfrm>
              <a:off x="3783" y="1726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</p:grpSp>
      <p:sp>
        <p:nvSpPr>
          <p:cNvPr id="58453" name="Text Box 85"/>
          <p:cNvSpPr txBox="1">
            <a:spLocks noChangeArrowheads="1"/>
          </p:cNvSpPr>
          <p:nvPr/>
        </p:nvSpPr>
        <p:spPr bwMode="auto">
          <a:xfrm>
            <a:off x="6019800" y="4000500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b="1">
                <a:solidFill>
                  <a:srgbClr val="339933"/>
                </a:solidFill>
                <a:latin typeface=".VnAristote" pitchFamily="34" charset="0"/>
              </a:rPr>
              <a:t>B</a:t>
            </a:r>
          </a:p>
        </p:txBody>
      </p:sp>
      <p:sp>
        <p:nvSpPr>
          <p:cNvPr id="58454" name="Text Box 86"/>
          <p:cNvSpPr txBox="1">
            <a:spLocks noChangeArrowheads="1"/>
          </p:cNvSpPr>
          <p:nvPr/>
        </p:nvSpPr>
        <p:spPr bwMode="auto">
          <a:xfrm>
            <a:off x="381000" y="4422775"/>
            <a:ext cx="38925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b="1" i="1"/>
              <a:t>(Hình A có : </a:t>
            </a:r>
          </a:p>
          <a:p>
            <a:pPr eaLnBrk="1" hangingPunct="1"/>
            <a:r>
              <a:rPr lang="en-US" altLang="en-US" sz="2800" b="1" i="1">
                <a:solidFill>
                  <a:srgbClr val="FF0000"/>
                </a:solidFill>
              </a:rPr>
              <a:t>34</a:t>
            </a:r>
            <a:r>
              <a:rPr lang="en-US" altLang="en-US" sz="2800" b="1" i="1"/>
              <a:t> hình lập phương nhỏ)</a:t>
            </a:r>
          </a:p>
        </p:txBody>
      </p:sp>
      <p:sp>
        <p:nvSpPr>
          <p:cNvPr id="58455" name="Text Box 87"/>
          <p:cNvSpPr txBox="1">
            <a:spLocks noChangeArrowheads="1"/>
          </p:cNvSpPr>
          <p:nvPr/>
        </p:nvSpPr>
        <p:spPr bwMode="auto">
          <a:xfrm>
            <a:off x="4660900" y="4422775"/>
            <a:ext cx="38925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b="1" i="1"/>
              <a:t>(Hình B có :</a:t>
            </a:r>
          </a:p>
          <a:p>
            <a:pPr eaLnBrk="1" hangingPunct="1"/>
            <a:r>
              <a:rPr lang="en-US" altLang="en-US" sz="2800" b="1" i="1">
                <a:solidFill>
                  <a:srgbClr val="FF0000"/>
                </a:solidFill>
              </a:rPr>
              <a:t>24 </a:t>
            </a:r>
            <a:r>
              <a:rPr lang="en-US" altLang="en-US" sz="2800" b="1" i="1"/>
              <a:t>hình lập phương nhỏ)</a:t>
            </a:r>
          </a:p>
        </p:txBody>
      </p:sp>
      <p:sp>
        <p:nvSpPr>
          <p:cNvPr id="3082" name="TextBox 4"/>
          <p:cNvSpPr txBox="1">
            <a:spLocks noChangeArrowheads="1"/>
          </p:cNvSpPr>
          <p:nvPr/>
        </p:nvSpPr>
        <p:spPr bwMode="auto">
          <a:xfrm>
            <a:off x="0" y="666750"/>
            <a:ext cx="63912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200" b="1">
                <a:solidFill>
                  <a:srgbClr val="FF0000"/>
                </a:solidFill>
              </a:rPr>
              <a:t>1. Hoạt động Mở đầu , khởi động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8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8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84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8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8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84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4" grpId="0"/>
      <p:bldP spid="58375" grpId="0"/>
      <p:bldP spid="58453" grpId="0"/>
      <p:bldP spid="58454" grpId="0"/>
      <p:bldP spid="584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924800" cy="2286000"/>
          </a:xfrm>
        </p:spPr>
        <p:txBody>
          <a:bodyPr/>
          <a:lstStyle/>
          <a:p>
            <a:r>
              <a:rPr lang="en-US" sz="4000" smtClean="0"/>
              <a:t>Th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ứ năm, ngày 13 tháng 1 năm 2022</a:t>
            </a:r>
            <a:br>
              <a:rPr lang="en-US" sz="400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Toán</a:t>
            </a:r>
            <a:br>
              <a:rPr lang="en-US" sz="4000" smtClean="0">
                <a:latin typeface="Times New Roman" pitchFamily="18" charset="0"/>
                <a:cs typeface="Times New Roman" pitchFamily="18" charset="0"/>
              </a:rPr>
            </a:br>
            <a:endParaRPr lang="en-US" sz="4000" b="1" smtClean="0">
              <a:solidFill>
                <a:srgbClr val="3366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514600"/>
            <a:ext cx="7924800" cy="2514600"/>
          </a:xfrm>
        </p:spPr>
        <p:txBody>
          <a:bodyPr/>
          <a:lstStyle/>
          <a:p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2.Hoạt động hình thành kiến thức mới</a:t>
            </a:r>
          </a:p>
          <a:p>
            <a:pPr algn="l">
              <a:spcBef>
                <a:spcPct val="0"/>
              </a:spcBef>
            </a:pPr>
            <a:endParaRPr lang="en-US" altLang="en-US" sz="4000" b="1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ct val="0"/>
              </a:spcBef>
            </a:pPr>
            <a:r>
              <a:rPr lang="en-US" altLang="en-US" sz="40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Để đo thể tích người ta có thể dùng những đơn vị : xăng-ti-mét khối, đề-xi-mét khối</a:t>
            </a:r>
            <a:r>
              <a:rPr lang="en-US" altLang="en-US" sz="4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7"/>
          <p:cNvSpPr txBox="1">
            <a:spLocks noChangeArrowheads="1"/>
          </p:cNvSpPr>
          <p:nvPr/>
        </p:nvSpPr>
        <p:spPr bwMode="auto">
          <a:xfrm>
            <a:off x="290513" y="900113"/>
            <a:ext cx="7086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 sz="1800">
              <a:cs typeface="Times New Roman" pitchFamily="18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-14288" y="1066800"/>
            <a:ext cx="4419601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4" eaLnBrk="1" hangingPunct="1">
              <a:spcBef>
                <a:spcPct val="50000"/>
              </a:spcBef>
            </a:pPr>
            <a:r>
              <a:rPr lang="en-US" altLang="en-US" b="1" u="sng">
                <a:solidFill>
                  <a:srgbClr val="FF0000"/>
                </a:solidFill>
                <a:cs typeface="Times New Roman" pitchFamily="18" charset="0"/>
              </a:rPr>
              <a:t>Xăng- ti- mét khối.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900113" y="1966913"/>
            <a:ext cx="762000" cy="1023937"/>
            <a:chOff x="576" y="1632"/>
            <a:chExt cx="480" cy="645"/>
          </a:xfrm>
        </p:grpSpPr>
        <p:sp>
          <p:nvSpPr>
            <p:cNvPr id="5142" name="AutoShape 9"/>
            <p:cNvSpPr>
              <a:spLocks noChangeArrowheads="1"/>
            </p:cNvSpPr>
            <p:nvPr/>
          </p:nvSpPr>
          <p:spPr bwMode="auto">
            <a:xfrm>
              <a:off x="634" y="1632"/>
              <a:ext cx="422" cy="41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5143" name="Text Box 10"/>
            <p:cNvSpPr txBox="1">
              <a:spLocks noChangeArrowheads="1"/>
            </p:cNvSpPr>
            <p:nvPr/>
          </p:nvSpPr>
          <p:spPr bwMode="auto">
            <a:xfrm>
              <a:off x="576" y="2046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solidFill>
                    <a:srgbClr val="FF9900"/>
                  </a:solidFill>
                  <a:cs typeface="Times New Roman" pitchFamily="18" charset="0"/>
                </a:rPr>
                <a:t>1cm</a:t>
              </a:r>
            </a:p>
          </p:txBody>
        </p:sp>
      </p:grp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776288" y="22098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1800">
                <a:cs typeface="Times New Roman" pitchFamily="18" charset="0"/>
              </a:rPr>
              <a:t>  </a:t>
            </a:r>
            <a:r>
              <a:rPr lang="en-US" altLang="en-US" sz="1800" b="1">
                <a:solidFill>
                  <a:schemeClr val="bg2"/>
                </a:solidFill>
                <a:cs typeface="Times New Roman" pitchFamily="18" charset="0"/>
              </a:rPr>
              <a:t>1cm</a:t>
            </a:r>
            <a:r>
              <a:rPr lang="en-US" altLang="en-US" sz="1800" b="1" baseline="30000">
                <a:solidFill>
                  <a:schemeClr val="bg2"/>
                </a:solidFill>
                <a:cs typeface="Times New Roman" pitchFamily="18" charset="0"/>
              </a:rPr>
              <a:t>3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-14288" y="3109913"/>
            <a:ext cx="4191001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i="1">
                <a:cs typeface="Times New Roman" pitchFamily="18" charset="0"/>
              </a:rPr>
              <a:t>Xăng – ti – mét khối</a:t>
            </a:r>
            <a:r>
              <a:rPr lang="en-US" altLang="en-US" b="1">
                <a:cs typeface="Times New Roman" pitchFamily="18" charset="0"/>
              </a:rPr>
              <a:t> là thể tích của hình lập phương có cạnh dài 1cm.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-14288" y="4481513"/>
            <a:ext cx="4419601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>
                <a:cs typeface="Times New Roman" pitchFamily="18" charset="0"/>
              </a:rPr>
              <a:t>Xăng – ti – mét khối viết tắt là:</a:t>
            </a:r>
            <a:r>
              <a:rPr lang="en-US" altLang="en-US" b="1">
                <a:cs typeface="Times New Roman" pitchFamily="18" charset="0"/>
              </a:rPr>
              <a:t> 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3719513" y="44338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cs typeface="Times New Roman" pitchFamily="18" charset="0"/>
              </a:rPr>
              <a:t>cm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4024313" y="4176713"/>
            <a:ext cx="76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cs typeface="Times New Roman" pitchFamily="18" charset="0"/>
              </a:rPr>
              <a:t>3</a:t>
            </a:r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>
            <a:off x="4481513" y="1143000"/>
            <a:ext cx="0" cy="472440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31" name="Text Box 26"/>
          <p:cNvSpPr txBox="1">
            <a:spLocks noChangeArrowheads="1"/>
          </p:cNvSpPr>
          <p:nvPr/>
        </p:nvSpPr>
        <p:spPr bwMode="auto">
          <a:xfrm>
            <a:off x="4938713" y="1128713"/>
            <a:ext cx="419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800">
              <a:cs typeface="Times New Roman" pitchFamily="18" charset="0"/>
            </a:endParaRP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4481513" y="990600"/>
            <a:ext cx="464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4" eaLnBrk="1" hangingPunct="1">
              <a:spcBef>
                <a:spcPct val="50000"/>
              </a:spcBef>
            </a:pPr>
            <a:r>
              <a:rPr lang="en-US" altLang="en-US" b="1" u="sng">
                <a:solidFill>
                  <a:srgbClr val="FF0000"/>
                </a:solidFill>
                <a:cs typeface="Times New Roman" pitchFamily="18" charset="0"/>
              </a:rPr>
              <a:t>Đề - xi - mét khối.</a:t>
            </a:r>
          </a:p>
          <a:p>
            <a:endParaRPr lang="en-US" altLang="en-US" b="1">
              <a:solidFill>
                <a:srgbClr val="FFFF00"/>
              </a:solidFill>
              <a:cs typeface="Times New Roman" pitchFamily="18" charset="0"/>
            </a:endParaRPr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5167313" y="1919288"/>
            <a:ext cx="2819400" cy="3019425"/>
            <a:chOff x="3312" y="1392"/>
            <a:chExt cx="2160" cy="2184"/>
          </a:xfrm>
        </p:grpSpPr>
        <p:sp>
          <p:nvSpPr>
            <p:cNvPr id="5140" name="AutoShape 30"/>
            <p:cNvSpPr>
              <a:spLocks noChangeArrowheads="1"/>
            </p:cNvSpPr>
            <p:nvPr/>
          </p:nvSpPr>
          <p:spPr bwMode="auto">
            <a:xfrm>
              <a:off x="3312" y="1392"/>
              <a:ext cx="2160" cy="192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5141" name="Text Box 31"/>
            <p:cNvSpPr txBox="1">
              <a:spLocks noChangeArrowheads="1"/>
            </p:cNvSpPr>
            <p:nvPr/>
          </p:nvSpPr>
          <p:spPr bwMode="auto">
            <a:xfrm>
              <a:off x="3840" y="3311"/>
              <a:ext cx="1152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b="1">
                  <a:solidFill>
                    <a:srgbClr val="FF9900"/>
                  </a:solidFill>
                  <a:cs typeface="Times New Roman" pitchFamily="18" charset="0"/>
                </a:rPr>
                <a:t>1 dm</a:t>
              </a:r>
            </a:p>
          </p:txBody>
        </p:sp>
      </p:grpSp>
      <p:sp>
        <p:nvSpPr>
          <p:cNvPr id="3105" name="Text Box 33"/>
          <p:cNvSpPr txBox="1">
            <a:spLocks noChangeArrowheads="1"/>
          </p:cNvSpPr>
          <p:nvPr/>
        </p:nvSpPr>
        <p:spPr bwMode="auto">
          <a:xfrm>
            <a:off x="5635625" y="3335338"/>
            <a:ext cx="160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chemeClr val="bg2"/>
                </a:solidFill>
                <a:cs typeface="Times New Roman" pitchFamily="18" charset="0"/>
              </a:rPr>
              <a:t>1dm</a:t>
            </a:r>
            <a:r>
              <a:rPr lang="en-US" altLang="en-US" sz="3600" b="1" baseline="30000">
                <a:solidFill>
                  <a:schemeClr val="bg2"/>
                </a:solidFill>
                <a:cs typeface="Times New Roman" pitchFamily="18" charset="0"/>
              </a:rPr>
              <a:t>3</a:t>
            </a:r>
          </a:p>
        </p:txBody>
      </p:sp>
      <p:sp>
        <p:nvSpPr>
          <p:cNvPr id="3107" name="Text Box 35"/>
          <p:cNvSpPr txBox="1">
            <a:spLocks noChangeArrowheads="1"/>
          </p:cNvSpPr>
          <p:nvPr/>
        </p:nvSpPr>
        <p:spPr bwMode="auto">
          <a:xfrm>
            <a:off x="4481513" y="4794250"/>
            <a:ext cx="464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i="1">
                <a:cs typeface="Times New Roman" pitchFamily="18" charset="0"/>
              </a:rPr>
              <a:t>Đề - xi – mét khối</a:t>
            </a:r>
            <a:r>
              <a:rPr lang="en-US" altLang="en-US" b="1">
                <a:cs typeface="Times New Roman" pitchFamily="18" charset="0"/>
              </a:rPr>
              <a:t> là thể tích của hình lập phương có cạnh dài 1dm.</a:t>
            </a:r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8215313" y="56388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cs typeface="Times New Roman" pitchFamily="18" charset="0"/>
              </a:rPr>
              <a:t> </a:t>
            </a:r>
            <a:r>
              <a:rPr lang="en-US" altLang="en-US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2800" b="1">
                <a:solidFill>
                  <a:srgbClr val="FF0000"/>
                </a:solidFill>
                <a:cs typeface="Times New Roman" pitchFamily="18" charset="0"/>
              </a:rPr>
              <a:t>dm</a:t>
            </a:r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8824913" y="5486400"/>
            <a:ext cx="638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cs typeface="Times New Roman" pitchFamily="18" charset="0"/>
              </a:rPr>
              <a:t>3</a:t>
            </a:r>
          </a:p>
        </p:txBody>
      </p:sp>
      <p:sp>
        <p:nvSpPr>
          <p:cNvPr id="3112" name="Text Box 40"/>
          <p:cNvSpPr txBox="1">
            <a:spLocks noChangeArrowheads="1"/>
          </p:cNvSpPr>
          <p:nvPr/>
        </p:nvSpPr>
        <p:spPr bwMode="auto">
          <a:xfrm>
            <a:off x="4557713" y="5695950"/>
            <a:ext cx="403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cs typeface="Times New Roman" pitchFamily="18" charset="0"/>
              </a:rPr>
              <a:t>Đề - xi – mét khối viết tắt là :</a:t>
            </a:r>
          </a:p>
        </p:txBody>
      </p:sp>
      <p:sp>
        <p:nvSpPr>
          <p:cNvPr id="5139" name="Rectangle 25"/>
          <p:cNvSpPr>
            <a:spLocks noChangeArrowheads="1"/>
          </p:cNvSpPr>
          <p:nvPr/>
        </p:nvSpPr>
        <p:spPr bwMode="auto">
          <a:xfrm>
            <a:off x="0" y="0"/>
            <a:ext cx="914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>
              <a:cs typeface="Times New Roman" pitchFamily="18" charset="0"/>
            </a:endParaRPr>
          </a:p>
          <a:p>
            <a:pPr algn="ctr"/>
            <a:endParaRPr lang="en-US" altLang="en-US">
              <a:cs typeface="Times New Roman" pitchFamily="18" charset="0"/>
            </a:endParaRPr>
          </a:p>
          <a:p>
            <a:pPr algn="ctr"/>
            <a:endParaRPr lang="en-US" altLang="en-US" sz="3200" b="1">
              <a:solidFill>
                <a:srgbClr val="FF33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91" grpId="0"/>
      <p:bldP spid="3093" grpId="0"/>
      <p:bldP spid="3094" grpId="0"/>
      <p:bldP spid="3095" grpId="0"/>
      <p:bldP spid="3096" grpId="0"/>
      <p:bldP spid="3099" grpId="0"/>
      <p:bldP spid="3105" grpId="0"/>
      <p:bldP spid="3107" grpId="0"/>
      <p:bldP spid="3109" grpId="0"/>
      <p:bldP spid="3110" grpId="0"/>
      <p:bldP spid="31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-76200" y="9144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>
                <a:solidFill>
                  <a:srgbClr val="FF0000"/>
                </a:solidFill>
                <a:cs typeface="Times New Roman" pitchFamily="18" charset="0"/>
              </a:rPr>
              <a:t>        Mối quan hệ giữa xăng - mét khối và đề - xi – mét khối </a:t>
            </a:r>
          </a:p>
        </p:txBody>
      </p:sp>
      <p:sp>
        <p:nvSpPr>
          <p:cNvPr id="10271" name="Rectangle 31"/>
          <p:cNvSpPr>
            <a:spLocks noChangeArrowheads="1"/>
          </p:cNvSpPr>
          <p:nvPr/>
        </p:nvSpPr>
        <p:spPr bwMode="auto">
          <a:xfrm>
            <a:off x="1524000" y="3151188"/>
            <a:ext cx="1371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4000" b="1">
                <a:cs typeface="Times New Roman" pitchFamily="18" charset="0"/>
              </a:rPr>
              <a:t>1dm</a:t>
            </a:r>
            <a:r>
              <a:rPr lang="en-US" altLang="en-US" sz="4000" b="1" baseline="30000">
                <a:cs typeface="Times New Roman" pitchFamily="18" charset="0"/>
              </a:rPr>
              <a:t>3</a:t>
            </a:r>
          </a:p>
        </p:txBody>
      </p:sp>
      <p:sp>
        <p:nvSpPr>
          <p:cNvPr id="7206" name="Rectangle 90"/>
          <p:cNvSpPr>
            <a:spLocks noChangeArrowheads="1"/>
          </p:cNvSpPr>
          <p:nvPr/>
        </p:nvSpPr>
        <p:spPr bwMode="auto">
          <a:xfrm>
            <a:off x="4495800" y="2514600"/>
            <a:ext cx="4495800" cy="13985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 b="1">
                <a:solidFill>
                  <a:schemeClr val="bg2"/>
                </a:solidFill>
                <a:cs typeface="Times New Roman" pitchFamily="18" charset="0"/>
              </a:rPr>
              <a:t>Cần bao nhiêu hộp hình lập</a:t>
            </a:r>
          </a:p>
          <a:p>
            <a:r>
              <a:rPr lang="en-US" altLang="en-US" b="1">
                <a:solidFill>
                  <a:schemeClr val="bg2"/>
                </a:solidFill>
                <a:cs typeface="Times New Roman" pitchFamily="18" charset="0"/>
              </a:rPr>
              <a:t>Phương cạnh 1cm để xếp đầy hộp</a:t>
            </a:r>
          </a:p>
          <a:p>
            <a:r>
              <a:rPr lang="en-US" altLang="en-US" b="1">
                <a:cs typeface="Times New Roman" pitchFamily="18" charset="0"/>
              </a:rPr>
              <a:t> </a:t>
            </a:r>
            <a:r>
              <a:rPr lang="en-US" altLang="en-US" b="1">
                <a:solidFill>
                  <a:schemeClr val="bg2"/>
                </a:solidFill>
                <a:cs typeface="Times New Roman" pitchFamily="18" charset="0"/>
              </a:rPr>
              <a:t>hình  lập phương cạnh 1dm?</a:t>
            </a:r>
          </a:p>
        </p:txBody>
      </p:sp>
      <p:grpSp>
        <p:nvGrpSpPr>
          <p:cNvPr id="3" name="Group 97"/>
          <p:cNvGrpSpPr>
            <a:grpSpLocks/>
          </p:cNvGrpSpPr>
          <p:nvPr/>
        </p:nvGrpSpPr>
        <p:grpSpPr bwMode="auto">
          <a:xfrm>
            <a:off x="242888" y="1524000"/>
            <a:ext cx="4329112" cy="3733800"/>
            <a:chOff x="192" y="1488"/>
            <a:chExt cx="2727" cy="2352"/>
          </a:xfrm>
        </p:grpSpPr>
        <p:grpSp>
          <p:nvGrpSpPr>
            <p:cNvPr id="6157" name="Group 85"/>
            <p:cNvGrpSpPr>
              <a:grpSpLocks/>
            </p:cNvGrpSpPr>
            <p:nvPr/>
          </p:nvGrpSpPr>
          <p:grpSpPr bwMode="auto">
            <a:xfrm>
              <a:off x="199" y="1488"/>
              <a:ext cx="2720" cy="2352"/>
              <a:chOff x="487" y="1441"/>
              <a:chExt cx="2720" cy="2352"/>
            </a:xfrm>
          </p:grpSpPr>
          <p:grpSp>
            <p:nvGrpSpPr>
              <p:cNvPr id="6159" name="Group 35"/>
              <p:cNvGrpSpPr>
                <a:grpSpLocks/>
              </p:cNvGrpSpPr>
              <p:nvPr/>
            </p:nvGrpSpPr>
            <p:grpSpPr bwMode="auto">
              <a:xfrm>
                <a:off x="487" y="1441"/>
                <a:ext cx="2720" cy="2352"/>
                <a:chOff x="487" y="1440"/>
                <a:chExt cx="2720" cy="2352"/>
              </a:xfrm>
            </p:grpSpPr>
            <p:sp>
              <p:nvSpPr>
                <p:cNvPr id="6180" name="AutoShape 6"/>
                <p:cNvSpPr>
                  <a:spLocks noChangeArrowheads="1"/>
                </p:cNvSpPr>
                <p:nvPr/>
              </p:nvSpPr>
              <p:spPr bwMode="auto">
                <a:xfrm>
                  <a:off x="487" y="1440"/>
                  <a:ext cx="2544" cy="2352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altLang="en-US">
                    <a:cs typeface="Times New Roman" pitchFamily="18" charset="0"/>
                  </a:endParaRPr>
                </a:p>
              </p:txBody>
            </p:sp>
            <p:sp>
              <p:nvSpPr>
                <p:cNvPr id="6181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2631" y="3504"/>
                  <a:ext cx="576" cy="288"/>
                </a:xfrm>
                <a:prstGeom prst="rect">
                  <a:avLst/>
                </a:prstGeom>
                <a:noFill/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>
                      <a:solidFill>
                        <a:srgbClr val="FF0000"/>
                      </a:solidFill>
                      <a:cs typeface="Times New Roman" pitchFamily="18" charset="0"/>
                    </a:rPr>
                    <a:t>1dm</a:t>
                  </a:r>
                </a:p>
              </p:txBody>
            </p:sp>
          </p:grpSp>
          <p:grpSp>
            <p:nvGrpSpPr>
              <p:cNvPr id="6160" name="Group 58"/>
              <p:cNvGrpSpPr>
                <a:grpSpLocks/>
              </p:cNvGrpSpPr>
              <p:nvPr/>
            </p:nvGrpSpPr>
            <p:grpSpPr bwMode="auto">
              <a:xfrm>
                <a:off x="1056" y="1441"/>
                <a:ext cx="9" cy="1776"/>
                <a:chOff x="1056" y="1440"/>
                <a:chExt cx="9" cy="1776"/>
              </a:xfrm>
            </p:grpSpPr>
            <p:sp>
              <p:nvSpPr>
                <p:cNvPr id="6174" name="Line 51"/>
                <p:cNvSpPr>
                  <a:spLocks noChangeShapeType="1"/>
                </p:cNvSpPr>
                <p:nvPr/>
              </p:nvSpPr>
              <p:spPr bwMode="auto">
                <a:xfrm>
                  <a:off x="1056" y="1776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5" name="Line 52"/>
                <p:cNvSpPr>
                  <a:spLocks noChangeShapeType="1"/>
                </p:cNvSpPr>
                <p:nvPr/>
              </p:nvSpPr>
              <p:spPr bwMode="auto">
                <a:xfrm>
                  <a:off x="1056" y="2064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6" name="Line 53"/>
                <p:cNvSpPr>
                  <a:spLocks noChangeShapeType="1"/>
                </p:cNvSpPr>
                <p:nvPr/>
              </p:nvSpPr>
              <p:spPr bwMode="auto">
                <a:xfrm>
                  <a:off x="1056" y="2400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7" name="Line 54"/>
                <p:cNvSpPr>
                  <a:spLocks noChangeShapeType="1"/>
                </p:cNvSpPr>
                <p:nvPr/>
              </p:nvSpPr>
              <p:spPr bwMode="auto">
                <a:xfrm>
                  <a:off x="1056" y="2688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8" name="Line 55"/>
                <p:cNvSpPr>
                  <a:spLocks noChangeShapeType="1"/>
                </p:cNvSpPr>
                <p:nvPr/>
              </p:nvSpPr>
              <p:spPr bwMode="auto">
                <a:xfrm>
                  <a:off x="1056" y="3024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9" name="Line 56"/>
                <p:cNvSpPr>
                  <a:spLocks noChangeShapeType="1"/>
                </p:cNvSpPr>
                <p:nvPr/>
              </p:nvSpPr>
              <p:spPr bwMode="auto">
                <a:xfrm>
                  <a:off x="1065" y="1440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161" name="Group 70"/>
              <p:cNvGrpSpPr>
                <a:grpSpLocks/>
              </p:cNvGrpSpPr>
              <p:nvPr/>
            </p:nvGrpSpPr>
            <p:grpSpPr bwMode="auto">
              <a:xfrm>
                <a:off x="1056" y="3216"/>
                <a:ext cx="1968" cy="2"/>
                <a:chOff x="1056" y="3215"/>
                <a:chExt cx="1968" cy="2"/>
              </a:xfrm>
            </p:grpSpPr>
            <p:sp>
              <p:nvSpPr>
                <p:cNvPr id="6165" name="Line 60"/>
                <p:cNvSpPr>
                  <a:spLocks noChangeShapeType="1"/>
                </p:cNvSpPr>
                <p:nvPr/>
              </p:nvSpPr>
              <p:spPr bwMode="auto">
                <a:xfrm rot="-5400000">
                  <a:off x="2080" y="3147"/>
                  <a:ext cx="0" cy="135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6" name="Line 61"/>
                <p:cNvSpPr>
                  <a:spLocks noChangeShapeType="1"/>
                </p:cNvSpPr>
                <p:nvPr/>
              </p:nvSpPr>
              <p:spPr bwMode="auto">
                <a:xfrm rot="-5400000">
                  <a:off x="2282" y="3147"/>
                  <a:ext cx="0" cy="135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7" name="Line 62"/>
                <p:cNvSpPr>
                  <a:spLocks noChangeShapeType="1"/>
                </p:cNvSpPr>
                <p:nvPr/>
              </p:nvSpPr>
              <p:spPr bwMode="auto">
                <a:xfrm rot="-5400000">
                  <a:off x="2519" y="3147"/>
                  <a:ext cx="0" cy="135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8" name="Line 63"/>
                <p:cNvSpPr>
                  <a:spLocks noChangeShapeType="1"/>
                </p:cNvSpPr>
                <p:nvPr/>
              </p:nvSpPr>
              <p:spPr bwMode="auto">
                <a:xfrm rot="-5400000">
                  <a:off x="2721" y="3147"/>
                  <a:ext cx="0" cy="135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9" name="Line 64"/>
                <p:cNvSpPr>
                  <a:spLocks noChangeShapeType="1"/>
                </p:cNvSpPr>
                <p:nvPr/>
              </p:nvSpPr>
              <p:spPr bwMode="auto">
                <a:xfrm rot="-5400000">
                  <a:off x="2957" y="3147"/>
                  <a:ext cx="0" cy="135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0" name="Line 65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1823" y="3168"/>
                  <a:ext cx="1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1" name="Line 66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1559" y="3097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2" name="Line 67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1103" y="3169"/>
                  <a:ext cx="1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3" name="Line 68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1295" y="3169"/>
                  <a:ext cx="1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162" name="Group 84"/>
              <p:cNvGrpSpPr>
                <a:grpSpLocks/>
              </p:cNvGrpSpPr>
              <p:nvPr/>
            </p:nvGrpSpPr>
            <p:grpSpPr bwMode="auto">
              <a:xfrm>
                <a:off x="768" y="3217"/>
                <a:ext cx="288" cy="288"/>
                <a:chOff x="768" y="3216"/>
                <a:chExt cx="288" cy="288"/>
              </a:xfrm>
            </p:grpSpPr>
            <p:sp>
              <p:nvSpPr>
                <p:cNvPr id="6163" name="Line 79"/>
                <p:cNvSpPr>
                  <a:spLocks noChangeShapeType="1"/>
                </p:cNvSpPr>
                <p:nvPr/>
              </p:nvSpPr>
              <p:spPr bwMode="auto">
                <a:xfrm flipV="1">
                  <a:off x="768" y="3408"/>
                  <a:ext cx="96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4" name="Line 83"/>
                <p:cNvSpPr>
                  <a:spLocks noChangeShapeType="1"/>
                </p:cNvSpPr>
                <p:nvPr/>
              </p:nvSpPr>
              <p:spPr bwMode="auto">
                <a:xfrm flipV="1">
                  <a:off x="960" y="3216"/>
                  <a:ext cx="96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6158" name="Line 96"/>
            <p:cNvSpPr>
              <a:spLocks noChangeShapeType="1"/>
            </p:cNvSpPr>
            <p:nvPr/>
          </p:nvSpPr>
          <p:spPr bwMode="auto">
            <a:xfrm flipV="1">
              <a:off x="192" y="3696"/>
              <a:ext cx="144" cy="14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7" name="AutoShape 7"/>
          <p:cNvSpPr>
            <a:spLocks noChangeArrowheads="1"/>
          </p:cNvSpPr>
          <p:nvPr/>
        </p:nvSpPr>
        <p:spPr bwMode="auto">
          <a:xfrm>
            <a:off x="242888" y="4800600"/>
            <a:ext cx="4572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cs typeface="Times New Roman" pitchFamily="18" charset="0"/>
            </a:endParaRPr>
          </a:p>
        </p:txBody>
      </p:sp>
      <p:sp>
        <p:nvSpPr>
          <p:cNvPr id="46" name="Text Box 36"/>
          <p:cNvSpPr txBox="1">
            <a:spLocks noChangeArrowheads="1"/>
          </p:cNvSpPr>
          <p:nvPr/>
        </p:nvSpPr>
        <p:spPr bwMode="auto">
          <a:xfrm>
            <a:off x="76200" y="5467350"/>
            <a:ext cx="685800" cy="4000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cs typeface="Times New Roman" pitchFamily="18" charset="0"/>
              </a:rPr>
              <a:t>1cm</a:t>
            </a:r>
          </a:p>
        </p:txBody>
      </p:sp>
      <p:sp>
        <p:nvSpPr>
          <p:cNvPr id="47" name="Text Box 38"/>
          <p:cNvSpPr txBox="1">
            <a:spLocks noChangeArrowheads="1"/>
          </p:cNvSpPr>
          <p:nvPr/>
        </p:nvSpPr>
        <p:spPr bwMode="auto">
          <a:xfrm>
            <a:off x="1008063" y="5486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cs typeface="Times New Roman" pitchFamily="18" charset="0"/>
              </a:rPr>
              <a:t>1cm</a:t>
            </a:r>
            <a:r>
              <a:rPr lang="en-US" altLang="en-US" baseline="30000">
                <a:solidFill>
                  <a:srgbClr val="FF0000"/>
                </a:solidFill>
                <a:cs typeface="Times New Roman" pitchFamily="18" charset="0"/>
              </a:rPr>
              <a:t>3</a:t>
            </a: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609600" y="5105400"/>
            <a:ext cx="533400" cy="509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Left Brace 43"/>
          <p:cNvSpPr/>
          <p:nvPr/>
        </p:nvSpPr>
        <p:spPr>
          <a:xfrm rot="16200000">
            <a:off x="214313" y="5195887"/>
            <a:ext cx="381000" cy="35242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3886200" y="4724400"/>
            <a:ext cx="228600" cy="15240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0" name="Rectangle 3"/>
          <p:cNvSpPr>
            <a:spLocks noChangeArrowheads="1"/>
          </p:cNvSpPr>
          <p:nvPr/>
        </p:nvSpPr>
        <p:spPr bwMode="auto">
          <a:xfrm>
            <a:off x="785813" y="158750"/>
            <a:ext cx="75961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>
              <a:cs typeface="Times New Roman" pitchFamily="18" charset="0"/>
            </a:endParaRPr>
          </a:p>
          <a:p>
            <a:pPr algn="ctr"/>
            <a:endParaRPr lang="en-US" altLang="en-US">
              <a:cs typeface="Times New Roman" pitchFamily="18" charset="0"/>
            </a:endParaRPr>
          </a:p>
          <a:p>
            <a:pPr algn="ctr"/>
            <a:endParaRPr lang="en-US" altLang="en-US" sz="3200" b="1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5" grpId="1"/>
      <p:bldP spid="10271" grpId="0"/>
      <p:bldP spid="10271" grpId="1"/>
      <p:bldP spid="7206" grpId="0" animBg="1"/>
      <p:bldP spid="7177" grpId="0" animBg="1"/>
      <p:bldP spid="7177" grpId="1" animBg="1"/>
      <p:bldP spid="46" grpId="0" animBg="1"/>
      <p:bldP spid="46" grpId="1" animBg="1"/>
      <p:bldP spid="47" grpId="0"/>
      <p:bldP spid="47" grpId="1"/>
      <p:bldP spid="44" grpId="0" animBg="1"/>
      <p:bldP spid="44" grpId="1" animBg="1"/>
      <p:bldP spid="71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7"/>
          <p:cNvSpPr txBox="1">
            <a:spLocks noChangeArrowheads="1"/>
          </p:cNvSpPr>
          <p:nvPr/>
        </p:nvSpPr>
        <p:spPr bwMode="auto">
          <a:xfrm>
            <a:off x="152400" y="955675"/>
            <a:ext cx="91408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>
                <a:solidFill>
                  <a:srgbClr val="FF0000"/>
                </a:solidFill>
              </a:rPr>
              <a:t>      Mối quan hệ giữa xăng-ti - mét khối và đề - xi – mét khối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572000" y="2286000"/>
            <a:ext cx="4572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Hình lập phương cạnh 1dm gồm : 10 x 10 x 10 = </a:t>
            </a:r>
            <a:r>
              <a:rPr lang="en-US" altLang="en-US" b="1">
                <a:solidFill>
                  <a:srgbClr val="FF3300"/>
                </a:solidFill>
              </a:rPr>
              <a:t>1000</a:t>
            </a:r>
            <a:r>
              <a:rPr lang="en-US" altLang="en-US"/>
              <a:t> hình lập phương cạnh 1cm.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4191000" y="3581400"/>
            <a:ext cx="4800600" cy="137160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953000" y="38862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Ta có: </a:t>
            </a:r>
            <a:r>
              <a:rPr lang="en-US" altLang="en-US" b="1"/>
              <a:t>1dm</a:t>
            </a:r>
            <a:r>
              <a:rPr lang="en-US" altLang="en-US" b="1" baseline="30000"/>
              <a:t>3 </a:t>
            </a:r>
            <a:r>
              <a:rPr lang="en-US" altLang="en-US" b="1"/>
              <a:t>  =</a:t>
            </a:r>
            <a:r>
              <a:rPr lang="en-US" altLang="en-US" b="1">
                <a:solidFill>
                  <a:srgbClr val="FF0000"/>
                </a:solidFill>
              </a:rPr>
              <a:t> 1000</a:t>
            </a:r>
            <a:r>
              <a:rPr lang="en-US" altLang="en-US" b="1"/>
              <a:t>cm</a:t>
            </a:r>
            <a:r>
              <a:rPr lang="en-US" altLang="en-US" b="1" baseline="30000"/>
              <a:t>3</a:t>
            </a:r>
          </a:p>
        </p:txBody>
      </p:sp>
      <p:pic>
        <p:nvPicPr>
          <p:cNvPr id="11307" name="Picture 43" descr="scan000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1000" y="1981200"/>
            <a:ext cx="3276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5" name="Rectangle 1"/>
          <p:cNvSpPr>
            <a:spLocks noChangeArrowheads="1"/>
          </p:cNvSpPr>
          <p:nvPr/>
        </p:nvSpPr>
        <p:spPr bwMode="auto">
          <a:xfrm>
            <a:off x="685800" y="144463"/>
            <a:ext cx="75438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>
              <a:cs typeface="Times New Roman" pitchFamily="18" charset="0"/>
            </a:endParaRPr>
          </a:p>
          <a:p>
            <a:pPr algn="ctr"/>
            <a:endParaRPr lang="en-US" altLang="en-US">
              <a:cs typeface="Times New Roman" pitchFamily="18" charset="0"/>
            </a:endParaRPr>
          </a:p>
          <a:p>
            <a:pPr algn="ctr"/>
            <a:endParaRPr lang="en-US" altLang="en-US" sz="3200" b="1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3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84" grpId="0" animBg="1"/>
      <p:bldP spid="112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0" y="400050"/>
            <a:ext cx="670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4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Hoạt động Luyện tập , thực hành 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33400" y="896938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/>
              <a:t>Bài 1/ 116 : Viết vào ô trống</a:t>
            </a:r>
            <a:endParaRPr lang="en-US" altLang="en-US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304800" y="5383213"/>
            <a:ext cx="20161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26844" name="Group 220"/>
          <p:cNvGraphicFramePr>
            <a:graphicFrameLocks noGrp="1"/>
          </p:cNvGraphicFramePr>
          <p:nvPr>
            <p:ph sz="half" idx="1"/>
          </p:nvPr>
        </p:nvGraphicFramePr>
        <p:xfrm>
          <a:off x="228600" y="1285875"/>
          <a:ext cx="8382000" cy="4949827"/>
        </p:xfrm>
        <a:graphic>
          <a:graphicData uri="http://schemas.openxmlformats.org/drawingml/2006/table">
            <a:tbl>
              <a:tblPr/>
              <a:tblGrid>
                <a:gridCol w="1516063">
                  <a:extLst>
                    <a:ext uri="{9D8B030D-6E8A-4147-A177-3AD203B41FA5}"/>
                  </a:extLst>
                </a:gridCol>
                <a:gridCol w="6865937">
                  <a:extLst>
                    <a:ext uri="{9D8B030D-6E8A-4147-A177-3AD203B41FA5}"/>
                  </a:extLst>
                </a:gridCol>
              </a:tblGrid>
              <a:tr h="5079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Viết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số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Đọc số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79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76cm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Bảy mươi sáu xăng – ti –mét khối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79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519dm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79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85,08dm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896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79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một trăm chín mươi hai xăng – ti – mét khối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79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hai nghìn không trăm linh một đề - xi – mét khối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006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Ba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phần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tám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xăng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–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ti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–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mét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khối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8226" name="Object 61"/>
          <p:cNvGraphicFramePr>
            <a:graphicFrameLocks noChangeAspect="1"/>
          </p:cNvGraphicFramePr>
          <p:nvPr>
            <p:ph sz="half" idx="2"/>
          </p:nvPr>
        </p:nvGraphicFramePr>
        <p:xfrm>
          <a:off x="6457950" y="3127375"/>
          <a:ext cx="114300" cy="215900"/>
        </p:xfrm>
        <a:graphic>
          <a:graphicData uri="http://schemas.openxmlformats.org/presentationml/2006/ole">
            <p:oleObj spid="_x0000_s8226" name="Equation" r:id="rId3" imgW="114151" imgH="215619" progId="Equation.3">
              <p:embed/>
            </p:oleObj>
          </a:graphicData>
        </a:graphic>
      </p:graphicFrame>
      <p:sp>
        <p:nvSpPr>
          <p:cNvPr id="8227" name="Rectangle 62"/>
          <p:cNvSpPr>
            <a:spLocks noChangeArrowheads="1"/>
          </p:cNvSpPr>
          <p:nvPr/>
        </p:nvSpPr>
        <p:spPr bwMode="auto">
          <a:xfrm>
            <a:off x="0" y="-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/>
          </a:p>
        </p:txBody>
      </p:sp>
      <p:sp>
        <p:nvSpPr>
          <p:cNvPr id="8228" name="Rectangle 63"/>
          <p:cNvSpPr>
            <a:spLocks noChangeArrowheads="1"/>
          </p:cNvSpPr>
          <p:nvPr/>
        </p:nvSpPr>
        <p:spPr bwMode="auto">
          <a:xfrm>
            <a:off x="0" y="-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/>
          </a:p>
        </p:txBody>
      </p:sp>
      <p:sp>
        <p:nvSpPr>
          <p:cNvPr id="26785" name="Text Box 161"/>
          <p:cNvSpPr txBox="1">
            <a:spLocks noChangeArrowheads="1"/>
          </p:cNvSpPr>
          <p:nvPr/>
        </p:nvSpPr>
        <p:spPr bwMode="auto">
          <a:xfrm>
            <a:off x="1752600" y="2420938"/>
            <a:ext cx="6096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altLang="en-US" b="1">
                <a:solidFill>
                  <a:srgbClr val="FF3399"/>
                </a:solidFill>
              </a:rPr>
              <a:t>Năm trăm mười chín đề - xi - mét khối</a:t>
            </a:r>
          </a:p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6786" name="Text Box 162"/>
          <p:cNvSpPr txBox="1">
            <a:spLocks noChangeArrowheads="1"/>
          </p:cNvSpPr>
          <p:nvPr/>
        </p:nvSpPr>
        <p:spPr bwMode="auto">
          <a:xfrm>
            <a:off x="1676400" y="2954338"/>
            <a:ext cx="6934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99"/>
                </a:solidFill>
              </a:rPr>
              <a:t> Tám mươi lăm phẩy không tám đề - xi – mét khối</a:t>
            </a:r>
          </a:p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6787" name="Text Box 163"/>
          <p:cNvSpPr txBox="1">
            <a:spLocks noChangeArrowheads="1"/>
          </p:cNvSpPr>
          <p:nvPr/>
        </p:nvSpPr>
        <p:spPr bwMode="auto">
          <a:xfrm>
            <a:off x="1752600" y="3487738"/>
            <a:ext cx="6400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b="1" dirty="0" err="1" smtClean="0">
                <a:solidFill>
                  <a:srgbClr val="FF3399"/>
                </a:solidFill>
              </a:rPr>
              <a:t>Bốn</a:t>
            </a:r>
            <a:r>
              <a:rPr lang="en-US" b="1" dirty="0" smtClean="0">
                <a:solidFill>
                  <a:srgbClr val="FF3399"/>
                </a:solidFill>
              </a:rPr>
              <a:t> </a:t>
            </a:r>
            <a:r>
              <a:rPr lang="en-US" b="1" dirty="0" err="1" smtClean="0">
                <a:solidFill>
                  <a:srgbClr val="FF3399"/>
                </a:solidFill>
              </a:rPr>
              <a:t>phần</a:t>
            </a:r>
            <a:r>
              <a:rPr lang="en-US" b="1" dirty="0" smtClean="0">
                <a:solidFill>
                  <a:srgbClr val="FF3399"/>
                </a:solidFill>
              </a:rPr>
              <a:t> </a:t>
            </a:r>
            <a:r>
              <a:rPr lang="en-US" b="1" dirty="0" err="1" smtClean="0">
                <a:solidFill>
                  <a:srgbClr val="FF3399"/>
                </a:solidFill>
              </a:rPr>
              <a:t>năm</a:t>
            </a:r>
            <a:r>
              <a:rPr lang="en-US" b="1" dirty="0" smtClean="0">
                <a:solidFill>
                  <a:srgbClr val="FF3399"/>
                </a:solidFill>
              </a:rPr>
              <a:t> </a:t>
            </a:r>
            <a:r>
              <a:rPr lang="en-US" b="1" dirty="0" err="1" smtClean="0">
                <a:solidFill>
                  <a:srgbClr val="FF3399"/>
                </a:solidFill>
              </a:rPr>
              <a:t>xăng</a:t>
            </a:r>
            <a:r>
              <a:rPr lang="en-US" b="1" dirty="0" smtClean="0">
                <a:solidFill>
                  <a:srgbClr val="FF3399"/>
                </a:solidFill>
              </a:rPr>
              <a:t> – </a:t>
            </a:r>
            <a:r>
              <a:rPr lang="en-US" b="1" dirty="0" err="1" smtClean="0">
                <a:solidFill>
                  <a:srgbClr val="FF3399"/>
                </a:solidFill>
              </a:rPr>
              <a:t>ti</a:t>
            </a:r>
            <a:r>
              <a:rPr lang="en-US" b="1" dirty="0" smtClean="0">
                <a:solidFill>
                  <a:srgbClr val="FF3399"/>
                </a:solidFill>
              </a:rPr>
              <a:t> – </a:t>
            </a:r>
            <a:r>
              <a:rPr lang="en-US" b="1" dirty="0" err="1" smtClean="0">
                <a:solidFill>
                  <a:srgbClr val="FF3399"/>
                </a:solidFill>
              </a:rPr>
              <a:t>mét</a:t>
            </a:r>
            <a:r>
              <a:rPr lang="en-US" b="1" dirty="0" smtClean="0">
                <a:solidFill>
                  <a:srgbClr val="FF3399"/>
                </a:solidFill>
              </a:rPr>
              <a:t> </a:t>
            </a:r>
            <a:r>
              <a:rPr lang="en-US" b="1" dirty="0" err="1" smtClean="0">
                <a:solidFill>
                  <a:srgbClr val="FF3399"/>
                </a:solidFill>
              </a:rPr>
              <a:t>khối</a:t>
            </a:r>
            <a:endParaRPr lang="en-US" dirty="0" smtClean="0">
              <a:solidFill>
                <a:srgbClr val="FF33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  <a:defRPr/>
            </a:pPr>
            <a:endParaRPr lang="en-US" dirty="0" smtClean="0"/>
          </a:p>
        </p:txBody>
      </p:sp>
      <p:sp>
        <p:nvSpPr>
          <p:cNvPr id="8232" name="Text Box 168"/>
          <p:cNvSpPr txBox="1">
            <a:spLocks noChangeArrowheads="1"/>
          </p:cNvSpPr>
          <p:nvPr/>
        </p:nvSpPr>
        <p:spPr bwMode="auto">
          <a:xfrm>
            <a:off x="533400" y="4859338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6794" name="Text Box 170"/>
          <p:cNvSpPr txBox="1">
            <a:spLocks noChangeArrowheads="1"/>
          </p:cNvSpPr>
          <p:nvPr/>
        </p:nvSpPr>
        <p:spPr bwMode="auto">
          <a:xfrm>
            <a:off x="228600" y="47831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99"/>
                </a:solidFill>
              </a:rPr>
              <a:t>2001dm</a:t>
            </a:r>
            <a:r>
              <a:rPr lang="en-US" altLang="en-US" b="1" baseline="30000">
                <a:solidFill>
                  <a:srgbClr val="FF3399"/>
                </a:solidFill>
              </a:rPr>
              <a:t>3</a:t>
            </a:r>
            <a:r>
              <a:rPr lang="en-US" altLang="en-US">
                <a:solidFill>
                  <a:srgbClr val="FF3399"/>
                </a:solidFill>
              </a:rPr>
              <a:t> </a:t>
            </a:r>
          </a:p>
        </p:txBody>
      </p:sp>
      <p:sp>
        <p:nvSpPr>
          <p:cNvPr id="26802" name="Text Box 178"/>
          <p:cNvSpPr txBox="1">
            <a:spLocks noChangeArrowheads="1"/>
          </p:cNvSpPr>
          <p:nvPr/>
        </p:nvSpPr>
        <p:spPr bwMode="auto">
          <a:xfrm>
            <a:off x="228600" y="4249738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99"/>
                </a:solidFill>
              </a:rPr>
              <a:t>192cm</a:t>
            </a:r>
            <a:r>
              <a:rPr lang="en-US" altLang="en-US" b="1" baseline="30000">
                <a:solidFill>
                  <a:srgbClr val="FF3399"/>
                </a:solidFill>
              </a:rPr>
              <a:t>3</a:t>
            </a:r>
          </a:p>
        </p:txBody>
      </p:sp>
      <p:grpSp>
        <p:nvGrpSpPr>
          <p:cNvPr id="2" name="Group 236"/>
          <p:cNvGrpSpPr>
            <a:grpSpLocks/>
          </p:cNvGrpSpPr>
          <p:nvPr/>
        </p:nvGrpSpPr>
        <p:grpSpPr bwMode="auto">
          <a:xfrm>
            <a:off x="457200" y="3411538"/>
            <a:ext cx="1152525" cy="706437"/>
            <a:chOff x="384" y="2544"/>
            <a:chExt cx="726" cy="445"/>
          </a:xfrm>
        </p:grpSpPr>
        <p:grpSp>
          <p:nvGrpSpPr>
            <p:cNvPr id="8242" name="Group 222"/>
            <p:cNvGrpSpPr>
              <a:grpSpLocks/>
            </p:cNvGrpSpPr>
            <p:nvPr/>
          </p:nvGrpSpPr>
          <p:grpSpPr bwMode="auto">
            <a:xfrm>
              <a:off x="384" y="2544"/>
              <a:ext cx="240" cy="445"/>
              <a:chOff x="4128" y="816"/>
              <a:chExt cx="232" cy="437"/>
            </a:xfrm>
          </p:grpSpPr>
          <p:sp>
            <p:nvSpPr>
              <p:cNvPr id="8244" name="Line 223"/>
              <p:cNvSpPr>
                <a:spLocks noChangeShapeType="1"/>
              </p:cNvSpPr>
              <p:nvPr/>
            </p:nvSpPr>
            <p:spPr bwMode="auto">
              <a:xfrm>
                <a:off x="4128" y="1056"/>
                <a:ext cx="232" cy="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5" name="Rectangle 224"/>
              <p:cNvSpPr>
                <a:spLocks noChangeArrowheads="1"/>
              </p:cNvSpPr>
              <p:nvPr/>
            </p:nvSpPr>
            <p:spPr bwMode="auto">
              <a:xfrm>
                <a:off x="4173" y="1055"/>
                <a:ext cx="82" cy="1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100"/>
                  <a:t>5</a:t>
                </a:r>
                <a:endParaRPr lang="en-US" altLang="en-US"/>
              </a:p>
            </p:txBody>
          </p:sp>
          <p:sp>
            <p:nvSpPr>
              <p:cNvPr id="8246" name="Rectangle 225"/>
              <p:cNvSpPr>
                <a:spLocks noChangeArrowheads="1"/>
              </p:cNvSpPr>
              <p:nvPr/>
            </p:nvSpPr>
            <p:spPr bwMode="auto">
              <a:xfrm>
                <a:off x="4176" y="816"/>
                <a:ext cx="84" cy="1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r>
                  <a:rPr lang="en-US" altLang="en-US" sz="2100"/>
                  <a:t>4</a:t>
                </a:r>
                <a:endParaRPr lang="en-US" altLang="en-US"/>
              </a:p>
            </p:txBody>
          </p:sp>
        </p:grpSp>
        <p:sp>
          <p:nvSpPr>
            <p:cNvPr id="8243" name="Text Box 226"/>
            <p:cNvSpPr txBox="1">
              <a:spLocks noChangeArrowheads="1"/>
            </p:cNvSpPr>
            <p:nvPr/>
          </p:nvSpPr>
          <p:spPr bwMode="auto">
            <a:xfrm>
              <a:off x="630" y="2600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cm</a:t>
              </a:r>
              <a:r>
                <a:rPr lang="en-US" altLang="en-US" baseline="30000"/>
                <a:t>3</a:t>
              </a:r>
            </a:p>
          </p:txBody>
        </p:sp>
      </p:grpSp>
      <p:grpSp>
        <p:nvGrpSpPr>
          <p:cNvPr id="4" name="Group 233"/>
          <p:cNvGrpSpPr>
            <a:grpSpLocks/>
          </p:cNvGrpSpPr>
          <p:nvPr/>
        </p:nvGrpSpPr>
        <p:grpSpPr bwMode="auto">
          <a:xfrm>
            <a:off x="457200" y="5316538"/>
            <a:ext cx="1219200" cy="700087"/>
            <a:chOff x="432" y="3879"/>
            <a:chExt cx="768" cy="441"/>
          </a:xfrm>
        </p:grpSpPr>
        <p:grpSp>
          <p:nvGrpSpPr>
            <p:cNvPr id="8237" name="Group 228"/>
            <p:cNvGrpSpPr>
              <a:grpSpLocks/>
            </p:cNvGrpSpPr>
            <p:nvPr/>
          </p:nvGrpSpPr>
          <p:grpSpPr bwMode="auto">
            <a:xfrm>
              <a:off x="432" y="3879"/>
              <a:ext cx="232" cy="441"/>
              <a:chOff x="4128" y="816"/>
              <a:chExt cx="232" cy="441"/>
            </a:xfrm>
          </p:grpSpPr>
          <p:sp>
            <p:nvSpPr>
              <p:cNvPr id="8239" name="Line 229"/>
              <p:cNvSpPr>
                <a:spLocks noChangeShapeType="1"/>
              </p:cNvSpPr>
              <p:nvPr/>
            </p:nvSpPr>
            <p:spPr bwMode="auto">
              <a:xfrm>
                <a:off x="4128" y="1056"/>
                <a:ext cx="232" cy="1"/>
              </a:xfrm>
              <a:prstGeom prst="line">
                <a:avLst/>
              </a:prstGeom>
              <a:noFill/>
              <a:ln w="25400">
                <a:solidFill>
                  <a:srgbClr val="FF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0" name="Rectangle 230"/>
              <p:cNvSpPr>
                <a:spLocks noChangeArrowheads="1"/>
              </p:cNvSpPr>
              <p:nvPr/>
            </p:nvSpPr>
            <p:spPr bwMode="auto">
              <a:xfrm>
                <a:off x="4173" y="1055"/>
                <a:ext cx="84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100" b="1">
                    <a:solidFill>
                      <a:srgbClr val="FF3399"/>
                    </a:solidFill>
                  </a:rPr>
                  <a:t>8</a:t>
                </a:r>
                <a:endParaRPr lang="en-US" altLang="en-US" b="1">
                  <a:solidFill>
                    <a:srgbClr val="FF3399"/>
                  </a:solidFill>
                </a:endParaRPr>
              </a:p>
            </p:txBody>
          </p:sp>
          <p:sp>
            <p:nvSpPr>
              <p:cNvPr id="8241" name="Rectangle 231"/>
              <p:cNvSpPr>
                <a:spLocks noChangeArrowheads="1"/>
              </p:cNvSpPr>
              <p:nvPr/>
            </p:nvSpPr>
            <p:spPr bwMode="auto">
              <a:xfrm>
                <a:off x="4176" y="816"/>
                <a:ext cx="84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100">
                    <a:solidFill>
                      <a:srgbClr val="FF3399"/>
                    </a:solidFill>
                  </a:rPr>
                  <a:t>3</a:t>
                </a:r>
                <a:endParaRPr lang="en-US" altLang="en-US">
                  <a:solidFill>
                    <a:srgbClr val="FF3399"/>
                  </a:solidFill>
                </a:endParaRPr>
              </a:p>
            </p:txBody>
          </p:sp>
        </p:grpSp>
        <p:sp>
          <p:nvSpPr>
            <p:cNvPr id="8238" name="Text Box 232"/>
            <p:cNvSpPr txBox="1">
              <a:spLocks noChangeArrowheads="1"/>
            </p:cNvSpPr>
            <p:nvPr/>
          </p:nvSpPr>
          <p:spPr bwMode="auto">
            <a:xfrm>
              <a:off x="672" y="3984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FF3399"/>
                  </a:solidFill>
                </a:rPr>
                <a:t>cm</a:t>
              </a:r>
              <a:r>
                <a:rPr lang="en-US" altLang="en-US" b="1" baseline="30000">
                  <a:solidFill>
                    <a:srgbClr val="FF3399"/>
                  </a:solidFill>
                </a:rPr>
                <a:t>3</a:t>
              </a: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68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67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67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67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6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6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28" grpId="0"/>
      <p:bldP spid="26785" grpId="0"/>
      <p:bldP spid="26786" grpId="0"/>
      <p:bldP spid="2678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609600" y="762000"/>
            <a:ext cx="777240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/>
              <a:t>Bài 2/117: Viết số thích hợp vào chỗ chấm:</a:t>
            </a:r>
            <a:r>
              <a:rPr lang="en-US" altLang="en-US" sz="3200"/>
              <a:t> </a:t>
            </a:r>
          </a:p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1676400" y="1676400"/>
            <a:ext cx="5410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/>
              <a:t>a) 1dm</a:t>
            </a:r>
            <a:r>
              <a:rPr lang="en-US" altLang="en-US" sz="3600" b="1" baseline="30000"/>
              <a:t>3</a:t>
            </a:r>
            <a:r>
              <a:rPr lang="en-US" altLang="en-US" sz="3600"/>
              <a:t>  = ………… cm</a:t>
            </a:r>
            <a:r>
              <a:rPr lang="en-US" altLang="en-US" sz="3600" b="1" baseline="30000"/>
              <a:t>3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2209800" y="2286000"/>
            <a:ext cx="541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/>
              <a:t>5,8dm</a:t>
            </a:r>
            <a:r>
              <a:rPr lang="en-US" altLang="en-US" sz="3200" b="1" baseline="30000"/>
              <a:t>3 </a:t>
            </a:r>
            <a:r>
              <a:rPr lang="en-US" altLang="en-US" sz="3200"/>
              <a:t> = …………..cm</a:t>
            </a:r>
            <a:r>
              <a:rPr lang="en-US" altLang="en-US" sz="3200" b="1" baseline="30000"/>
              <a:t>3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2286000" y="3090863"/>
            <a:ext cx="5562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/>
              <a:t>375dm</a:t>
            </a:r>
            <a:r>
              <a:rPr lang="en-US" altLang="en-US" sz="3600" b="1" baseline="30000"/>
              <a:t>3</a:t>
            </a:r>
            <a:r>
              <a:rPr lang="en-US" altLang="en-US" sz="3600"/>
              <a:t>  = ………….cm</a:t>
            </a:r>
            <a:r>
              <a:rPr lang="en-US" altLang="en-US" sz="3600" b="1" baseline="30000"/>
              <a:t>3</a:t>
            </a:r>
          </a:p>
        </p:txBody>
      </p:sp>
      <p:sp>
        <p:nvSpPr>
          <p:cNvPr id="9222" name="AutoShape 64"/>
          <p:cNvSpPr>
            <a:spLocks noChangeAspect="1" noChangeArrowheads="1" noTextEdit="1"/>
          </p:cNvSpPr>
          <p:nvPr/>
        </p:nvSpPr>
        <p:spPr bwMode="auto">
          <a:xfrm>
            <a:off x="1524000" y="4106863"/>
            <a:ext cx="60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6" name="Rectangle 72"/>
          <p:cNvSpPr>
            <a:spLocks noChangeArrowheads="1"/>
          </p:cNvSpPr>
          <p:nvPr/>
        </p:nvSpPr>
        <p:spPr bwMode="auto">
          <a:xfrm>
            <a:off x="4083050" y="1676400"/>
            <a:ext cx="10048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</a:rPr>
              <a:t>1000</a:t>
            </a:r>
          </a:p>
        </p:txBody>
      </p:sp>
      <p:sp>
        <p:nvSpPr>
          <p:cNvPr id="16457" name="Text Box 73"/>
          <p:cNvSpPr txBox="1">
            <a:spLocks noChangeArrowheads="1"/>
          </p:cNvSpPr>
          <p:nvPr/>
        </p:nvSpPr>
        <p:spPr bwMode="auto">
          <a:xfrm>
            <a:off x="4038600" y="2209800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</a:rPr>
              <a:t>5800</a:t>
            </a:r>
          </a:p>
        </p:txBody>
      </p:sp>
      <p:sp>
        <p:nvSpPr>
          <p:cNvPr id="16458" name="Text Box 74"/>
          <p:cNvSpPr txBox="1">
            <a:spLocks noChangeArrowheads="1"/>
          </p:cNvSpPr>
          <p:nvPr/>
        </p:nvSpPr>
        <p:spPr bwMode="auto">
          <a:xfrm>
            <a:off x="4495800" y="3073400"/>
            <a:ext cx="1905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</a:rPr>
              <a:t>375 000</a:t>
            </a:r>
          </a:p>
        </p:txBody>
      </p:sp>
      <p:grpSp>
        <p:nvGrpSpPr>
          <p:cNvPr id="2" name="Group 83"/>
          <p:cNvGrpSpPr>
            <a:grpSpLocks/>
          </p:cNvGrpSpPr>
          <p:nvPr/>
        </p:nvGrpSpPr>
        <p:grpSpPr bwMode="auto">
          <a:xfrm>
            <a:off x="1752600" y="3581400"/>
            <a:ext cx="5334000" cy="871538"/>
            <a:chOff x="528" y="2592"/>
            <a:chExt cx="3360" cy="549"/>
          </a:xfrm>
        </p:grpSpPr>
        <p:sp>
          <p:nvSpPr>
            <p:cNvPr id="9229" name="Text Box 21"/>
            <p:cNvSpPr txBox="1">
              <a:spLocks noChangeArrowheads="1"/>
            </p:cNvSpPr>
            <p:nvPr/>
          </p:nvSpPr>
          <p:spPr bwMode="auto">
            <a:xfrm>
              <a:off x="768" y="2725"/>
              <a:ext cx="312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/>
                <a:t>dm</a:t>
              </a:r>
              <a:r>
                <a:rPr lang="en-US" altLang="en-US" sz="3200" b="1" baseline="30000"/>
                <a:t>3</a:t>
              </a:r>
              <a:r>
                <a:rPr lang="en-US" altLang="en-US" sz="3200"/>
                <a:t>  = ……….....cm</a:t>
              </a:r>
              <a:r>
                <a:rPr lang="en-US" altLang="en-US" sz="3200" b="1" baseline="30000"/>
                <a:t>3</a:t>
              </a:r>
            </a:p>
          </p:txBody>
        </p:sp>
        <p:grpSp>
          <p:nvGrpSpPr>
            <p:cNvPr id="9230" name="Group 75"/>
            <p:cNvGrpSpPr>
              <a:grpSpLocks/>
            </p:cNvGrpSpPr>
            <p:nvPr/>
          </p:nvGrpSpPr>
          <p:grpSpPr bwMode="auto">
            <a:xfrm>
              <a:off x="528" y="2592"/>
              <a:ext cx="232" cy="549"/>
              <a:chOff x="688" y="3001"/>
              <a:chExt cx="232" cy="549"/>
            </a:xfrm>
          </p:grpSpPr>
          <p:sp>
            <p:nvSpPr>
              <p:cNvPr id="9231" name="Line 76"/>
              <p:cNvSpPr>
                <a:spLocks noChangeShapeType="1"/>
              </p:cNvSpPr>
              <p:nvPr/>
            </p:nvSpPr>
            <p:spPr bwMode="auto">
              <a:xfrm>
                <a:off x="688" y="3261"/>
                <a:ext cx="232" cy="1"/>
              </a:xfrm>
              <a:prstGeom prst="lin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2" name="Rectangle 77"/>
              <p:cNvSpPr>
                <a:spLocks noChangeArrowheads="1"/>
              </p:cNvSpPr>
              <p:nvPr/>
            </p:nvSpPr>
            <p:spPr bwMode="auto">
              <a:xfrm>
                <a:off x="711" y="3240"/>
                <a:ext cx="129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200" b="1"/>
                  <a:t>5</a:t>
                </a:r>
              </a:p>
            </p:txBody>
          </p:sp>
          <p:sp>
            <p:nvSpPr>
              <p:cNvPr id="9233" name="Rectangle 78"/>
              <p:cNvSpPr>
                <a:spLocks noChangeArrowheads="1"/>
              </p:cNvSpPr>
              <p:nvPr/>
            </p:nvSpPr>
            <p:spPr bwMode="auto">
              <a:xfrm>
                <a:off x="714" y="3001"/>
                <a:ext cx="129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200" b="1"/>
                  <a:t>4</a:t>
                </a:r>
              </a:p>
            </p:txBody>
          </p:sp>
        </p:grpSp>
      </p:grpSp>
      <p:sp>
        <p:nvSpPr>
          <p:cNvPr id="16468" name="Text Box 84"/>
          <p:cNvSpPr txBox="1">
            <a:spLocks noChangeArrowheads="1"/>
          </p:cNvSpPr>
          <p:nvPr/>
        </p:nvSpPr>
        <p:spPr bwMode="auto">
          <a:xfrm>
            <a:off x="3733800" y="3683000"/>
            <a:ext cx="914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</a:rPr>
              <a:t>800</a:t>
            </a:r>
          </a:p>
        </p:txBody>
      </p:sp>
      <p:sp>
        <p:nvSpPr>
          <p:cNvPr id="9228" name="Rectangle 34"/>
          <p:cNvSpPr>
            <a:spLocks noChangeArrowheads="1"/>
          </p:cNvSpPr>
          <p:nvPr/>
        </p:nvSpPr>
        <p:spPr bwMode="auto">
          <a:xfrm>
            <a:off x="0" y="0"/>
            <a:ext cx="914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en-US">
              <a:cs typeface="Times New Roman" pitchFamily="18" charset="0"/>
            </a:endParaRPr>
          </a:p>
          <a:p>
            <a:endParaRPr lang="en-US" altLang="en-US">
              <a:cs typeface="Times New Roman" pitchFamily="18" charset="0"/>
            </a:endParaRPr>
          </a:p>
          <a:p>
            <a:endParaRPr lang="en-US" altLang="en-US" sz="3200" b="1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4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4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6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6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6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6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64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6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6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0" grpId="0"/>
      <p:bldP spid="16401" grpId="0"/>
      <p:bldP spid="16403" grpId="0"/>
      <p:bldP spid="16404" grpId="0"/>
      <p:bldP spid="16456" grpId="0"/>
      <p:bldP spid="16457" grpId="0"/>
      <p:bldP spid="16458" grpId="0"/>
      <p:bldP spid="164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152400" y="8382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/>
              <a:t>Củng cố, dặn dò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1371600" y="1524000"/>
            <a:ext cx="7620000" cy="108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FF3300"/>
                </a:solidFill>
              </a:rPr>
              <a:t>Nếu đúng ghi âm Đ, sai ghi âm S  : </a:t>
            </a:r>
          </a:p>
          <a:p>
            <a:pPr>
              <a:spcBef>
                <a:spcPct val="50000"/>
              </a:spcBef>
            </a:pPr>
            <a:endParaRPr lang="en-US" altLang="en-US" sz="2600" b="1">
              <a:solidFill>
                <a:srgbClr val="FF3300"/>
              </a:solidFill>
            </a:endParaRPr>
          </a:p>
        </p:txBody>
      </p: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533400" y="22098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1/ Xăng- ti – mét khối là thể tích của hình lập phương dài 1dm.  </a:t>
            </a:r>
          </a:p>
        </p:txBody>
      </p:sp>
      <p:sp>
        <p:nvSpPr>
          <p:cNvPr id="17454" name="Rectangle 46"/>
          <p:cNvSpPr>
            <a:spLocks noChangeArrowheads="1"/>
          </p:cNvSpPr>
          <p:nvPr/>
        </p:nvSpPr>
        <p:spPr bwMode="auto">
          <a:xfrm>
            <a:off x="8382000" y="22098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457200" y="27432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 2/ Đề - xi – mét khối là thể tích của hình lập phương dài 1dm.</a:t>
            </a:r>
          </a:p>
        </p:txBody>
      </p:sp>
      <p:sp>
        <p:nvSpPr>
          <p:cNvPr id="17457" name="Rectangle 49"/>
          <p:cNvSpPr>
            <a:spLocks noChangeArrowheads="1"/>
          </p:cNvSpPr>
          <p:nvPr/>
        </p:nvSpPr>
        <p:spPr bwMode="auto">
          <a:xfrm>
            <a:off x="8404225" y="27432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Đ</a:t>
            </a:r>
          </a:p>
        </p:txBody>
      </p:sp>
      <p:sp>
        <p:nvSpPr>
          <p:cNvPr id="17458" name="Rectangle 50"/>
          <p:cNvSpPr>
            <a:spLocks noChangeArrowheads="1"/>
          </p:cNvSpPr>
          <p:nvPr/>
        </p:nvSpPr>
        <p:spPr bwMode="auto">
          <a:xfrm>
            <a:off x="3810000" y="32004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Đ</a:t>
            </a:r>
          </a:p>
        </p:txBody>
      </p:sp>
      <p:sp>
        <p:nvSpPr>
          <p:cNvPr id="17459" name="Text Box 51"/>
          <p:cNvSpPr txBox="1">
            <a:spLocks noChangeArrowheads="1"/>
          </p:cNvSpPr>
          <p:nvPr/>
        </p:nvSpPr>
        <p:spPr bwMode="auto">
          <a:xfrm>
            <a:off x="457200" y="32004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 3/ 1dm</a:t>
            </a:r>
            <a:r>
              <a:rPr lang="en-US" altLang="en-US" b="1" baseline="30000"/>
              <a:t>3</a:t>
            </a:r>
            <a:r>
              <a:rPr lang="en-US" altLang="en-US"/>
              <a:t>   = 1000cm</a:t>
            </a:r>
            <a:r>
              <a:rPr lang="en-US" altLang="en-US" b="1" baseline="30000"/>
              <a:t>3</a:t>
            </a:r>
            <a:r>
              <a:rPr lang="en-US" altLang="en-US" b="1"/>
              <a:t> .</a:t>
            </a:r>
            <a:r>
              <a:rPr lang="en-US" altLang="en-US"/>
              <a:t> </a:t>
            </a:r>
          </a:p>
        </p:txBody>
      </p:sp>
      <p:sp>
        <p:nvSpPr>
          <p:cNvPr id="17464" name="Text Box 56"/>
          <p:cNvSpPr txBox="1">
            <a:spLocks noChangeArrowheads="1"/>
          </p:cNvSpPr>
          <p:nvPr/>
        </p:nvSpPr>
        <p:spPr bwMode="auto">
          <a:xfrm>
            <a:off x="533400" y="37338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4/ 1cm</a:t>
            </a:r>
            <a:r>
              <a:rPr lang="en-US" altLang="en-US" b="1" baseline="30000"/>
              <a:t>3</a:t>
            </a:r>
            <a:r>
              <a:rPr lang="en-US" altLang="en-US"/>
              <a:t>  = 1000dm</a:t>
            </a:r>
            <a:r>
              <a:rPr lang="en-US" altLang="en-US" b="1" baseline="30000"/>
              <a:t>3 </a:t>
            </a:r>
            <a:r>
              <a:rPr lang="en-US" altLang="en-US" b="1"/>
              <a:t> .</a:t>
            </a:r>
          </a:p>
        </p:txBody>
      </p:sp>
      <p:sp>
        <p:nvSpPr>
          <p:cNvPr id="17468" name="Rectangle 60"/>
          <p:cNvSpPr>
            <a:spLocks noChangeArrowheads="1"/>
          </p:cNvSpPr>
          <p:nvPr/>
        </p:nvSpPr>
        <p:spPr bwMode="auto">
          <a:xfrm>
            <a:off x="3821113" y="38100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0" y="0"/>
            <a:ext cx="914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>
              <a:cs typeface="Times New Roman" pitchFamily="18" charset="0"/>
            </a:endParaRPr>
          </a:p>
          <a:p>
            <a:pPr algn="ctr"/>
            <a:endParaRPr lang="en-US" altLang="en-US">
              <a:cs typeface="Times New Roman" pitchFamily="18" charset="0"/>
            </a:endParaRPr>
          </a:p>
          <a:p>
            <a:pPr algn="ctr"/>
            <a:endParaRPr lang="en-US" altLang="en-US" sz="3200" b="1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74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74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74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74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74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0" grpId="0"/>
      <p:bldP spid="17451" grpId="0"/>
      <p:bldP spid="17452" grpId="0"/>
      <p:bldP spid="17454" grpId="0" animBg="1"/>
      <p:bldP spid="17456" grpId="0"/>
      <p:bldP spid="17457" grpId="0" animBg="1"/>
      <p:bldP spid="17458" grpId="0" animBg="1"/>
      <p:bldP spid="17459" grpId="0"/>
      <p:bldP spid="17464" grpId="0"/>
      <p:bldP spid="1746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856</TotalTime>
  <Words>491</Words>
  <Application>Microsoft Office PowerPoint</Application>
  <PresentationFormat>On-screen Show (4:3)</PresentationFormat>
  <Paragraphs>98</Paragraphs>
  <Slides>9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Times New Roman</vt:lpstr>
      <vt:lpstr>Arial</vt:lpstr>
      <vt:lpstr>Calibri</vt:lpstr>
      <vt:lpstr>.VnAristote</vt:lpstr>
      <vt:lpstr>Wingdings</vt:lpstr>
      <vt:lpstr>Office Theme</vt:lpstr>
      <vt:lpstr>Microsoft Equation 3.0</vt:lpstr>
      <vt:lpstr>Slide 1</vt:lpstr>
      <vt:lpstr>Slide 2</vt:lpstr>
      <vt:lpstr>Thứ năm, ngày 13 tháng 1 năm 2022 Toán </vt:lpstr>
      <vt:lpstr>Slide 4</vt:lpstr>
      <vt:lpstr>Slide 5</vt:lpstr>
      <vt:lpstr>Slide 6</vt:lpstr>
      <vt:lpstr>Slide 7</vt:lpstr>
      <vt:lpstr>Slide 8</vt:lpstr>
      <vt:lpstr>Slide 9</vt:lpstr>
    </vt:vector>
  </TitlesOfParts>
  <Company>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MayI</cp:lastModifiedBy>
  <cp:revision>93</cp:revision>
  <dcterms:created xsi:type="dcterms:W3CDTF">2009-02-06T11:30:47Z</dcterms:created>
  <dcterms:modified xsi:type="dcterms:W3CDTF">2022-01-14T08:24:17Z</dcterms:modified>
</cp:coreProperties>
</file>