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84" r:id="rId5"/>
    <p:sldId id="283" r:id="rId6"/>
    <p:sldId id="282" r:id="rId7"/>
    <p:sldId id="279" r:id="rId8"/>
    <p:sldId id="293" r:id="rId9"/>
    <p:sldId id="281" r:id="rId10"/>
    <p:sldId id="273" r:id="rId11"/>
    <p:sldId id="287" r:id="rId12"/>
    <p:sldId id="275" r:id="rId13"/>
    <p:sldId id="289" r:id="rId14"/>
    <p:sldId id="266" r:id="rId15"/>
    <p:sldId id="291" r:id="rId16"/>
    <p:sldId id="276" r:id="rId17"/>
    <p:sldId id="294" r:id="rId18"/>
    <p:sldId id="296" r:id="rId19"/>
    <p:sldId id="295" r:id="rId20"/>
    <p:sldId id="278" r:id="rId21"/>
    <p:sldId id="292" r:id="rId22"/>
    <p:sldId id="277" r:id="rId23"/>
    <p:sldId id="268" r:id="rId24"/>
    <p:sldId id="288" r:id="rId25"/>
    <p:sldId id="2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37B667-6E7B-42A9-8D24-EE551F10EAAE}"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8E47A-9905-4E22-9C5B-DF6E88795E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7B667-6E7B-42A9-8D24-EE551F10EAAE}"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8E47A-9905-4E22-9C5B-DF6E88795E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7B667-6E7B-42A9-8D24-EE551F10EAAE}"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8E47A-9905-4E22-9C5B-DF6E88795E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7B667-6E7B-42A9-8D24-EE551F10EAAE}"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8E47A-9905-4E22-9C5B-DF6E88795E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37B667-6E7B-42A9-8D24-EE551F10EAAE}" type="datetimeFigureOut">
              <a:rPr lang="en-US" smtClean="0"/>
              <a:pPr/>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8E47A-9905-4E22-9C5B-DF6E88795E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37B667-6E7B-42A9-8D24-EE551F10EAAE}" type="datetimeFigureOut">
              <a:rPr lang="en-US" smtClean="0"/>
              <a:pPr/>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8E47A-9905-4E22-9C5B-DF6E88795E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37B667-6E7B-42A9-8D24-EE551F10EAAE}" type="datetimeFigureOut">
              <a:rPr lang="en-US" smtClean="0"/>
              <a:pPr/>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B8E47A-9905-4E22-9C5B-DF6E88795E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37B667-6E7B-42A9-8D24-EE551F10EAAE}" type="datetimeFigureOut">
              <a:rPr lang="en-US" smtClean="0"/>
              <a:pPr/>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B8E47A-9905-4E22-9C5B-DF6E88795E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7B667-6E7B-42A9-8D24-EE551F10EAAE}" type="datetimeFigureOut">
              <a:rPr lang="en-US" smtClean="0"/>
              <a:pPr/>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B8E47A-9905-4E22-9C5B-DF6E88795E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7B667-6E7B-42A9-8D24-EE551F10EAAE}" type="datetimeFigureOut">
              <a:rPr lang="en-US" smtClean="0"/>
              <a:pPr/>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8E47A-9905-4E22-9C5B-DF6E88795E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7B667-6E7B-42A9-8D24-EE551F10EAAE}" type="datetimeFigureOut">
              <a:rPr lang="en-US" smtClean="0"/>
              <a:pPr/>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8E47A-9905-4E22-9C5B-DF6E88795E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7B667-6E7B-42A9-8D24-EE551F10EAAE}" type="datetimeFigureOut">
              <a:rPr lang="en-US" smtClean="0"/>
              <a:pPr/>
              <a:t>11/13/2018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8E47A-9905-4E22-9C5B-DF6E88795E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Résultat de recherche d'images pour &quot;TRƯỜNG THPT AN DƯƠNG&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Picture 3" descr="stem..jpg"/>
          <p:cNvPicPr>
            <a:picLocks noChangeAspect="1"/>
          </p:cNvPicPr>
          <p:nvPr/>
        </p:nvPicPr>
        <p:blipFill>
          <a:blip r:embed="rId3"/>
          <a:stretch>
            <a:fillRect/>
          </a:stretch>
        </p:blipFill>
        <p:spPr>
          <a:xfrm>
            <a:off x="0" y="0"/>
            <a:ext cx="2273738" cy="1676400"/>
          </a:xfrm>
          <a:prstGeom prst="rect">
            <a:avLst/>
          </a:prstGeom>
        </p:spPr>
      </p:pic>
      <p:sp>
        <p:nvSpPr>
          <p:cNvPr id="15364" name="AutoShape 4" descr="Résultat de recherche d'images pour &quot;TRƯỜNG THPT AN DƯƠNG&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419600"/>
            <a:ext cx="8458200" cy="1815882"/>
          </a:xfrm>
          <a:prstGeom prst="rect">
            <a:avLst/>
          </a:prstGeom>
        </p:spPr>
        <p:txBody>
          <a:bodyPr wrap="square">
            <a:spAutoFit/>
          </a:bodyPr>
          <a:lstStyle/>
          <a:p>
            <a:r>
              <a:rPr lang="vi-VN" sz="2800" dirty="0">
                <a:latin typeface="+mj-lt"/>
              </a:rPr>
              <a:t>Không thể không công nhận rằng </a:t>
            </a:r>
            <a:r>
              <a:rPr lang="vi-VN" sz="2800" b="1" dirty="0">
                <a:latin typeface="+mj-lt"/>
              </a:rPr>
              <a:t>than hoạt tính</a:t>
            </a:r>
            <a:r>
              <a:rPr lang="vi-VN" sz="2800" dirty="0">
                <a:latin typeface="+mj-lt"/>
              </a:rPr>
              <a:t> là một phát minh, một vật liệu tuyệt vời để lọc nước. Tuy không giải quyết được tất cả mọi vấn đề, nhưng nó đã giúp việc xử lý phía sau dễ dàng hơn rất nhiều.</a:t>
            </a:r>
            <a:endParaRPr lang="en-US" sz="2800" dirty="0">
              <a:latin typeface="+mj-lt"/>
            </a:endParaRPr>
          </a:p>
        </p:txBody>
      </p:sp>
      <p:pic>
        <p:nvPicPr>
          <p:cNvPr id="30722" name="Picture 2" descr="Nguyen-lieu-san-xuat-than-hoat-tinh"/>
          <p:cNvPicPr>
            <a:picLocks noChangeAspect="1" noChangeArrowheads="1"/>
          </p:cNvPicPr>
          <p:nvPr/>
        </p:nvPicPr>
        <p:blipFill>
          <a:blip r:embed="rId2"/>
          <a:srcRect/>
          <a:stretch>
            <a:fillRect/>
          </a:stretch>
        </p:blipFill>
        <p:spPr bwMode="auto">
          <a:xfrm>
            <a:off x="1143000" y="838200"/>
            <a:ext cx="6019800" cy="3364006"/>
          </a:xfrm>
          <a:prstGeom prst="rect">
            <a:avLst/>
          </a:prstGeom>
          <a:noFill/>
        </p:spPr>
      </p:pic>
      <p:pic>
        <p:nvPicPr>
          <p:cNvPr id="4" name="Picture 3" descr="AD.jpg"/>
          <p:cNvPicPr>
            <a:picLocks noChangeAspect="1"/>
          </p:cNvPicPr>
          <p:nvPr/>
        </p:nvPicPr>
        <p:blipFill>
          <a:blip r:embed="rId3"/>
          <a:stretch>
            <a:fillRect/>
          </a:stretch>
        </p:blipFill>
        <p:spPr>
          <a:xfrm>
            <a:off x="1" y="1"/>
            <a:ext cx="1142999" cy="11429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7200" y="2209800"/>
            <a:ext cx="8077200" cy="22419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Tìm</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hiểu</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về</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ứng</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dụng</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than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hoạt</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tính</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trong</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lọc</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nước</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cơ</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sở</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lí</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thuyết</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lang="en-US" sz="2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Trải</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nghiệm</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tìm</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hiểu</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về</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thiết</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bị</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lọc</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nước</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từ</a:t>
            </a:r>
            <a:r>
              <a:rPr kumimoji="0" lang="en-US" sz="24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than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hoạt</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tính</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en-US" sz="2400" dirty="0" smtClean="0">
                <a:latin typeface="Times New Roman" pitchFamily="18" charset="0"/>
                <a:ea typeface="Calibri" pitchFamily="34" charset="0"/>
                <a:cs typeface="Times New Roman" pitchFamily="18" charset="0"/>
              </a:rPr>
              <a:t>3.</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Thiết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kế</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mô</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hình</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thiết</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bị</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lọc</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nước</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từ</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than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hoạt</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tính</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1143000" y="1295400"/>
            <a:ext cx="6815006"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chuyển</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giao</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nhiệm</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vụ</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 name="Picture 3" descr="AD.jpg"/>
          <p:cNvPicPr>
            <a:picLocks noChangeAspect="1"/>
          </p:cNvPicPr>
          <p:nvPr/>
        </p:nvPicPr>
        <p:blipFill>
          <a:blip r:embed="rId2"/>
          <a:stretch>
            <a:fillRect/>
          </a:stretch>
        </p:blipFill>
        <p:spPr>
          <a:xfrm>
            <a:off x="1" y="1"/>
            <a:ext cx="1295399" cy="1295399"/>
          </a:xfrm>
          <a:prstGeom prst="rect">
            <a:avLst/>
          </a:prstGeom>
        </p:spPr>
      </p:pic>
      <p:pic>
        <p:nvPicPr>
          <p:cNvPr id="5" name="Picture 4" descr="stem..jpg"/>
          <p:cNvPicPr>
            <a:picLocks noChangeAspect="1"/>
          </p:cNvPicPr>
          <p:nvPr/>
        </p:nvPicPr>
        <p:blipFill>
          <a:blip r:embed="rId3"/>
          <a:stretch>
            <a:fillRect/>
          </a:stretch>
        </p:blipFill>
        <p:spPr>
          <a:xfrm>
            <a:off x="6781801" y="4933245"/>
            <a:ext cx="2362199" cy="1924755"/>
          </a:xfrm>
          <a:prstGeom prst="rect">
            <a:avLst/>
          </a:prstGeom>
        </p:spPr>
      </p:pic>
      <p:sp>
        <p:nvSpPr>
          <p:cNvPr id="6" name="Rectangle 5"/>
          <p:cNvSpPr/>
          <p:nvPr/>
        </p:nvSpPr>
        <p:spPr>
          <a:xfrm>
            <a:off x="1295400" y="457200"/>
            <a:ext cx="7162800" cy="400110"/>
          </a:xfrm>
          <a:prstGeom prst="rect">
            <a:avLst/>
          </a:prstGeom>
          <a:noFill/>
        </p:spPr>
        <p:txBody>
          <a:bodyPr wrap="square" lIns="91440" tIns="45720" rIns="91440" bIns="45720">
            <a:spAutoFit/>
          </a:bodyPr>
          <a:lstStyle/>
          <a:p>
            <a:pPr algn="ctr"/>
            <a:r>
              <a:rPr lang="en-US" sz="20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Hđ</a:t>
            </a:r>
            <a:r>
              <a:rPr lang="en-US" sz="2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5. </a:t>
            </a:r>
            <a:r>
              <a:rPr lang="en-US" sz="20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chế</a:t>
            </a:r>
            <a:r>
              <a:rPr lang="en-US" sz="2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20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tạo</a:t>
            </a:r>
            <a:r>
              <a:rPr lang="en-US" sz="2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20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mô</a:t>
            </a:r>
            <a:r>
              <a:rPr lang="en-US" sz="2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20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hình</a:t>
            </a:r>
            <a:r>
              <a:rPr lang="en-US" sz="2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20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và</a:t>
            </a:r>
            <a:r>
              <a:rPr lang="en-US" sz="2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20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mẫu</a:t>
            </a:r>
            <a:r>
              <a:rPr lang="en-US" sz="2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20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thử</a:t>
            </a:r>
            <a:r>
              <a:rPr lang="en-US" sz="2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20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nghiệm</a:t>
            </a:r>
            <a:endParaRPr lang="en-US" sz="2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533400" y="2895600"/>
            <a:ext cx="8001000" cy="175432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lnSpc>
                <a:spcPct val="150000"/>
              </a:lnSpc>
              <a:spcBef>
                <a:spcPct val="0"/>
              </a:spcBef>
              <a:spcAft>
                <a:spcPct val="0"/>
              </a:spcAft>
              <a:buFont typeface="Wingdings" pitchFamily="2" charset="2"/>
              <a:buChar char="Ø"/>
            </a:pPr>
            <a:r>
              <a:rPr lang="en-US" sz="2400" dirty="0" smtClean="0">
                <a:solidFill>
                  <a:srgbClr val="222222"/>
                </a:solidFill>
                <a:latin typeface="Times New Roman" pitchFamily="18" charset="0"/>
                <a:ea typeface="Calibri" pitchFamily="34" charset="0"/>
                <a:cs typeface="Times New Roman" pitchFamily="18" charset="0"/>
              </a:rPr>
              <a:t> </a:t>
            </a:r>
            <a:r>
              <a:rPr lang="en-US" sz="2400" dirty="0" err="1" smtClean="0">
                <a:solidFill>
                  <a:srgbClr val="222222"/>
                </a:solidFill>
                <a:latin typeface="Times New Roman" pitchFamily="18" charset="0"/>
                <a:ea typeface="Calibri" pitchFamily="34" charset="0"/>
                <a:cs typeface="Times New Roman" pitchFamily="18" charset="0"/>
              </a:rPr>
              <a:t>Tìm</a:t>
            </a:r>
            <a:r>
              <a:rPr lang="en-US" sz="2400" dirty="0" smtClean="0">
                <a:solidFill>
                  <a:srgbClr val="222222"/>
                </a:solidFill>
                <a:latin typeface="Times New Roman" pitchFamily="18" charset="0"/>
                <a:ea typeface="Calibri" pitchFamily="34" charset="0"/>
                <a:cs typeface="Times New Roman" pitchFamily="18" charset="0"/>
              </a:rPr>
              <a:t> </a:t>
            </a:r>
            <a:r>
              <a:rPr lang="en-US" sz="2400" dirty="0" err="1" smtClean="0">
                <a:solidFill>
                  <a:srgbClr val="222222"/>
                </a:solidFill>
                <a:latin typeface="Times New Roman" pitchFamily="18" charset="0"/>
                <a:ea typeface="Calibri" pitchFamily="34" charset="0"/>
                <a:cs typeface="Times New Roman" pitchFamily="18" charset="0"/>
              </a:rPr>
              <a:t>hiểu</a:t>
            </a:r>
            <a:r>
              <a:rPr lang="en-US" sz="2400" dirty="0" smtClean="0">
                <a:solidFill>
                  <a:srgbClr val="222222"/>
                </a:solidFill>
                <a:latin typeface="Times New Roman" pitchFamily="18" charset="0"/>
                <a:ea typeface="Calibri" pitchFamily="34" charset="0"/>
                <a:cs typeface="Times New Roman" pitchFamily="18" charset="0"/>
              </a:rPr>
              <a:t> </a:t>
            </a:r>
            <a:r>
              <a:rPr lang="en-US" sz="2400" dirty="0" err="1" smtClean="0">
                <a:solidFill>
                  <a:srgbClr val="222222"/>
                </a:solidFill>
                <a:latin typeface="Times New Roman" pitchFamily="18" charset="0"/>
                <a:ea typeface="Calibri" pitchFamily="34" charset="0"/>
                <a:cs typeface="Times New Roman" pitchFamily="18" charset="0"/>
              </a:rPr>
              <a:t>về</a:t>
            </a:r>
            <a:r>
              <a:rPr lang="en-US" sz="2400" dirty="0" smtClean="0">
                <a:solidFill>
                  <a:srgbClr val="222222"/>
                </a:solidFill>
                <a:latin typeface="Times New Roman" pitchFamily="18" charset="0"/>
                <a:ea typeface="Calibri" pitchFamily="34" charset="0"/>
                <a:cs typeface="Times New Roman" pitchFamily="18" charset="0"/>
              </a:rPr>
              <a:t> than </a:t>
            </a:r>
            <a:r>
              <a:rPr lang="en-US" sz="2400" dirty="0" err="1" smtClean="0">
                <a:solidFill>
                  <a:srgbClr val="222222"/>
                </a:solidFill>
                <a:latin typeface="Times New Roman" pitchFamily="18" charset="0"/>
                <a:ea typeface="Calibri" pitchFamily="34" charset="0"/>
                <a:cs typeface="Times New Roman" pitchFamily="18" charset="0"/>
              </a:rPr>
              <a:t>hoạt</a:t>
            </a:r>
            <a:r>
              <a:rPr lang="en-US" sz="2400" dirty="0" smtClean="0">
                <a:solidFill>
                  <a:srgbClr val="222222"/>
                </a:solidFill>
                <a:latin typeface="Times New Roman" pitchFamily="18" charset="0"/>
                <a:ea typeface="Calibri" pitchFamily="34" charset="0"/>
                <a:cs typeface="Times New Roman" pitchFamily="18" charset="0"/>
              </a:rPr>
              <a:t> </a:t>
            </a:r>
            <a:r>
              <a:rPr lang="en-US" sz="2400" dirty="0" err="1" smtClean="0">
                <a:solidFill>
                  <a:srgbClr val="222222"/>
                </a:solidFill>
                <a:latin typeface="Times New Roman" pitchFamily="18" charset="0"/>
                <a:ea typeface="Calibri" pitchFamily="34" charset="0"/>
                <a:cs typeface="Times New Roman" pitchFamily="18" charset="0"/>
              </a:rPr>
              <a:t>tính</a:t>
            </a:r>
            <a:r>
              <a:rPr lang="en-US" sz="2400" dirty="0" smtClean="0">
                <a:solidFill>
                  <a:srgbClr val="222222"/>
                </a:solidFill>
                <a:latin typeface="Times New Roman" pitchFamily="18" charset="0"/>
                <a:ea typeface="Calibri" pitchFamily="34" charset="0"/>
                <a:cs typeface="Times New Roman" pitchFamily="18" charset="0"/>
              </a:rPr>
              <a:t> </a:t>
            </a:r>
            <a:r>
              <a:rPr lang="en-US" sz="2400" dirty="0" err="1" smtClean="0">
                <a:solidFill>
                  <a:srgbClr val="222222"/>
                </a:solidFill>
                <a:latin typeface="Times New Roman" pitchFamily="18" charset="0"/>
                <a:ea typeface="Calibri" pitchFamily="34" charset="0"/>
                <a:cs typeface="Times New Roman" pitchFamily="18" charset="0"/>
              </a:rPr>
              <a:t>trong</a:t>
            </a:r>
            <a:r>
              <a:rPr lang="en-US" sz="2400" dirty="0" smtClean="0">
                <a:solidFill>
                  <a:srgbClr val="222222"/>
                </a:solidFill>
                <a:latin typeface="Times New Roman" pitchFamily="18" charset="0"/>
                <a:ea typeface="Calibri" pitchFamily="34" charset="0"/>
                <a:cs typeface="Times New Roman" pitchFamily="18" charset="0"/>
              </a:rPr>
              <a:t> </a:t>
            </a:r>
            <a:r>
              <a:rPr lang="en-US" sz="2400" dirty="0" err="1" smtClean="0">
                <a:solidFill>
                  <a:srgbClr val="222222"/>
                </a:solidFill>
                <a:latin typeface="Times New Roman" pitchFamily="18" charset="0"/>
                <a:ea typeface="Calibri" pitchFamily="34" charset="0"/>
                <a:cs typeface="Times New Roman" pitchFamily="18" charset="0"/>
              </a:rPr>
              <a:t>lọc</a:t>
            </a:r>
            <a:r>
              <a:rPr lang="en-US" sz="2400" dirty="0" smtClean="0">
                <a:solidFill>
                  <a:srgbClr val="222222"/>
                </a:solidFill>
                <a:latin typeface="Times New Roman" pitchFamily="18" charset="0"/>
                <a:ea typeface="Calibri" pitchFamily="34" charset="0"/>
                <a:cs typeface="Times New Roman" pitchFamily="18" charset="0"/>
              </a:rPr>
              <a:t> </a:t>
            </a:r>
            <a:r>
              <a:rPr lang="en-US" sz="2400" dirty="0" err="1" smtClean="0">
                <a:solidFill>
                  <a:srgbClr val="222222"/>
                </a:solidFill>
                <a:latin typeface="Times New Roman" pitchFamily="18" charset="0"/>
                <a:ea typeface="Calibri" pitchFamily="34" charset="0"/>
                <a:cs typeface="Times New Roman" pitchFamily="18" charset="0"/>
              </a:rPr>
              <a:t>nước</a:t>
            </a:r>
            <a:endParaRPr lang="en-US" sz="2400" dirty="0" smtClean="0">
              <a:solidFill>
                <a:srgbClr val="222222"/>
              </a:solidFill>
              <a:latin typeface="Times New Roman" pitchFamily="18" charset="0"/>
              <a:ea typeface="Calibri" pitchFamily="34" charset="0"/>
              <a:cs typeface="Times New Roman" pitchFamily="18" charset="0"/>
            </a:endParaRPr>
          </a:p>
          <a:p>
            <a:pPr algn="just" eaLnBrk="0" fontAlgn="base" hangingPunct="0">
              <a:lnSpc>
                <a:spcPct val="150000"/>
              </a:lnSpc>
              <a:spcBef>
                <a:spcPct val="0"/>
              </a:spcBef>
              <a:spcAft>
                <a:spcPct val="0"/>
              </a:spcAft>
              <a:buFont typeface="Wingdings" pitchFamily="2" charset="2"/>
              <a:buChar char="Ø"/>
            </a:pPr>
            <a:r>
              <a:rPr lang="en-US" sz="2400" dirty="0" err="1" smtClean="0">
                <a:solidFill>
                  <a:srgbClr val="222222"/>
                </a:solidFill>
                <a:latin typeface="Times New Roman" pitchFamily="18" charset="0"/>
                <a:ea typeface="Calibri" pitchFamily="34" charset="0"/>
                <a:cs typeface="Times New Roman" pitchFamily="18" charset="0"/>
              </a:rPr>
              <a:t>Báo</a:t>
            </a:r>
            <a:r>
              <a:rPr lang="en-US" sz="2400" dirty="0" smtClean="0">
                <a:solidFill>
                  <a:srgbClr val="222222"/>
                </a:solidFill>
                <a:latin typeface="Times New Roman" pitchFamily="18" charset="0"/>
                <a:ea typeface="Calibri" pitchFamily="34" charset="0"/>
                <a:cs typeface="Times New Roman" pitchFamily="18" charset="0"/>
              </a:rPr>
              <a:t> </a:t>
            </a:r>
            <a:r>
              <a:rPr lang="en-US" sz="2400" dirty="0" err="1" smtClean="0">
                <a:solidFill>
                  <a:srgbClr val="222222"/>
                </a:solidFill>
                <a:latin typeface="Times New Roman" pitchFamily="18" charset="0"/>
                <a:ea typeface="Calibri" pitchFamily="34" charset="0"/>
                <a:cs typeface="Times New Roman" pitchFamily="18" charset="0"/>
              </a:rPr>
              <a:t>cáo</a:t>
            </a:r>
            <a:r>
              <a:rPr lang="en-US" sz="2400" dirty="0" smtClean="0">
                <a:solidFill>
                  <a:srgbClr val="222222"/>
                </a:solidFill>
                <a:latin typeface="Times New Roman" pitchFamily="18" charset="0"/>
                <a:ea typeface="Calibri" pitchFamily="34" charset="0"/>
                <a:cs typeface="Times New Roman" pitchFamily="18" charset="0"/>
              </a:rPr>
              <a:t> </a:t>
            </a:r>
            <a:r>
              <a:rPr lang="en-US" sz="2400" dirty="0" err="1" smtClean="0">
                <a:solidFill>
                  <a:srgbClr val="222222"/>
                </a:solidFill>
                <a:latin typeface="Times New Roman" pitchFamily="18" charset="0"/>
                <a:ea typeface="Calibri" pitchFamily="34" charset="0"/>
                <a:cs typeface="Times New Roman" pitchFamily="18" charset="0"/>
              </a:rPr>
              <a:t>trải</a:t>
            </a:r>
            <a:r>
              <a:rPr lang="en-US" sz="2400" dirty="0" smtClean="0">
                <a:solidFill>
                  <a:srgbClr val="222222"/>
                </a:solidFill>
                <a:latin typeface="Times New Roman" pitchFamily="18" charset="0"/>
                <a:ea typeface="Calibri" pitchFamily="34" charset="0"/>
                <a:cs typeface="Times New Roman" pitchFamily="18" charset="0"/>
              </a:rPr>
              <a:t> </a:t>
            </a:r>
            <a:r>
              <a:rPr lang="en-US" sz="2400" dirty="0" err="1" smtClean="0">
                <a:solidFill>
                  <a:srgbClr val="222222"/>
                </a:solidFill>
                <a:latin typeface="Times New Roman" pitchFamily="18" charset="0"/>
                <a:ea typeface="Calibri" pitchFamily="34" charset="0"/>
                <a:cs typeface="Times New Roman" pitchFamily="18" charset="0"/>
              </a:rPr>
              <a:t>nghiệm</a:t>
            </a:r>
            <a:endParaRPr lang="en-US" sz="2400" dirty="0" smtClean="0">
              <a:solidFill>
                <a:srgbClr val="222222"/>
              </a:solidFill>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Ø"/>
              <a:tabLst/>
            </a:pPr>
            <a:r>
              <a:rPr kumimoji="0" lang="en-US" sz="240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Báo</a:t>
            </a:r>
            <a:r>
              <a:rPr kumimoji="0" lang="en-US" sz="2400" u="none" strike="noStrike" cap="none" normalizeH="0" dirty="0" smtClean="0">
                <a:ln>
                  <a:noFill/>
                </a:ln>
                <a:solidFill>
                  <a:srgbClr val="222222"/>
                </a:solidFill>
                <a:effectLst/>
                <a:latin typeface="Times New Roman" pitchFamily="18" charset="0"/>
                <a:ea typeface="Calibri" pitchFamily="34" charset="0"/>
                <a:cs typeface="Times New Roman" pitchFamily="18" charset="0"/>
              </a:rPr>
              <a:t> </a:t>
            </a:r>
            <a:r>
              <a:rPr kumimoji="0" lang="en-US" sz="2400" u="none" strike="noStrike" cap="none" normalizeH="0" dirty="0" err="1" smtClean="0">
                <a:ln>
                  <a:noFill/>
                </a:ln>
                <a:solidFill>
                  <a:srgbClr val="222222"/>
                </a:solidFill>
                <a:effectLst/>
                <a:latin typeface="Times New Roman" pitchFamily="18" charset="0"/>
                <a:ea typeface="Calibri" pitchFamily="34" charset="0"/>
                <a:cs typeface="Times New Roman" pitchFamily="18" charset="0"/>
              </a:rPr>
              <a:t>cáo</a:t>
            </a:r>
            <a:r>
              <a:rPr kumimoji="0" lang="en-US" sz="2400" u="none" strike="noStrike" cap="none" normalizeH="0" dirty="0" smtClean="0">
                <a:ln>
                  <a:noFill/>
                </a:ln>
                <a:solidFill>
                  <a:srgbClr val="222222"/>
                </a:solidFill>
                <a:effectLst/>
                <a:latin typeface="Times New Roman" pitchFamily="18" charset="0"/>
                <a:ea typeface="Calibri" pitchFamily="34" charset="0"/>
                <a:cs typeface="Times New Roman" pitchFamily="18" charset="0"/>
              </a:rPr>
              <a:t> </a:t>
            </a:r>
            <a:r>
              <a:rPr kumimoji="0" lang="en-US" sz="240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về</a:t>
            </a:r>
            <a:r>
              <a:rPr kumimoji="0" lang="en-US" sz="240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t>
            </a:r>
            <a:r>
              <a:rPr kumimoji="0" lang="en-US" sz="240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sản</a:t>
            </a:r>
            <a:r>
              <a:rPr kumimoji="0" lang="en-US" sz="240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t>
            </a:r>
            <a:r>
              <a:rPr kumimoji="0" lang="en-US" sz="240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phẩm</a:t>
            </a:r>
            <a:r>
              <a:rPr kumimoji="0" lang="en-US" sz="240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t>
            </a:r>
            <a:r>
              <a:rPr kumimoji="0" lang="en-US" sz="240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thiết</a:t>
            </a:r>
            <a:r>
              <a:rPr kumimoji="0" lang="en-US" sz="240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t>
            </a:r>
            <a:r>
              <a:rPr kumimoji="0" lang="en-US" sz="240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bị</a:t>
            </a:r>
            <a:r>
              <a:rPr kumimoji="0" lang="en-US" sz="240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t>
            </a:r>
            <a:r>
              <a:rPr kumimoji="0" lang="en-US" sz="240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lọc</a:t>
            </a:r>
            <a:r>
              <a:rPr kumimoji="0" lang="en-US" sz="240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t>
            </a:r>
            <a:r>
              <a:rPr kumimoji="0" lang="en-US" sz="240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nước</a:t>
            </a:r>
            <a:r>
              <a:rPr kumimoji="0" lang="en-US" sz="240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t>
            </a:r>
            <a:r>
              <a:rPr kumimoji="0" lang="en-US" sz="240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từ</a:t>
            </a:r>
            <a:r>
              <a:rPr kumimoji="0" lang="en-US" sz="240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than </a:t>
            </a:r>
            <a:r>
              <a:rPr kumimoji="0" lang="en-US" sz="240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hoạt</a:t>
            </a:r>
            <a:r>
              <a:rPr kumimoji="0" lang="en-US" sz="240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t>
            </a:r>
            <a:r>
              <a:rPr kumimoji="0" lang="en-US" sz="240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tính</a:t>
            </a:r>
            <a:r>
              <a:rPr kumimoji="0" lang="en-US" sz="2400" u="none" strike="noStrike" cap="none" normalizeH="0" baseline="0" dirty="0" smtClean="0">
                <a:ln>
                  <a:noFill/>
                </a:ln>
                <a:solidFill>
                  <a:schemeClr val="tx1"/>
                </a:solidFill>
                <a:effectLst/>
                <a:latin typeface="Arial" pitchFamily="34" charset="0"/>
              </a:rPr>
              <a:t> .</a:t>
            </a:r>
          </a:p>
        </p:txBody>
      </p:sp>
      <p:sp>
        <p:nvSpPr>
          <p:cNvPr id="3" name="Rectangle 2"/>
          <p:cNvSpPr/>
          <p:nvPr/>
        </p:nvSpPr>
        <p:spPr>
          <a:xfrm>
            <a:off x="1752600" y="1828800"/>
            <a:ext cx="5540299"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báo</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cáo</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sản</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phẩm</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 name="Picture 3" descr="stem..jpg"/>
          <p:cNvPicPr>
            <a:picLocks noChangeAspect="1"/>
          </p:cNvPicPr>
          <p:nvPr/>
        </p:nvPicPr>
        <p:blipFill>
          <a:blip r:embed="rId2"/>
          <a:stretch>
            <a:fillRect/>
          </a:stretch>
        </p:blipFill>
        <p:spPr>
          <a:xfrm>
            <a:off x="7367155" y="5410200"/>
            <a:ext cx="1776845" cy="1447800"/>
          </a:xfrm>
          <a:prstGeom prst="rect">
            <a:avLst/>
          </a:prstGeom>
        </p:spPr>
      </p:pic>
      <p:pic>
        <p:nvPicPr>
          <p:cNvPr id="5" name="Picture 4" descr="AD.jpg"/>
          <p:cNvPicPr>
            <a:picLocks noChangeAspect="1"/>
          </p:cNvPicPr>
          <p:nvPr/>
        </p:nvPicPr>
        <p:blipFill>
          <a:blip r:embed="rId3"/>
          <a:stretch>
            <a:fillRect/>
          </a:stretch>
        </p:blipFill>
        <p:spPr>
          <a:xfrm>
            <a:off x="1" y="1"/>
            <a:ext cx="1295399" cy="1295399"/>
          </a:xfrm>
          <a:prstGeom prst="rect">
            <a:avLst/>
          </a:prstGeom>
        </p:spPr>
      </p:pic>
      <p:sp>
        <p:nvSpPr>
          <p:cNvPr id="6" name="Rectangle 5"/>
          <p:cNvSpPr/>
          <p:nvPr/>
        </p:nvSpPr>
        <p:spPr>
          <a:xfrm>
            <a:off x="1524000" y="381000"/>
            <a:ext cx="7162800" cy="523220"/>
          </a:xfrm>
          <a:prstGeom prst="rect">
            <a:avLst/>
          </a:prstGeom>
          <a:noFill/>
        </p:spPr>
        <p:txBody>
          <a:bodyPr wrap="square" lIns="91440" tIns="45720" rIns="91440" bIns="45720">
            <a:spAutoFit/>
          </a:bodyPr>
          <a:lstStyle/>
          <a:p>
            <a:pPr algn="ct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Hđ</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6. </a:t>
            </a:r>
            <a:r>
              <a:rPr lang="en-US" sz="28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thử</a:t>
            </a:r>
            <a:r>
              <a:rPr lang="en-US" sz="28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28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nghiệm</a:t>
            </a:r>
            <a:r>
              <a:rPr lang="en-US" sz="28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28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và</a:t>
            </a:r>
            <a:r>
              <a:rPr lang="en-US" sz="28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28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đánh</a:t>
            </a:r>
            <a:r>
              <a:rPr lang="en-US" sz="28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28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giá</a:t>
            </a:r>
            <a:endParaRPr lang="en-US" sz="28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24000"/>
            <a:ext cx="7315200" cy="2677656"/>
          </a:xfrm>
          <a:prstGeom prst="rect">
            <a:avLst/>
          </a:prstGeom>
        </p:spPr>
        <p:txBody>
          <a:bodyPr wrap="square">
            <a:spAutoFit/>
          </a:bodyPr>
          <a:lstStyle/>
          <a:p>
            <a:pPr marL="514350" indent="-514350">
              <a:lnSpc>
                <a:spcPct val="150000"/>
              </a:lnSpc>
              <a:buAutoNum type="arabicPeriod"/>
            </a:pPr>
            <a:r>
              <a:rPr lang="en-US" sz="2800" b="1" dirty="0" smtClean="0">
                <a:latin typeface="Times New Roman" pitchFamily="18" charset="0"/>
                <a:cs typeface="Times New Roman" pitchFamily="18" charset="0"/>
              </a:rPr>
              <a:t>TÌM </a:t>
            </a:r>
            <a:r>
              <a:rPr lang="en-US" sz="2800" b="1" dirty="0" smtClean="0">
                <a:latin typeface="Times New Roman" pitchFamily="18" charset="0"/>
                <a:cs typeface="Times New Roman" pitchFamily="18" charset="0"/>
              </a:rPr>
              <a:t>HIỂU VỀ THAN HOẠT TÍNH TRONG LỌC </a:t>
            </a:r>
            <a:r>
              <a:rPr lang="en-US" sz="2800" b="1" dirty="0" smtClean="0">
                <a:latin typeface="Times New Roman" pitchFamily="18" charset="0"/>
                <a:cs typeface="Times New Roman" pitchFamily="18" charset="0"/>
              </a:rPr>
              <a:t>NƯỚC .</a:t>
            </a:r>
          </a:p>
          <a:p>
            <a:pPr marL="514350" indent="-514350">
              <a:lnSpc>
                <a:spcPct val="150000"/>
              </a:lnSpc>
              <a:buAutoNum type="arabicPeriod"/>
            </a:pPr>
            <a:r>
              <a:rPr lang="en-US" sz="2800" b="1" dirty="0" smtClean="0">
                <a:latin typeface="Times New Roman" pitchFamily="18" charset="0"/>
                <a:cs typeface="Times New Roman" pitchFamily="18" charset="0"/>
              </a:rPr>
              <a:t>TRẢI NGHIỆM: TÌM HIỂU VỀ THIẾT BỊ LỌC NƯỚC TỪ THAN HOẠT TÍNH</a:t>
            </a:r>
            <a:endParaRPr lang="en-US" sz="2800" b="1" dirty="0">
              <a:latin typeface="Times New Roman" pitchFamily="18" charset="0"/>
              <a:cs typeface="Times New Roman" pitchFamily="18" charset="0"/>
            </a:endParaRPr>
          </a:p>
        </p:txBody>
      </p:sp>
      <p:sp>
        <p:nvSpPr>
          <p:cNvPr id="3" name="Rectangle 2"/>
          <p:cNvSpPr/>
          <p:nvPr/>
        </p:nvSpPr>
        <p:spPr>
          <a:xfrm>
            <a:off x="2133600" y="457200"/>
            <a:ext cx="4891083" cy="646331"/>
          </a:xfrm>
          <a:prstGeom prst="rect">
            <a:avLst/>
          </a:prstGeom>
          <a:noFill/>
        </p:spPr>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BÁO CÁO </a:t>
            </a: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SẢN PHẨM</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 name="Picture 3" descr="AD.jpg"/>
          <p:cNvPicPr>
            <a:picLocks noChangeAspect="1"/>
          </p:cNvPicPr>
          <p:nvPr/>
        </p:nvPicPr>
        <p:blipFill>
          <a:blip r:embed="rId2"/>
          <a:stretch>
            <a:fillRect/>
          </a:stretch>
        </p:blipFill>
        <p:spPr>
          <a:xfrm>
            <a:off x="1" y="1"/>
            <a:ext cx="1295399" cy="1295399"/>
          </a:xfrm>
          <a:prstGeom prst="rect">
            <a:avLst/>
          </a:prstGeom>
        </p:spPr>
      </p:pic>
      <p:pic>
        <p:nvPicPr>
          <p:cNvPr id="5" name="Picture 4" descr="s5.jpg"/>
          <p:cNvPicPr>
            <a:picLocks noChangeAspect="1"/>
          </p:cNvPicPr>
          <p:nvPr/>
        </p:nvPicPr>
        <p:blipFill>
          <a:blip r:embed="rId3"/>
          <a:stretch>
            <a:fillRect/>
          </a:stretch>
        </p:blipFill>
        <p:spPr>
          <a:xfrm>
            <a:off x="1828800" y="4648200"/>
            <a:ext cx="4619413" cy="1676400"/>
          </a:xfrm>
          <a:prstGeom prst="rect">
            <a:avLst/>
          </a:prstGeom>
        </p:spPr>
      </p:pic>
      <p:pic>
        <p:nvPicPr>
          <p:cNvPr id="6" name="Picture 5" descr="stem..jpg"/>
          <p:cNvPicPr>
            <a:picLocks noChangeAspect="1"/>
          </p:cNvPicPr>
          <p:nvPr/>
        </p:nvPicPr>
        <p:blipFill>
          <a:blip r:embed="rId4"/>
          <a:stretch>
            <a:fillRect/>
          </a:stretch>
        </p:blipFill>
        <p:spPr>
          <a:xfrm>
            <a:off x="7086600" y="5181600"/>
            <a:ext cx="2057400" cy="1676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762000"/>
            <a:ext cx="5412058" cy="707886"/>
          </a:xfrm>
          <a:prstGeom prst="rect">
            <a:avLst/>
          </a:prstGeom>
          <a:noFill/>
        </p:spPr>
        <p:txBody>
          <a:bodyPr wrap="none" lIns="91440" tIns="45720" rIns="91440" bIns="45720">
            <a:spAutoFit/>
          </a:bodyPr>
          <a:lstStyle/>
          <a:p>
            <a:pPr algn="ct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Báo</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cáo</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sản</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phẩm</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 name="Picture 2" descr="AD.jpg"/>
          <p:cNvPicPr>
            <a:picLocks noChangeAspect="1"/>
          </p:cNvPicPr>
          <p:nvPr/>
        </p:nvPicPr>
        <p:blipFill>
          <a:blip r:embed="rId2"/>
          <a:stretch>
            <a:fillRect/>
          </a:stretch>
        </p:blipFill>
        <p:spPr>
          <a:xfrm>
            <a:off x="1" y="1"/>
            <a:ext cx="1752599" cy="1752599"/>
          </a:xfrm>
          <a:prstGeom prst="rect">
            <a:avLst/>
          </a:prstGeom>
        </p:spPr>
      </p:pic>
      <p:sp>
        <p:nvSpPr>
          <p:cNvPr id="4" name="Rectangle 3"/>
          <p:cNvSpPr/>
          <p:nvPr/>
        </p:nvSpPr>
        <p:spPr>
          <a:xfrm>
            <a:off x="228600" y="2209800"/>
            <a:ext cx="8686800" cy="1077218"/>
          </a:xfrm>
          <a:prstGeom prst="rect">
            <a:avLst/>
          </a:prstGeom>
          <a:noFill/>
        </p:spPr>
        <p:txBody>
          <a:bodyPr wrap="square" lIns="91440" tIns="45720" rIns="91440" bIns="45720">
            <a:spAutoFit/>
          </a:bodyPr>
          <a:lstStyle/>
          <a:p>
            <a:pPr algn="ctr"/>
            <a:r>
              <a:rPr lang="en-US" sz="3200" b="1" cap="all" spc="0"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Thiết</a:t>
            </a:r>
            <a:r>
              <a:rPr lang="en-US" sz="32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r>
              <a:rPr lang="en-US" sz="3200" b="1" cap="all" spc="0"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kế</a:t>
            </a: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thiết</a:t>
            </a: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bị</a:t>
            </a: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lọc</a:t>
            </a: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nước</a:t>
            </a: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đơn</a:t>
            </a: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giản</a:t>
            </a: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từ</a:t>
            </a: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than </a:t>
            </a:r>
            <a:r>
              <a:rPr lang="en-US" sz="32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hoạt</a:t>
            </a: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tính</a:t>
            </a:r>
            <a:endParaRPr lang="en-US" sz="32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endParaRPr>
          </a:p>
        </p:txBody>
      </p:sp>
      <p:pic>
        <p:nvPicPr>
          <p:cNvPr id="3074" name="Picture 2" descr="Résultat de recherche d'images pour &quot;ứng dụng  lọc nướccủa than hoạt tính&quot;"/>
          <p:cNvPicPr>
            <a:picLocks noChangeAspect="1" noChangeArrowheads="1"/>
          </p:cNvPicPr>
          <p:nvPr/>
        </p:nvPicPr>
        <p:blipFill>
          <a:blip r:embed="rId3"/>
          <a:srcRect/>
          <a:stretch>
            <a:fillRect/>
          </a:stretch>
        </p:blipFill>
        <p:spPr bwMode="auto">
          <a:xfrm>
            <a:off x="4876800" y="3581400"/>
            <a:ext cx="2375672" cy="2371725"/>
          </a:xfrm>
          <a:prstGeom prst="rect">
            <a:avLst/>
          </a:prstGeom>
          <a:noFill/>
        </p:spPr>
      </p:pic>
      <p:pic>
        <p:nvPicPr>
          <p:cNvPr id="6" name="Picture 5" descr="loc-nuoc-bang-than-hoat-tinh-1.jpg"/>
          <p:cNvPicPr>
            <a:picLocks noChangeAspect="1"/>
          </p:cNvPicPr>
          <p:nvPr/>
        </p:nvPicPr>
        <p:blipFill>
          <a:blip r:embed="rId4"/>
          <a:stretch>
            <a:fillRect/>
          </a:stretch>
        </p:blipFill>
        <p:spPr>
          <a:xfrm>
            <a:off x="1295400" y="3733800"/>
            <a:ext cx="2457450" cy="22166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4724400"/>
          <a:ext cx="7848600" cy="1706880"/>
        </p:xfrm>
        <a:graphic>
          <a:graphicData uri="http://schemas.openxmlformats.org/drawingml/2006/table">
            <a:tbl>
              <a:tblPr/>
              <a:tblGrid>
                <a:gridCol w="1981200"/>
                <a:gridCol w="1447800"/>
                <a:gridCol w="1371600"/>
                <a:gridCol w="1241576"/>
                <a:gridCol w="1806424"/>
              </a:tblGrid>
              <a:tr h="184405">
                <a:tc>
                  <a:txBody>
                    <a:bodyPr/>
                    <a:lstStyle/>
                    <a:p>
                      <a:pPr marL="0" marR="0" algn="ctr">
                        <a:spcBef>
                          <a:spcPts val="0"/>
                        </a:spcBef>
                        <a:spcAft>
                          <a:spcPts val="0"/>
                        </a:spcAft>
                      </a:pPr>
                      <a:r>
                        <a:rPr lang="en-US" sz="2200" b="1" dirty="0" err="1">
                          <a:solidFill>
                            <a:srgbClr val="002060"/>
                          </a:solidFill>
                          <a:latin typeface="Times New Roman" pitchFamily="18" charset="0"/>
                          <a:ea typeface="Times New Roman"/>
                          <a:cs typeface="Times New Roman" pitchFamily="18" charset="0"/>
                        </a:rPr>
                        <a:t>Tiêu</a:t>
                      </a:r>
                      <a:r>
                        <a:rPr lang="en-US" sz="2200" b="1" dirty="0">
                          <a:solidFill>
                            <a:srgbClr val="002060"/>
                          </a:solidFill>
                          <a:latin typeface="Times New Roman" pitchFamily="18" charset="0"/>
                          <a:ea typeface="Times New Roman"/>
                          <a:cs typeface="Times New Roman" pitchFamily="18" charset="0"/>
                        </a:rPr>
                        <a:t> </a:t>
                      </a:r>
                      <a:r>
                        <a:rPr lang="en-US" sz="2200" b="1" dirty="0" err="1">
                          <a:solidFill>
                            <a:srgbClr val="002060"/>
                          </a:solidFill>
                          <a:latin typeface="Times New Roman" pitchFamily="18" charset="0"/>
                          <a:ea typeface="Times New Roman"/>
                          <a:cs typeface="Times New Roman" pitchFamily="18" charset="0"/>
                        </a:rPr>
                        <a:t>chí</a:t>
                      </a:r>
                      <a:endParaRPr lang="en-US" sz="22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solidFill>
                            <a:srgbClr val="002060"/>
                          </a:solidFill>
                          <a:latin typeface="Times New Roman" pitchFamily="18" charset="0"/>
                          <a:ea typeface="Times New Roman"/>
                          <a:cs typeface="Times New Roman" pitchFamily="18" charset="0"/>
                        </a:rPr>
                        <a:t>Nhóm 1</a:t>
                      </a:r>
                      <a:endParaRPr lang="en-US" sz="220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solidFill>
                            <a:srgbClr val="002060"/>
                          </a:solidFill>
                          <a:latin typeface="Times New Roman" pitchFamily="18" charset="0"/>
                          <a:ea typeface="Times New Roman"/>
                          <a:cs typeface="Times New Roman" pitchFamily="18" charset="0"/>
                        </a:rPr>
                        <a:t>Nhóm 2</a:t>
                      </a:r>
                      <a:endParaRPr lang="en-US" sz="220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dirty="0" err="1">
                          <a:solidFill>
                            <a:srgbClr val="002060"/>
                          </a:solidFill>
                          <a:latin typeface="Times New Roman" pitchFamily="18" charset="0"/>
                          <a:ea typeface="Times New Roman"/>
                          <a:cs typeface="Times New Roman" pitchFamily="18" charset="0"/>
                        </a:rPr>
                        <a:t>Nhóm</a:t>
                      </a:r>
                      <a:r>
                        <a:rPr lang="en-US" sz="2200" b="1" dirty="0">
                          <a:solidFill>
                            <a:srgbClr val="002060"/>
                          </a:solidFill>
                          <a:latin typeface="Times New Roman" pitchFamily="18" charset="0"/>
                          <a:ea typeface="Times New Roman"/>
                          <a:cs typeface="Times New Roman" pitchFamily="18" charset="0"/>
                        </a:rPr>
                        <a:t> 3</a:t>
                      </a:r>
                      <a:endParaRPr lang="en-US" sz="22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dirty="0" err="1" smtClean="0">
                          <a:solidFill>
                            <a:srgbClr val="002060"/>
                          </a:solidFill>
                          <a:latin typeface="Times New Roman" pitchFamily="18" charset="0"/>
                          <a:ea typeface="Times New Roman"/>
                          <a:cs typeface="Times New Roman" pitchFamily="18" charset="0"/>
                        </a:rPr>
                        <a:t>Điểm</a:t>
                      </a:r>
                      <a:r>
                        <a:rPr lang="en-US" sz="2200" b="1" baseline="0" dirty="0" smtClean="0">
                          <a:solidFill>
                            <a:srgbClr val="002060"/>
                          </a:solidFill>
                          <a:latin typeface="Times New Roman" pitchFamily="18" charset="0"/>
                          <a:ea typeface="Times New Roman"/>
                          <a:cs typeface="Times New Roman" pitchFamily="18" charset="0"/>
                        </a:rPr>
                        <a:t> </a:t>
                      </a:r>
                      <a:r>
                        <a:rPr lang="en-US" sz="2200" b="1" baseline="0" dirty="0" err="1" smtClean="0">
                          <a:solidFill>
                            <a:srgbClr val="002060"/>
                          </a:solidFill>
                          <a:latin typeface="Times New Roman" pitchFamily="18" charset="0"/>
                          <a:ea typeface="Times New Roman"/>
                          <a:cs typeface="Times New Roman" pitchFamily="18" charset="0"/>
                        </a:rPr>
                        <a:t>tối</a:t>
                      </a:r>
                      <a:r>
                        <a:rPr lang="en-US" sz="2200" b="1" baseline="0" dirty="0" smtClean="0">
                          <a:solidFill>
                            <a:srgbClr val="002060"/>
                          </a:solidFill>
                          <a:latin typeface="Times New Roman" pitchFamily="18" charset="0"/>
                          <a:ea typeface="Times New Roman"/>
                          <a:cs typeface="Times New Roman" pitchFamily="18" charset="0"/>
                        </a:rPr>
                        <a:t> </a:t>
                      </a:r>
                      <a:r>
                        <a:rPr lang="en-US" sz="2200" b="1" baseline="0" dirty="0" err="1" smtClean="0">
                          <a:solidFill>
                            <a:srgbClr val="002060"/>
                          </a:solidFill>
                          <a:latin typeface="Times New Roman" pitchFamily="18" charset="0"/>
                          <a:ea typeface="Times New Roman"/>
                          <a:cs typeface="Times New Roman" pitchFamily="18" charset="0"/>
                        </a:rPr>
                        <a:t>đa</a:t>
                      </a:r>
                      <a:endParaRPr lang="en-US" sz="2200" b="1"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05">
                <a:tc>
                  <a:txBody>
                    <a:bodyPr/>
                    <a:lstStyle/>
                    <a:p>
                      <a:pPr marL="0" marR="0" algn="ctr">
                        <a:spcBef>
                          <a:spcPts val="0"/>
                        </a:spcBef>
                        <a:spcAft>
                          <a:spcPts val="0"/>
                        </a:spcAft>
                      </a:pPr>
                      <a:r>
                        <a:rPr lang="en-US" sz="2200" b="0" i="0" dirty="0" err="1">
                          <a:solidFill>
                            <a:srgbClr val="002060"/>
                          </a:solidFill>
                          <a:latin typeface="Times New Roman" pitchFamily="18" charset="0"/>
                          <a:ea typeface="Times New Roman"/>
                          <a:cs typeface="Times New Roman" pitchFamily="18" charset="0"/>
                        </a:rPr>
                        <a:t>Chỉ</a:t>
                      </a:r>
                      <a:r>
                        <a:rPr lang="en-US" sz="2200" b="0" i="0" dirty="0">
                          <a:solidFill>
                            <a:srgbClr val="002060"/>
                          </a:solidFill>
                          <a:latin typeface="Times New Roman" pitchFamily="18" charset="0"/>
                          <a:ea typeface="Times New Roman"/>
                          <a:cs typeface="Times New Roman" pitchFamily="18" charset="0"/>
                        </a:rPr>
                        <a:t> </a:t>
                      </a:r>
                      <a:r>
                        <a:rPr lang="en-US" sz="2200" b="0" i="0" dirty="0" err="1">
                          <a:solidFill>
                            <a:srgbClr val="002060"/>
                          </a:solidFill>
                          <a:latin typeface="Times New Roman" pitchFamily="18" charset="0"/>
                          <a:ea typeface="Times New Roman"/>
                          <a:cs typeface="Times New Roman" pitchFamily="18" charset="0"/>
                        </a:rPr>
                        <a:t>số</a:t>
                      </a:r>
                      <a:r>
                        <a:rPr lang="en-US" sz="2200" b="0" i="0" dirty="0">
                          <a:solidFill>
                            <a:srgbClr val="002060"/>
                          </a:solidFill>
                          <a:latin typeface="Times New Roman" pitchFamily="18" charset="0"/>
                          <a:ea typeface="Times New Roman"/>
                          <a:cs typeface="Times New Roman" pitchFamily="18" charset="0"/>
                        </a:rPr>
                        <a:t> TDS</a:t>
                      </a: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dirty="0" smtClean="0">
                          <a:solidFill>
                            <a:srgbClr val="002060"/>
                          </a:solidFill>
                          <a:latin typeface="Times New Roman" pitchFamily="18" charset="0"/>
                          <a:ea typeface="Times New Roman"/>
                          <a:cs typeface="Times New Roman" pitchFamily="18" charset="0"/>
                        </a:rPr>
                        <a:t>60 </a:t>
                      </a:r>
                      <a:r>
                        <a:rPr lang="en-US" sz="2200" b="1" dirty="0" err="1" smtClean="0">
                          <a:solidFill>
                            <a:srgbClr val="002060"/>
                          </a:solidFill>
                          <a:latin typeface="Times New Roman" pitchFamily="18" charset="0"/>
                          <a:ea typeface="Times New Roman"/>
                          <a:cs typeface="Times New Roman" pitchFamily="18" charset="0"/>
                        </a:rPr>
                        <a:t>điểm</a:t>
                      </a:r>
                      <a:endParaRPr lang="en-US" sz="2200" b="1"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05">
                <a:tc>
                  <a:txBody>
                    <a:bodyPr/>
                    <a:lstStyle/>
                    <a:p>
                      <a:pPr marL="0" marR="0" algn="ctr">
                        <a:spcBef>
                          <a:spcPts val="0"/>
                        </a:spcBef>
                        <a:spcAft>
                          <a:spcPts val="0"/>
                        </a:spcAft>
                      </a:pPr>
                      <a:r>
                        <a:rPr lang="en-US" sz="2200" b="0" i="0" dirty="0" err="1">
                          <a:solidFill>
                            <a:srgbClr val="002060"/>
                          </a:solidFill>
                          <a:latin typeface="Times New Roman" pitchFamily="18" charset="0"/>
                          <a:ea typeface="Times New Roman"/>
                          <a:cs typeface="Times New Roman" pitchFamily="18" charset="0"/>
                        </a:rPr>
                        <a:t>Giá</a:t>
                      </a:r>
                      <a:r>
                        <a:rPr lang="en-US" sz="2200" b="0" i="0" dirty="0">
                          <a:solidFill>
                            <a:srgbClr val="002060"/>
                          </a:solidFill>
                          <a:latin typeface="Times New Roman" pitchFamily="18" charset="0"/>
                          <a:ea typeface="Times New Roman"/>
                          <a:cs typeface="Times New Roman" pitchFamily="18" charset="0"/>
                        </a:rPr>
                        <a:t> </a:t>
                      </a:r>
                      <a:r>
                        <a:rPr lang="en-US" sz="2200" b="0" i="0" dirty="0" err="1">
                          <a:solidFill>
                            <a:srgbClr val="002060"/>
                          </a:solidFill>
                          <a:latin typeface="Times New Roman" pitchFamily="18" charset="0"/>
                          <a:ea typeface="Times New Roman"/>
                          <a:cs typeface="Times New Roman" pitchFamily="18" charset="0"/>
                        </a:rPr>
                        <a:t>thành</a:t>
                      </a:r>
                      <a:endParaRPr lang="en-US" sz="2200" b="0" i="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dirty="0" smtClean="0">
                          <a:solidFill>
                            <a:srgbClr val="002060"/>
                          </a:solidFill>
                          <a:latin typeface="Times New Roman" pitchFamily="18" charset="0"/>
                          <a:ea typeface="Times New Roman"/>
                          <a:cs typeface="Times New Roman" pitchFamily="18" charset="0"/>
                        </a:rPr>
                        <a:t>20 </a:t>
                      </a:r>
                      <a:r>
                        <a:rPr lang="en-US" sz="2200" b="1" dirty="0" err="1" smtClean="0">
                          <a:solidFill>
                            <a:srgbClr val="002060"/>
                          </a:solidFill>
                          <a:latin typeface="Times New Roman" pitchFamily="18" charset="0"/>
                          <a:ea typeface="Times New Roman"/>
                          <a:cs typeface="Times New Roman" pitchFamily="18" charset="0"/>
                        </a:rPr>
                        <a:t>điểm</a:t>
                      </a:r>
                      <a:endParaRPr lang="en-US" sz="2200" b="1"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05">
                <a:tc>
                  <a:txBody>
                    <a:bodyPr/>
                    <a:lstStyle/>
                    <a:p>
                      <a:pPr marL="0" marR="0" algn="ctr">
                        <a:spcBef>
                          <a:spcPts val="0"/>
                        </a:spcBef>
                        <a:spcAft>
                          <a:spcPts val="0"/>
                        </a:spcAft>
                      </a:pPr>
                      <a:r>
                        <a:rPr lang="en-US" sz="2200" b="0" i="0" dirty="0" err="1">
                          <a:solidFill>
                            <a:srgbClr val="002060"/>
                          </a:solidFill>
                          <a:latin typeface="Times New Roman" pitchFamily="18" charset="0"/>
                          <a:ea typeface="Times New Roman"/>
                          <a:cs typeface="Times New Roman" pitchFamily="18" charset="0"/>
                        </a:rPr>
                        <a:t>Hình</a:t>
                      </a:r>
                      <a:r>
                        <a:rPr lang="en-US" sz="2200" b="0" i="0" dirty="0">
                          <a:solidFill>
                            <a:srgbClr val="002060"/>
                          </a:solidFill>
                          <a:latin typeface="Times New Roman" pitchFamily="18" charset="0"/>
                          <a:ea typeface="Times New Roman"/>
                          <a:cs typeface="Times New Roman" pitchFamily="18" charset="0"/>
                        </a:rPr>
                        <a:t> </a:t>
                      </a:r>
                      <a:r>
                        <a:rPr lang="en-US" sz="2200" b="0" i="0" dirty="0" err="1">
                          <a:solidFill>
                            <a:srgbClr val="002060"/>
                          </a:solidFill>
                          <a:latin typeface="Times New Roman" pitchFamily="18" charset="0"/>
                          <a:ea typeface="Times New Roman"/>
                          <a:cs typeface="Times New Roman" pitchFamily="18" charset="0"/>
                        </a:rPr>
                        <a:t>thức</a:t>
                      </a:r>
                      <a:endParaRPr lang="en-US" sz="2200" b="0" i="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dirty="0" smtClean="0">
                          <a:solidFill>
                            <a:srgbClr val="002060"/>
                          </a:solidFill>
                          <a:latin typeface="Times New Roman" pitchFamily="18" charset="0"/>
                          <a:ea typeface="Times New Roman"/>
                          <a:cs typeface="Times New Roman" pitchFamily="18" charset="0"/>
                        </a:rPr>
                        <a:t>20 </a:t>
                      </a:r>
                      <a:r>
                        <a:rPr lang="en-US" sz="2200" b="1" dirty="0" err="1" smtClean="0">
                          <a:solidFill>
                            <a:srgbClr val="002060"/>
                          </a:solidFill>
                          <a:latin typeface="Times New Roman" pitchFamily="18" charset="0"/>
                          <a:ea typeface="Times New Roman"/>
                          <a:cs typeface="Times New Roman" pitchFamily="18" charset="0"/>
                        </a:rPr>
                        <a:t>điểm</a:t>
                      </a:r>
                      <a:endParaRPr lang="en-US" sz="2200" b="1"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05">
                <a:tc>
                  <a:txBody>
                    <a:bodyPr/>
                    <a:lstStyle/>
                    <a:p>
                      <a:pPr marL="0" marR="0" algn="just">
                        <a:spcBef>
                          <a:spcPts val="0"/>
                        </a:spcBef>
                        <a:spcAft>
                          <a:spcPts val="0"/>
                        </a:spcAft>
                      </a:pPr>
                      <a:endParaRPr lang="en-US" sz="24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4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4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4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4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865" name="Rectangle 1"/>
          <p:cNvSpPr>
            <a:spLocks noChangeArrowheads="1"/>
          </p:cNvSpPr>
          <p:nvPr/>
        </p:nvSpPr>
        <p:spPr bwMode="auto">
          <a:xfrm>
            <a:off x="609600" y="1524000"/>
            <a:ext cx="8077200" cy="273305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30000"/>
              </a:lnSpc>
              <a:spcBef>
                <a:spcPct val="0"/>
              </a:spcBef>
              <a:spcAft>
                <a:spcPct val="0"/>
              </a:spcAft>
              <a:buClrTx/>
              <a:buSzTx/>
              <a:tabLst/>
            </a:pP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Trưng</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bày</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sản</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phẩm</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bản</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thuyết</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trình</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theo</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nội</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dung:</a:t>
            </a:r>
            <a:endPar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3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Mục</a:t>
            </a:r>
            <a:r>
              <a:rPr kumimoji="0" lang="en-US" sz="22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đích</a:t>
            </a:r>
            <a:endParaRPr kumimoji="0" lang="en-US" sz="22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30000"/>
              </a:lnSpc>
              <a:spcBef>
                <a:spcPct val="0"/>
              </a:spcBef>
              <a:spcAft>
                <a:spcPct val="0"/>
              </a:spcAft>
              <a:buClrTx/>
              <a:buSzTx/>
              <a:buFontTx/>
              <a:buNone/>
              <a:tabLst/>
            </a:pPr>
            <a:r>
              <a:rPr lang="en-US" sz="2200" baseline="0" dirty="0" smtClean="0">
                <a:solidFill>
                  <a:srgbClr val="000000"/>
                </a:solidFill>
                <a:latin typeface="Times New Roman" pitchFamily="18" charset="0"/>
                <a:ea typeface="Times New Roman" pitchFamily="18" charset="0"/>
                <a:cs typeface="Times New Roman" pitchFamily="18" charset="0"/>
              </a:rPr>
              <a:t>	+</a:t>
            </a:r>
            <a:r>
              <a:rPr lang="en-US" sz="2200" dirty="0" smtClean="0">
                <a:solidFill>
                  <a:srgbClr val="000000"/>
                </a:solidFill>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Sơ</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đồ</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thiết</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bị</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3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Vật</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liệu</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loại</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vật</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liệu</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bề</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dày</a:t>
            </a:r>
            <a:r>
              <a:rPr lang="en-US" sz="2200" dirty="0" smtClean="0">
                <a:solidFill>
                  <a:srgbClr val="000000"/>
                </a:solidFill>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giá</a:t>
            </a:r>
            <a:r>
              <a:rPr kumimoji="0" lang="en-US" sz="22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thành</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3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22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bước</a:t>
            </a:r>
            <a:r>
              <a:rPr kumimoji="0" lang="en-US" sz="22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tiến</a:t>
            </a:r>
            <a:r>
              <a:rPr kumimoji="0" lang="en-US" sz="22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hành</a:t>
            </a:r>
            <a:endPar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30000"/>
              </a:lnSpc>
              <a:spcBef>
                <a:spcPct val="0"/>
              </a:spcBef>
              <a:spcAft>
                <a:spcPct val="0"/>
              </a:spcAft>
              <a:buClrTx/>
              <a:buSzTx/>
              <a:buFontTx/>
              <a:buNone/>
              <a:tabLst/>
            </a:pP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Thử</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sản</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phẩm</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đánh</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giá</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sản</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phẩm</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theo</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tiêu</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chí</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Picture 3" descr="AD.jpg"/>
          <p:cNvPicPr>
            <a:picLocks noChangeAspect="1"/>
          </p:cNvPicPr>
          <p:nvPr/>
        </p:nvPicPr>
        <p:blipFill>
          <a:blip r:embed="rId2"/>
          <a:stretch>
            <a:fillRect/>
          </a:stretch>
        </p:blipFill>
        <p:spPr>
          <a:xfrm>
            <a:off x="1" y="1"/>
            <a:ext cx="1447799" cy="1447799"/>
          </a:xfrm>
          <a:prstGeom prst="rect">
            <a:avLst/>
          </a:prstGeom>
        </p:spPr>
      </p:pic>
      <p:sp>
        <p:nvSpPr>
          <p:cNvPr id="7" name="Rectangle 6"/>
          <p:cNvSpPr/>
          <p:nvPr/>
        </p:nvSpPr>
        <p:spPr>
          <a:xfrm>
            <a:off x="1905000" y="533400"/>
            <a:ext cx="6026009" cy="707886"/>
          </a:xfrm>
          <a:prstGeom prst="rect">
            <a:avLst/>
          </a:prstGeom>
          <a:noFill/>
        </p:spPr>
        <p:txBody>
          <a:bodyPr wrap="none" lIns="91440" tIns="45720" rIns="91440" bIns="45720">
            <a:spAutoFit/>
          </a:bodyPr>
          <a:lstStyle/>
          <a:p>
            <a:pPr algn="ct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Nội</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dung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báo</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cáo</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sp</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0"/>
            <a:ext cx="8305800" cy="923330"/>
          </a:xfrm>
          <a:prstGeom prst="rect">
            <a:avLst/>
          </a:prstGeom>
        </p:spPr>
        <p:txBody>
          <a:bodyPr wrap="square">
            <a:spAutoFit/>
          </a:bodyPr>
          <a:lstStyle/>
          <a:p>
            <a:r>
              <a:rPr lang="vi-VN" dirty="0" smtClean="0">
                <a:latin typeface="+mj-lt"/>
              </a:rPr>
              <a:t>(TDS) Tổng chất rắn hoà tan là tổng trọng lượng của tất cả các chất rắn hòa tan trong một thể tích nước, thể hiện bằng đơn vị mg mỗi đơn vị thể tích nước (mg /</a:t>
            </a:r>
            <a:r>
              <a:rPr lang="en-US" dirty="0" smtClean="0">
                <a:latin typeface="+mj-lt"/>
              </a:rPr>
              <a:t>l</a:t>
            </a:r>
            <a:r>
              <a:rPr lang="vi-VN" dirty="0" smtClean="0">
                <a:latin typeface="+mj-lt"/>
              </a:rPr>
              <a:t>), còn gọi là phần triệu (ppm).</a:t>
            </a:r>
            <a:endParaRPr lang="en-US" dirty="0">
              <a:latin typeface="+mj-lt"/>
            </a:endParaRPr>
          </a:p>
        </p:txBody>
      </p:sp>
      <p:sp>
        <p:nvSpPr>
          <p:cNvPr id="3" name="Rectangle 2"/>
          <p:cNvSpPr/>
          <p:nvPr/>
        </p:nvSpPr>
        <p:spPr>
          <a:xfrm>
            <a:off x="381000" y="457200"/>
            <a:ext cx="8382000" cy="461665"/>
          </a:xfrm>
          <a:prstGeom prst="rect">
            <a:avLst/>
          </a:prstGeom>
        </p:spPr>
        <p:txBody>
          <a:bodyPr wrap="square">
            <a:spAutoFit/>
          </a:bodyPr>
          <a:lstStyle/>
          <a:p>
            <a:pPr algn="ctr"/>
            <a:r>
              <a:rPr lang="vi-VN" sz="2400" b="1" cap="all" dirty="0" smtClean="0">
                <a:solidFill>
                  <a:srgbClr val="FF0000"/>
                </a:solidFill>
                <a:latin typeface="+mj-lt"/>
              </a:rPr>
              <a:t>TẠI SAO NÊN ĐO MỨC ĐỘ TDS TRONG NƯỚC </a:t>
            </a:r>
            <a:r>
              <a:rPr lang="en-US" sz="2400" b="1" cap="all" dirty="0" smtClean="0">
                <a:solidFill>
                  <a:srgbClr val="FF0000"/>
                </a:solidFill>
                <a:latin typeface="+mj-lt"/>
              </a:rPr>
              <a:t>?</a:t>
            </a:r>
            <a:endParaRPr lang="vi-VN" sz="2400" b="1" cap="all" dirty="0">
              <a:solidFill>
                <a:srgbClr val="FF0000"/>
              </a:solidFill>
              <a:latin typeface="+mj-lt"/>
            </a:endParaRPr>
          </a:p>
        </p:txBody>
      </p:sp>
      <p:sp>
        <p:nvSpPr>
          <p:cNvPr id="4" name="Rectangle 3"/>
          <p:cNvSpPr/>
          <p:nvPr/>
        </p:nvSpPr>
        <p:spPr>
          <a:xfrm>
            <a:off x="533400" y="2057400"/>
            <a:ext cx="8229600" cy="646331"/>
          </a:xfrm>
          <a:prstGeom prst="rect">
            <a:avLst/>
          </a:prstGeom>
        </p:spPr>
        <p:txBody>
          <a:bodyPr wrap="square">
            <a:spAutoFit/>
          </a:bodyPr>
          <a:lstStyle/>
          <a:p>
            <a:r>
              <a:rPr lang="en-US" i="1" dirty="0" err="1" smtClean="0">
                <a:latin typeface="Times New Roman" pitchFamily="18" charset="0"/>
                <a:cs typeface="Times New Roman" pitchFamily="18" charset="0"/>
              </a:rPr>
              <a:t>Tổng</a:t>
            </a:r>
            <a:r>
              <a:rPr lang="en-US" i="1" dirty="0" smtClean="0">
                <a:latin typeface="Times New Roman" pitchFamily="18" charset="0"/>
                <a:cs typeface="Times New Roman" pitchFamily="18" charset="0"/>
              </a:rPr>
              <a:t> </a:t>
            </a:r>
            <a:r>
              <a:rPr lang="vi-VN" i="1" dirty="0" smtClean="0">
                <a:latin typeface="Times New Roman" pitchFamily="18" charset="0"/>
                <a:cs typeface="Times New Roman" pitchFamily="18" charset="0"/>
              </a:rPr>
              <a:t>nồng độ tổng chất rắn hòa tan là tổng </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nồng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độ</a:t>
            </a:r>
            <a:r>
              <a:rPr lang="en-US" i="1" dirty="0" smtClean="0">
                <a:latin typeface="Times New Roman" pitchFamily="18" charset="0"/>
                <a:cs typeface="Times New Roman" pitchFamily="18" charset="0"/>
              </a:rPr>
              <a:t> </a:t>
            </a:r>
            <a:r>
              <a:rPr lang="vi-VN" i="1" dirty="0" smtClean="0">
                <a:latin typeface="Times New Roman" pitchFamily="18" charset="0"/>
                <a:cs typeface="Times New Roman" pitchFamily="18" charset="0"/>
              </a:rPr>
              <a:t>các cation và anion trong nước.</a:t>
            </a:r>
            <a:br>
              <a:rPr lang="vi-VN" i="1" dirty="0" smtClean="0">
                <a:latin typeface="Times New Roman" pitchFamily="18" charset="0"/>
                <a:cs typeface="Times New Roman" pitchFamily="18" charset="0"/>
              </a:rPr>
            </a:br>
            <a:r>
              <a:rPr lang="vi-VN" i="1" dirty="0" smtClean="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p:sp>
        <p:nvSpPr>
          <p:cNvPr id="6" name="Rectangle 5"/>
          <p:cNvSpPr/>
          <p:nvPr/>
        </p:nvSpPr>
        <p:spPr>
          <a:xfrm>
            <a:off x="457200" y="6019800"/>
            <a:ext cx="8229600" cy="646331"/>
          </a:xfrm>
          <a:prstGeom prst="rect">
            <a:avLst/>
          </a:prstGeom>
        </p:spPr>
        <p:txBody>
          <a:bodyPr wrap="square">
            <a:spAutoFit/>
          </a:bodyPr>
          <a:lstStyle/>
          <a:p>
            <a:r>
              <a:rPr lang="vi-VN" dirty="0" smtClean="0">
                <a:solidFill>
                  <a:srgbClr val="FF0000"/>
                </a:solidFill>
                <a:latin typeface="+mj-lt"/>
              </a:rPr>
              <a:t>Theo quy định của tổ chức WHO, US EPA và cả Việt Nam, TDS không được vượt qua 500mg/l đối với nước ăn uống và không vượt quá 1000g/l đối với nước sinh hoạt.</a:t>
            </a:r>
            <a:endParaRPr lang="vi-VN" dirty="0">
              <a:solidFill>
                <a:srgbClr val="FF0000"/>
              </a:solidFill>
              <a:latin typeface="+mj-lt"/>
            </a:endParaRPr>
          </a:p>
        </p:txBody>
      </p:sp>
      <p:pic>
        <p:nvPicPr>
          <p:cNvPr id="33796" name="Picture 4" descr="https://2.bp.blogspot.com/-a6g-qy44maE/WYLT3jrgCRI/AAAAAAAAIHQ/_GudRvO2bwMWErCNLMP5pc1BatwPlvhJACLcBGAs/s1600/chi%2Bso%2Bnuoc%2Bsach%2Bgia%2Bdinh%2Bla%2Bbao%2Bnhieu%2Bla%2Bchuan.jpg"/>
          <p:cNvPicPr>
            <a:picLocks noChangeAspect="1" noChangeArrowheads="1"/>
          </p:cNvPicPr>
          <p:nvPr/>
        </p:nvPicPr>
        <p:blipFill>
          <a:blip r:embed="rId2"/>
          <a:srcRect/>
          <a:stretch>
            <a:fillRect/>
          </a:stretch>
        </p:blipFill>
        <p:spPr bwMode="auto">
          <a:xfrm>
            <a:off x="304800" y="2667000"/>
            <a:ext cx="8606112" cy="2438400"/>
          </a:xfrm>
          <a:prstGeom prst="rect">
            <a:avLst/>
          </a:prstGeom>
          <a:noFill/>
        </p:spPr>
      </p:pic>
      <p:sp>
        <p:nvSpPr>
          <p:cNvPr id="8" name="Rectangle 7"/>
          <p:cNvSpPr/>
          <p:nvPr/>
        </p:nvSpPr>
        <p:spPr>
          <a:xfrm>
            <a:off x="304800" y="5410200"/>
            <a:ext cx="8610600" cy="369332"/>
          </a:xfrm>
          <a:prstGeom prst="rect">
            <a:avLst/>
          </a:prstGeom>
        </p:spPr>
        <p:txBody>
          <a:bodyPr wrap="square">
            <a:spAutoFit/>
          </a:bodyPr>
          <a:lstStyle/>
          <a:p>
            <a:r>
              <a:rPr lang="vi-VN" dirty="0" smtClean="0">
                <a:solidFill>
                  <a:srgbClr val="FF0000"/>
                </a:solidFill>
                <a:latin typeface="+mj-lt"/>
              </a:rPr>
              <a:t>TDS càng nhỏ chứng tỏ nước càng sạch (nếu quá nhỏ thì gần như không còn khoáng chất).</a:t>
            </a:r>
            <a:endParaRPr lang="en-US" dirty="0">
              <a:solidFill>
                <a:srgbClr val="FF0000"/>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4724400"/>
          <a:ext cx="7848600" cy="1706880"/>
        </p:xfrm>
        <a:graphic>
          <a:graphicData uri="http://schemas.openxmlformats.org/drawingml/2006/table">
            <a:tbl>
              <a:tblPr/>
              <a:tblGrid>
                <a:gridCol w="1981200"/>
                <a:gridCol w="1447800"/>
                <a:gridCol w="1371600"/>
                <a:gridCol w="1241576"/>
                <a:gridCol w="1806424"/>
              </a:tblGrid>
              <a:tr h="184405">
                <a:tc>
                  <a:txBody>
                    <a:bodyPr/>
                    <a:lstStyle/>
                    <a:p>
                      <a:pPr marL="0" marR="0" algn="ctr">
                        <a:spcBef>
                          <a:spcPts val="0"/>
                        </a:spcBef>
                        <a:spcAft>
                          <a:spcPts val="0"/>
                        </a:spcAft>
                      </a:pPr>
                      <a:r>
                        <a:rPr lang="en-US" sz="2200" b="1" dirty="0" err="1">
                          <a:solidFill>
                            <a:srgbClr val="002060"/>
                          </a:solidFill>
                          <a:latin typeface="Times New Roman" pitchFamily="18" charset="0"/>
                          <a:ea typeface="Times New Roman"/>
                          <a:cs typeface="Times New Roman" pitchFamily="18" charset="0"/>
                        </a:rPr>
                        <a:t>Tiêu</a:t>
                      </a:r>
                      <a:r>
                        <a:rPr lang="en-US" sz="2200" b="1" dirty="0">
                          <a:solidFill>
                            <a:srgbClr val="002060"/>
                          </a:solidFill>
                          <a:latin typeface="Times New Roman" pitchFamily="18" charset="0"/>
                          <a:ea typeface="Times New Roman"/>
                          <a:cs typeface="Times New Roman" pitchFamily="18" charset="0"/>
                        </a:rPr>
                        <a:t> </a:t>
                      </a:r>
                      <a:r>
                        <a:rPr lang="en-US" sz="2200" b="1" dirty="0" err="1">
                          <a:solidFill>
                            <a:srgbClr val="002060"/>
                          </a:solidFill>
                          <a:latin typeface="Times New Roman" pitchFamily="18" charset="0"/>
                          <a:ea typeface="Times New Roman"/>
                          <a:cs typeface="Times New Roman" pitchFamily="18" charset="0"/>
                        </a:rPr>
                        <a:t>chí</a:t>
                      </a:r>
                      <a:endParaRPr lang="en-US" sz="22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solidFill>
                            <a:srgbClr val="002060"/>
                          </a:solidFill>
                          <a:latin typeface="Times New Roman" pitchFamily="18" charset="0"/>
                          <a:ea typeface="Times New Roman"/>
                          <a:cs typeface="Times New Roman" pitchFamily="18" charset="0"/>
                        </a:rPr>
                        <a:t>Nhóm 1</a:t>
                      </a:r>
                      <a:endParaRPr lang="en-US" sz="220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solidFill>
                            <a:srgbClr val="002060"/>
                          </a:solidFill>
                          <a:latin typeface="Times New Roman" pitchFamily="18" charset="0"/>
                          <a:ea typeface="Times New Roman"/>
                          <a:cs typeface="Times New Roman" pitchFamily="18" charset="0"/>
                        </a:rPr>
                        <a:t>Nhóm 2</a:t>
                      </a:r>
                      <a:endParaRPr lang="en-US" sz="220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dirty="0" err="1">
                          <a:solidFill>
                            <a:srgbClr val="002060"/>
                          </a:solidFill>
                          <a:latin typeface="Times New Roman" pitchFamily="18" charset="0"/>
                          <a:ea typeface="Times New Roman"/>
                          <a:cs typeface="Times New Roman" pitchFamily="18" charset="0"/>
                        </a:rPr>
                        <a:t>Nhóm</a:t>
                      </a:r>
                      <a:r>
                        <a:rPr lang="en-US" sz="2200" b="1" dirty="0">
                          <a:solidFill>
                            <a:srgbClr val="002060"/>
                          </a:solidFill>
                          <a:latin typeface="Times New Roman" pitchFamily="18" charset="0"/>
                          <a:ea typeface="Times New Roman"/>
                          <a:cs typeface="Times New Roman" pitchFamily="18" charset="0"/>
                        </a:rPr>
                        <a:t> 3</a:t>
                      </a:r>
                      <a:endParaRPr lang="en-US" sz="22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dirty="0" err="1" smtClean="0">
                          <a:solidFill>
                            <a:srgbClr val="002060"/>
                          </a:solidFill>
                          <a:latin typeface="Times New Roman" pitchFamily="18" charset="0"/>
                          <a:ea typeface="Times New Roman"/>
                          <a:cs typeface="Times New Roman" pitchFamily="18" charset="0"/>
                        </a:rPr>
                        <a:t>Điểm</a:t>
                      </a:r>
                      <a:r>
                        <a:rPr lang="en-US" sz="2200" b="1" baseline="0" dirty="0" smtClean="0">
                          <a:solidFill>
                            <a:srgbClr val="002060"/>
                          </a:solidFill>
                          <a:latin typeface="Times New Roman" pitchFamily="18" charset="0"/>
                          <a:ea typeface="Times New Roman"/>
                          <a:cs typeface="Times New Roman" pitchFamily="18" charset="0"/>
                        </a:rPr>
                        <a:t> </a:t>
                      </a:r>
                      <a:r>
                        <a:rPr lang="en-US" sz="2200" b="1" baseline="0" dirty="0" err="1" smtClean="0">
                          <a:solidFill>
                            <a:srgbClr val="002060"/>
                          </a:solidFill>
                          <a:latin typeface="Times New Roman" pitchFamily="18" charset="0"/>
                          <a:ea typeface="Times New Roman"/>
                          <a:cs typeface="Times New Roman" pitchFamily="18" charset="0"/>
                        </a:rPr>
                        <a:t>tối</a:t>
                      </a:r>
                      <a:r>
                        <a:rPr lang="en-US" sz="2200" b="1" baseline="0" dirty="0" smtClean="0">
                          <a:solidFill>
                            <a:srgbClr val="002060"/>
                          </a:solidFill>
                          <a:latin typeface="Times New Roman" pitchFamily="18" charset="0"/>
                          <a:ea typeface="Times New Roman"/>
                          <a:cs typeface="Times New Roman" pitchFamily="18" charset="0"/>
                        </a:rPr>
                        <a:t> </a:t>
                      </a:r>
                      <a:r>
                        <a:rPr lang="en-US" sz="2200" b="1" baseline="0" dirty="0" err="1" smtClean="0">
                          <a:solidFill>
                            <a:srgbClr val="002060"/>
                          </a:solidFill>
                          <a:latin typeface="Times New Roman" pitchFamily="18" charset="0"/>
                          <a:ea typeface="Times New Roman"/>
                          <a:cs typeface="Times New Roman" pitchFamily="18" charset="0"/>
                        </a:rPr>
                        <a:t>đa</a:t>
                      </a:r>
                      <a:endParaRPr lang="en-US" sz="2200" b="1"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05">
                <a:tc>
                  <a:txBody>
                    <a:bodyPr/>
                    <a:lstStyle/>
                    <a:p>
                      <a:pPr marL="0" marR="0" algn="ctr">
                        <a:spcBef>
                          <a:spcPts val="0"/>
                        </a:spcBef>
                        <a:spcAft>
                          <a:spcPts val="0"/>
                        </a:spcAft>
                      </a:pPr>
                      <a:r>
                        <a:rPr lang="en-US" sz="2200" b="0" i="0" dirty="0" err="1">
                          <a:solidFill>
                            <a:srgbClr val="002060"/>
                          </a:solidFill>
                          <a:latin typeface="Times New Roman" pitchFamily="18" charset="0"/>
                          <a:ea typeface="Times New Roman"/>
                          <a:cs typeface="Times New Roman" pitchFamily="18" charset="0"/>
                        </a:rPr>
                        <a:t>Chỉ</a:t>
                      </a:r>
                      <a:r>
                        <a:rPr lang="en-US" sz="2200" b="0" i="0" dirty="0">
                          <a:solidFill>
                            <a:srgbClr val="002060"/>
                          </a:solidFill>
                          <a:latin typeface="Times New Roman" pitchFamily="18" charset="0"/>
                          <a:ea typeface="Times New Roman"/>
                          <a:cs typeface="Times New Roman" pitchFamily="18" charset="0"/>
                        </a:rPr>
                        <a:t> </a:t>
                      </a:r>
                      <a:r>
                        <a:rPr lang="en-US" sz="2200" b="0" i="0" dirty="0" err="1">
                          <a:solidFill>
                            <a:srgbClr val="002060"/>
                          </a:solidFill>
                          <a:latin typeface="Times New Roman" pitchFamily="18" charset="0"/>
                          <a:ea typeface="Times New Roman"/>
                          <a:cs typeface="Times New Roman" pitchFamily="18" charset="0"/>
                        </a:rPr>
                        <a:t>số</a:t>
                      </a:r>
                      <a:r>
                        <a:rPr lang="en-US" sz="2200" b="0" i="0" dirty="0">
                          <a:solidFill>
                            <a:srgbClr val="002060"/>
                          </a:solidFill>
                          <a:latin typeface="Times New Roman" pitchFamily="18" charset="0"/>
                          <a:ea typeface="Times New Roman"/>
                          <a:cs typeface="Times New Roman" pitchFamily="18" charset="0"/>
                        </a:rPr>
                        <a:t> TDS</a:t>
                      </a: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dirty="0" smtClean="0">
                          <a:solidFill>
                            <a:srgbClr val="002060"/>
                          </a:solidFill>
                          <a:latin typeface="Times New Roman" pitchFamily="18" charset="0"/>
                          <a:ea typeface="Times New Roman"/>
                          <a:cs typeface="Times New Roman" pitchFamily="18" charset="0"/>
                        </a:rPr>
                        <a:t>60 </a:t>
                      </a:r>
                      <a:r>
                        <a:rPr lang="en-US" sz="2200" b="1" dirty="0" err="1" smtClean="0">
                          <a:solidFill>
                            <a:srgbClr val="002060"/>
                          </a:solidFill>
                          <a:latin typeface="Times New Roman" pitchFamily="18" charset="0"/>
                          <a:ea typeface="Times New Roman"/>
                          <a:cs typeface="Times New Roman" pitchFamily="18" charset="0"/>
                        </a:rPr>
                        <a:t>điểm</a:t>
                      </a:r>
                      <a:endParaRPr lang="en-US" sz="2200" b="1"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05">
                <a:tc>
                  <a:txBody>
                    <a:bodyPr/>
                    <a:lstStyle/>
                    <a:p>
                      <a:pPr marL="0" marR="0" algn="ctr">
                        <a:spcBef>
                          <a:spcPts val="0"/>
                        </a:spcBef>
                        <a:spcAft>
                          <a:spcPts val="0"/>
                        </a:spcAft>
                      </a:pPr>
                      <a:r>
                        <a:rPr lang="en-US" sz="2200" b="0" i="0" dirty="0" err="1">
                          <a:solidFill>
                            <a:srgbClr val="002060"/>
                          </a:solidFill>
                          <a:latin typeface="Times New Roman" pitchFamily="18" charset="0"/>
                          <a:ea typeface="Times New Roman"/>
                          <a:cs typeface="Times New Roman" pitchFamily="18" charset="0"/>
                        </a:rPr>
                        <a:t>Giá</a:t>
                      </a:r>
                      <a:r>
                        <a:rPr lang="en-US" sz="2200" b="0" i="0" dirty="0">
                          <a:solidFill>
                            <a:srgbClr val="002060"/>
                          </a:solidFill>
                          <a:latin typeface="Times New Roman" pitchFamily="18" charset="0"/>
                          <a:ea typeface="Times New Roman"/>
                          <a:cs typeface="Times New Roman" pitchFamily="18" charset="0"/>
                        </a:rPr>
                        <a:t> </a:t>
                      </a:r>
                      <a:r>
                        <a:rPr lang="en-US" sz="2200" b="0" i="0" dirty="0" err="1">
                          <a:solidFill>
                            <a:srgbClr val="002060"/>
                          </a:solidFill>
                          <a:latin typeface="Times New Roman" pitchFamily="18" charset="0"/>
                          <a:ea typeface="Times New Roman"/>
                          <a:cs typeface="Times New Roman" pitchFamily="18" charset="0"/>
                        </a:rPr>
                        <a:t>thành</a:t>
                      </a:r>
                      <a:endParaRPr lang="en-US" sz="2200" b="0" i="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dirty="0" smtClean="0">
                          <a:solidFill>
                            <a:srgbClr val="002060"/>
                          </a:solidFill>
                          <a:latin typeface="Times New Roman" pitchFamily="18" charset="0"/>
                          <a:ea typeface="Times New Roman"/>
                          <a:cs typeface="Times New Roman" pitchFamily="18" charset="0"/>
                        </a:rPr>
                        <a:t>20 </a:t>
                      </a:r>
                      <a:r>
                        <a:rPr lang="en-US" sz="2200" b="1" dirty="0" err="1" smtClean="0">
                          <a:solidFill>
                            <a:srgbClr val="002060"/>
                          </a:solidFill>
                          <a:latin typeface="Times New Roman" pitchFamily="18" charset="0"/>
                          <a:ea typeface="Times New Roman"/>
                          <a:cs typeface="Times New Roman" pitchFamily="18" charset="0"/>
                        </a:rPr>
                        <a:t>điểm</a:t>
                      </a:r>
                      <a:endParaRPr lang="en-US" sz="2200" b="1"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05">
                <a:tc>
                  <a:txBody>
                    <a:bodyPr/>
                    <a:lstStyle/>
                    <a:p>
                      <a:pPr marL="0" marR="0" algn="ctr">
                        <a:spcBef>
                          <a:spcPts val="0"/>
                        </a:spcBef>
                        <a:spcAft>
                          <a:spcPts val="0"/>
                        </a:spcAft>
                      </a:pPr>
                      <a:r>
                        <a:rPr lang="en-US" sz="2200" b="0" i="0" dirty="0" err="1">
                          <a:solidFill>
                            <a:srgbClr val="002060"/>
                          </a:solidFill>
                          <a:latin typeface="Times New Roman" pitchFamily="18" charset="0"/>
                          <a:ea typeface="Times New Roman"/>
                          <a:cs typeface="Times New Roman" pitchFamily="18" charset="0"/>
                        </a:rPr>
                        <a:t>Hình</a:t>
                      </a:r>
                      <a:r>
                        <a:rPr lang="en-US" sz="2200" b="0" i="0" dirty="0">
                          <a:solidFill>
                            <a:srgbClr val="002060"/>
                          </a:solidFill>
                          <a:latin typeface="Times New Roman" pitchFamily="18" charset="0"/>
                          <a:ea typeface="Times New Roman"/>
                          <a:cs typeface="Times New Roman" pitchFamily="18" charset="0"/>
                        </a:rPr>
                        <a:t> </a:t>
                      </a:r>
                      <a:r>
                        <a:rPr lang="en-US" sz="2200" b="0" i="0" dirty="0" err="1">
                          <a:solidFill>
                            <a:srgbClr val="002060"/>
                          </a:solidFill>
                          <a:latin typeface="Times New Roman" pitchFamily="18" charset="0"/>
                          <a:ea typeface="Times New Roman"/>
                          <a:cs typeface="Times New Roman" pitchFamily="18" charset="0"/>
                        </a:rPr>
                        <a:t>thức</a:t>
                      </a:r>
                      <a:endParaRPr lang="en-US" sz="2200" b="0" i="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2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dirty="0" smtClean="0">
                          <a:solidFill>
                            <a:srgbClr val="002060"/>
                          </a:solidFill>
                          <a:latin typeface="Times New Roman" pitchFamily="18" charset="0"/>
                          <a:ea typeface="Times New Roman"/>
                          <a:cs typeface="Times New Roman" pitchFamily="18" charset="0"/>
                        </a:rPr>
                        <a:t>20 </a:t>
                      </a:r>
                      <a:r>
                        <a:rPr lang="en-US" sz="2200" b="1" dirty="0" err="1" smtClean="0">
                          <a:solidFill>
                            <a:srgbClr val="002060"/>
                          </a:solidFill>
                          <a:latin typeface="Times New Roman" pitchFamily="18" charset="0"/>
                          <a:ea typeface="Times New Roman"/>
                          <a:cs typeface="Times New Roman" pitchFamily="18" charset="0"/>
                        </a:rPr>
                        <a:t>điểm</a:t>
                      </a:r>
                      <a:endParaRPr lang="en-US" sz="2200" b="1"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05">
                <a:tc>
                  <a:txBody>
                    <a:bodyPr/>
                    <a:lstStyle/>
                    <a:p>
                      <a:pPr marL="0" marR="0" algn="just">
                        <a:spcBef>
                          <a:spcPts val="0"/>
                        </a:spcBef>
                        <a:spcAft>
                          <a:spcPts val="0"/>
                        </a:spcAft>
                      </a:pPr>
                      <a:endParaRPr lang="en-US" sz="24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4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4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4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400" dirty="0">
                        <a:solidFill>
                          <a:srgbClr val="002060"/>
                        </a:solidFill>
                        <a:latin typeface="Times New Roman" pitchFamily="18" charset="0"/>
                        <a:ea typeface="Times New Roman"/>
                        <a:cs typeface="Times New Roman" pitchFamily="18" charset="0"/>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865" name="Rectangle 1"/>
          <p:cNvSpPr>
            <a:spLocks noChangeArrowheads="1"/>
          </p:cNvSpPr>
          <p:nvPr/>
        </p:nvSpPr>
        <p:spPr bwMode="auto">
          <a:xfrm>
            <a:off x="609600" y="1524000"/>
            <a:ext cx="8077200" cy="273305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30000"/>
              </a:lnSpc>
              <a:spcBef>
                <a:spcPct val="0"/>
              </a:spcBef>
              <a:spcAft>
                <a:spcPct val="0"/>
              </a:spcAft>
              <a:buClrTx/>
              <a:buSzTx/>
              <a:tabLst/>
            </a:pP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Trưng</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bày</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sản</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phẩm</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bản</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thuyết</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trình</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theo</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nội</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dung:</a:t>
            </a:r>
            <a:endPar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3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Mục</a:t>
            </a:r>
            <a:r>
              <a:rPr kumimoji="0" lang="en-US" sz="22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đích</a:t>
            </a:r>
            <a:endParaRPr kumimoji="0" lang="en-US" sz="22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30000"/>
              </a:lnSpc>
              <a:spcBef>
                <a:spcPct val="0"/>
              </a:spcBef>
              <a:spcAft>
                <a:spcPct val="0"/>
              </a:spcAft>
              <a:buClrTx/>
              <a:buSzTx/>
              <a:buFontTx/>
              <a:buNone/>
              <a:tabLst/>
            </a:pPr>
            <a:r>
              <a:rPr lang="en-US" sz="2200" baseline="0" dirty="0" smtClean="0">
                <a:solidFill>
                  <a:srgbClr val="000000"/>
                </a:solidFill>
                <a:latin typeface="Times New Roman" pitchFamily="18" charset="0"/>
                <a:ea typeface="Times New Roman" pitchFamily="18" charset="0"/>
                <a:cs typeface="Times New Roman" pitchFamily="18" charset="0"/>
              </a:rPr>
              <a:t>	+</a:t>
            </a:r>
            <a:r>
              <a:rPr lang="en-US" sz="2200" dirty="0" smtClean="0">
                <a:solidFill>
                  <a:srgbClr val="000000"/>
                </a:solidFill>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Sơ</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đồ</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thiết</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bị</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3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Vật</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liệu</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loại</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vật</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liệu</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bề</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dày</a:t>
            </a:r>
            <a:r>
              <a:rPr lang="en-US" sz="2200" dirty="0" smtClean="0">
                <a:solidFill>
                  <a:srgbClr val="000000"/>
                </a:solidFill>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giá</a:t>
            </a:r>
            <a:r>
              <a:rPr kumimoji="0" lang="en-US" sz="22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thành</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3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en-US" sz="2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22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bước</a:t>
            </a:r>
            <a:r>
              <a:rPr kumimoji="0" lang="en-US" sz="22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tiến</a:t>
            </a:r>
            <a:r>
              <a:rPr kumimoji="0" lang="en-US" sz="22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hành</a:t>
            </a:r>
            <a:endPar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30000"/>
              </a:lnSpc>
              <a:spcBef>
                <a:spcPct val="0"/>
              </a:spcBef>
              <a:spcAft>
                <a:spcPct val="0"/>
              </a:spcAft>
              <a:buClrTx/>
              <a:buSzTx/>
              <a:buFontTx/>
              <a:buNone/>
              <a:tabLst/>
            </a:pP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Thử</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sản</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phẩm</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đánh</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giá</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sản</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phẩm</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theo</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tiêu</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chí</a:t>
            </a:r>
            <a:r>
              <a:rPr kumimoji="0" lang="en-US" sz="2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Picture 3" descr="AD.jpg"/>
          <p:cNvPicPr>
            <a:picLocks noChangeAspect="1"/>
          </p:cNvPicPr>
          <p:nvPr/>
        </p:nvPicPr>
        <p:blipFill>
          <a:blip r:embed="rId2"/>
          <a:stretch>
            <a:fillRect/>
          </a:stretch>
        </p:blipFill>
        <p:spPr>
          <a:xfrm>
            <a:off x="1" y="1"/>
            <a:ext cx="1447799" cy="1447799"/>
          </a:xfrm>
          <a:prstGeom prst="rect">
            <a:avLst/>
          </a:prstGeom>
        </p:spPr>
      </p:pic>
      <p:sp>
        <p:nvSpPr>
          <p:cNvPr id="7" name="Rectangle 6"/>
          <p:cNvSpPr/>
          <p:nvPr/>
        </p:nvSpPr>
        <p:spPr>
          <a:xfrm>
            <a:off x="1905000" y="533400"/>
            <a:ext cx="6026009" cy="707886"/>
          </a:xfrm>
          <a:prstGeom prst="rect">
            <a:avLst/>
          </a:prstGeom>
          <a:noFill/>
        </p:spPr>
        <p:txBody>
          <a:bodyPr wrap="none" lIns="91440" tIns="45720" rIns="91440" bIns="45720">
            <a:spAutoFit/>
          </a:bodyPr>
          <a:lstStyle/>
          <a:p>
            <a:pPr algn="ct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Nội</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dung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báo</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cáo</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sp</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981200"/>
            <a:ext cx="8229600" cy="2181046"/>
          </a:xfrm>
          <a:prstGeom prst="rect">
            <a:avLst/>
          </a:prstGeom>
          <a:noFill/>
        </p:spPr>
        <p:txBody>
          <a:bodyPr wrap="square" lIns="91440" tIns="45720" rIns="91440" bIns="45720">
            <a:spAutoFit/>
          </a:bodyPr>
          <a:lstStyle/>
          <a:p>
            <a:pPr algn="ctr">
              <a:lnSpc>
                <a:spcPct val="130000"/>
              </a:lnSpc>
            </a:pPr>
            <a:r>
              <a:rPr lang="en-US" sz="36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Báo</a:t>
            </a:r>
            <a:r>
              <a:rPr lang="en-US" sz="36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cáo</a:t>
            </a:r>
            <a:r>
              <a:rPr lang="en-US" sz="36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sản</a:t>
            </a:r>
            <a:r>
              <a:rPr lang="en-US" sz="36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phẩm</a:t>
            </a:r>
            <a:r>
              <a:rPr lang="en-US" sz="36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p>
          <a:p>
            <a:pPr algn="ctr">
              <a:lnSpc>
                <a:spcPct val="130000"/>
              </a:lnSpc>
            </a:pPr>
            <a:r>
              <a:rPr lang="en-US" sz="36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thiết</a:t>
            </a:r>
            <a:r>
              <a:rPr lang="en-US" sz="36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bị</a:t>
            </a:r>
            <a:r>
              <a:rPr lang="en-US" sz="36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lọc</a:t>
            </a:r>
            <a:r>
              <a:rPr lang="en-US" sz="36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nước</a:t>
            </a:r>
            <a:r>
              <a:rPr lang="en-US" sz="36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đơn</a:t>
            </a:r>
            <a:r>
              <a:rPr lang="en-US" sz="36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giản</a:t>
            </a:r>
            <a:r>
              <a:rPr lang="en-US" sz="36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từ</a:t>
            </a:r>
            <a:r>
              <a:rPr lang="en-US" sz="36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than </a:t>
            </a:r>
            <a:r>
              <a:rPr lang="en-US" sz="36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hoạt</a:t>
            </a:r>
            <a:r>
              <a:rPr lang="en-US" sz="36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tính</a:t>
            </a:r>
            <a:r>
              <a:rPr lang="en-US" sz="36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4" name="TextBox 3"/>
          <p:cNvSpPr txBox="1"/>
          <p:nvPr/>
        </p:nvSpPr>
        <p:spPr>
          <a:xfrm>
            <a:off x="3505200" y="4495800"/>
            <a:ext cx="2018501"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NHÓM 3</a:t>
            </a:r>
            <a:endParaRPr lang="en-US" sz="3600" b="1" dirty="0">
              <a:latin typeface="Times New Roman" pitchFamily="18" charset="0"/>
              <a:cs typeface="Times New Roman" pitchFamily="18" charset="0"/>
            </a:endParaRPr>
          </a:p>
        </p:txBody>
      </p:sp>
      <p:pic>
        <p:nvPicPr>
          <p:cNvPr id="5" name="Picture 4" descr="AD.jpg"/>
          <p:cNvPicPr>
            <a:picLocks noChangeAspect="1"/>
          </p:cNvPicPr>
          <p:nvPr/>
        </p:nvPicPr>
        <p:blipFill>
          <a:blip r:embed="rId2"/>
          <a:stretch>
            <a:fillRect/>
          </a:stretch>
        </p:blipFill>
        <p:spPr>
          <a:xfrm>
            <a:off x="1" y="1"/>
            <a:ext cx="1447799" cy="1447799"/>
          </a:xfrm>
          <a:prstGeom prst="rect">
            <a:avLst/>
          </a:prstGeom>
        </p:spPr>
      </p:pic>
      <p:pic>
        <p:nvPicPr>
          <p:cNvPr id="6" name="Picture 5" descr="stem..jpg"/>
          <p:cNvPicPr>
            <a:picLocks noChangeAspect="1"/>
          </p:cNvPicPr>
          <p:nvPr/>
        </p:nvPicPr>
        <p:blipFill>
          <a:blip r:embed="rId3"/>
          <a:stretch>
            <a:fillRect/>
          </a:stretch>
        </p:blipFill>
        <p:spPr>
          <a:xfrm>
            <a:off x="7086600" y="5181600"/>
            <a:ext cx="2057400" cy="1676400"/>
          </a:xfrm>
          <a:prstGeom prst="rect">
            <a:avLst/>
          </a:prstGeom>
        </p:spPr>
      </p:pic>
      <p:sp>
        <p:nvSpPr>
          <p:cNvPr id="7" name="Rectangle 6"/>
          <p:cNvSpPr/>
          <p:nvPr/>
        </p:nvSpPr>
        <p:spPr>
          <a:xfrm>
            <a:off x="2362200" y="609600"/>
            <a:ext cx="5469061" cy="523220"/>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HĐ 7. </a:t>
            </a: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chia</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sẻ</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và</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thảo</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luận</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85800" y="1066800"/>
          <a:ext cx="7848600" cy="4758462"/>
        </p:xfrm>
        <a:graphic>
          <a:graphicData uri="http://schemas.openxmlformats.org/drawingml/2006/table">
            <a:tbl>
              <a:tblPr/>
              <a:tblGrid>
                <a:gridCol w="1542571"/>
                <a:gridCol w="1542571"/>
                <a:gridCol w="1480868"/>
                <a:gridCol w="1480868"/>
                <a:gridCol w="900861"/>
                <a:gridCol w="900861"/>
              </a:tblGrid>
              <a:tr h="357848">
                <a:tc>
                  <a:txBody>
                    <a:bodyPr/>
                    <a:lstStyle/>
                    <a:p>
                      <a:pPr marL="0" marR="0" algn="ctr">
                        <a:lnSpc>
                          <a:spcPct val="150000"/>
                        </a:lnSpc>
                        <a:spcBef>
                          <a:spcPts val="600"/>
                        </a:spcBef>
                        <a:spcAft>
                          <a:spcPts val="600"/>
                        </a:spcAft>
                      </a:pPr>
                      <a:r>
                        <a:rPr lang="en-US" sz="1200" b="1" dirty="0">
                          <a:latin typeface="Times New Roman"/>
                          <a:ea typeface="Calibri"/>
                          <a:cs typeface="Times New Roman"/>
                        </a:rPr>
                        <a:t>TIÊU CHÍ</a:t>
                      </a:r>
                      <a:endParaRPr lang="en-US" sz="1200" dirty="0">
                        <a:latin typeface="Calibri"/>
                        <a:ea typeface="Calibri"/>
                        <a:cs typeface="Times New Roman"/>
                      </a:endParaRPr>
                    </a:p>
                  </a:txBody>
                  <a:tcPr marL="35305" marR="3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200" b="1" dirty="0">
                          <a:latin typeface="Times New Roman"/>
                          <a:ea typeface="Calibri"/>
                          <a:cs typeface="Times New Roman"/>
                        </a:rPr>
                        <a:t>NHÓM 1</a:t>
                      </a:r>
                      <a:endParaRPr lang="en-US" sz="1200" dirty="0">
                        <a:latin typeface="Calibri"/>
                        <a:ea typeface="Calibri"/>
                        <a:cs typeface="Times New Roman"/>
                      </a:endParaRPr>
                    </a:p>
                  </a:txBody>
                  <a:tcPr marL="35305" marR="3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200" b="1" dirty="0">
                          <a:latin typeface="Times New Roman"/>
                          <a:ea typeface="Calibri"/>
                          <a:cs typeface="Times New Roman"/>
                        </a:rPr>
                        <a:t>NHÓM 2</a:t>
                      </a:r>
                      <a:endParaRPr lang="en-US" sz="1200" dirty="0">
                        <a:latin typeface="Calibri"/>
                        <a:ea typeface="Calibri"/>
                        <a:cs typeface="Times New Roman"/>
                      </a:endParaRPr>
                    </a:p>
                  </a:txBody>
                  <a:tcPr marL="35305" marR="3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200" b="1">
                          <a:latin typeface="Times New Roman"/>
                          <a:ea typeface="Calibri"/>
                          <a:cs typeface="Times New Roman"/>
                        </a:rPr>
                        <a:t>NHÓM 3</a:t>
                      </a:r>
                      <a:endParaRPr lang="en-US" sz="1200">
                        <a:latin typeface="Calibri"/>
                        <a:ea typeface="Calibri"/>
                        <a:cs typeface="Times New Roman"/>
                      </a:endParaRPr>
                    </a:p>
                  </a:txBody>
                  <a:tcPr marL="35305" marR="3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200" b="1">
                          <a:latin typeface="Times New Roman"/>
                          <a:ea typeface="Calibri"/>
                          <a:cs typeface="Times New Roman"/>
                        </a:rPr>
                        <a:t>Nước máy</a:t>
                      </a: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1200" b="1">
                          <a:latin typeface="Times New Roman"/>
                          <a:ea typeface="Calibri"/>
                          <a:cs typeface="Times New Roman"/>
                        </a:rPr>
                        <a:t>Nước sông</a:t>
                      </a: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6581">
                <a:tc>
                  <a:txBody>
                    <a:bodyPr/>
                    <a:lstStyle/>
                    <a:p>
                      <a:pPr marL="0" marR="0" algn="ctr">
                        <a:lnSpc>
                          <a:spcPct val="150000"/>
                        </a:lnSpc>
                        <a:spcBef>
                          <a:spcPts val="600"/>
                        </a:spcBef>
                        <a:spcAft>
                          <a:spcPts val="600"/>
                        </a:spcAft>
                      </a:pPr>
                      <a:r>
                        <a:rPr lang="en-US" sz="1200" b="1">
                          <a:latin typeface="Times New Roman"/>
                          <a:ea typeface="Calibri"/>
                          <a:cs typeface="Times New Roman"/>
                        </a:rPr>
                        <a:t>VẬT LIỆU</a:t>
                      </a:r>
                      <a:endParaRPr lang="en-US" sz="1200">
                        <a:latin typeface="Calibri"/>
                        <a:ea typeface="Calibri"/>
                        <a:cs typeface="Times New Roman"/>
                      </a:endParaRPr>
                    </a:p>
                  </a:txBody>
                  <a:tcPr marL="35305" marR="3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Times New Roman"/>
                        <a:buChar char="-"/>
                        <a:tabLst>
                          <a:tab pos="188595" algn="l"/>
                        </a:tabLst>
                      </a:pPr>
                      <a:r>
                        <a:rPr lang="en-US" sz="1400" dirty="0" err="1">
                          <a:latin typeface="Times New Roman"/>
                          <a:ea typeface="Calibri"/>
                          <a:cs typeface="Times New Roman"/>
                        </a:rPr>
                        <a:t>Cát</a:t>
                      </a:r>
                      <a:r>
                        <a:rPr lang="en-US" sz="1400" dirty="0">
                          <a:latin typeface="Times New Roman"/>
                          <a:ea typeface="Calibri"/>
                          <a:cs typeface="Times New Roman"/>
                        </a:rPr>
                        <a:t> </a:t>
                      </a:r>
                      <a:r>
                        <a:rPr lang="en-US" sz="1400" dirty="0" err="1">
                          <a:latin typeface="Times New Roman"/>
                          <a:ea typeface="Calibri"/>
                          <a:cs typeface="Times New Roman"/>
                        </a:rPr>
                        <a:t>thạch</a:t>
                      </a:r>
                      <a:r>
                        <a:rPr lang="en-US" sz="1400" dirty="0">
                          <a:latin typeface="Times New Roman"/>
                          <a:ea typeface="Calibri"/>
                          <a:cs typeface="Times New Roman"/>
                        </a:rPr>
                        <a:t> </a:t>
                      </a:r>
                      <a:r>
                        <a:rPr lang="en-US" sz="1400" dirty="0" err="1">
                          <a:latin typeface="Times New Roman"/>
                          <a:ea typeface="Calibri"/>
                          <a:cs typeface="Times New Roman"/>
                        </a:rPr>
                        <a:t>anh</a:t>
                      </a:r>
                      <a:endParaRPr lang="en-US" sz="1400" dirty="0">
                        <a:latin typeface="Calibri"/>
                        <a:ea typeface="Calibri"/>
                        <a:cs typeface="Times New Roman"/>
                      </a:endParaRPr>
                    </a:p>
                    <a:p>
                      <a:pPr marL="342900" marR="0" lvl="0" indent="-342900">
                        <a:lnSpc>
                          <a:spcPct val="150000"/>
                        </a:lnSpc>
                        <a:spcBef>
                          <a:spcPts val="0"/>
                        </a:spcBef>
                        <a:spcAft>
                          <a:spcPts val="0"/>
                        </a:spcAft>
                        <a:buFont typeface="Times New Roman"/>
                        <a:buChar char="-"/>
                        <a:tabLst>
                          <a:tab pos="188595" algn="l"/>
                        </a:tabLst>
                      </a:pPr>
                      <a:r>
                        <a:rPr lang="en-US" sz="1400" dirty="0" err="1">
                          <a:latin typeface="Times New Roman"/>
                          <a:ea typeface="Calibri"/>
                          <a:cs typeface="Times New Roman"/>
                        </a:rPr>
                        <a:t>Cát</a:t>
                      </a:r>
                      <a:r>
                        <a:rPr lang="en-US" sz="1400" dirty="0">
                          <a:latin typeface="Times New Roman"/>
                          <a:ea typeface="Calibri"/>
                          <a:cs typeface="Times New Roman"/>
                        </a:rPr>
                        <a:t> </a:t>
                      </a:r>
                      <a:r>
                        <a:rPr lang="en-US" sz="1400" dirty="0" err="1">
                          <a:latin typeface="Times New Roman"/>
                          <a:ea typeface="Calibri"/>
                          <a:cs typeface="Times New Roman"/>
                        </a:rPr>
                        <a:t>vàng</a:t>
                      </a:r>
                      <a:r>
                        <a:rPr lang="en-US" sz="1400" dirty="0">
                          <a:latin typeface="Times New Roman"/>
                          <a:ea typeface="Calibri"/>
                          <a:cs typeface="Times New Roman"/>
                        </a:rPr>
                        <a:t> </a:t>
                      </a:r>
                      <a:r>
                        <a:rPr lang="en-US" sz="1400" dirty="0" err="1">
                          <a:latin typeface="Times New Roman"/>
                          <a:ea typeface="Calibri"/>
                          <a:cs typeface="Times New Roman"/>
                        </a:rPr>
                        <a:t>nhỏ</a:t>
                      </a:r>
                      <a:endParaRPr lang="en-US" sz="1400" dirty="0">
                        <a:latin typeface="Calibri"/>
                        <a:ea typeface="Calibri"/>
                        <a:cs typeface="Times New Roman"/>
                      </a:endParaRPr>
                    </a:p>
                    <a:p>
                      <a:pPr marL="342900" marR="0" lvl="0" indent="-342900">
                        <a:lnSpc>
                          <a:spcPct val="150000"/>
                        </a:lnSpc>
                        <a:spcBef>
                          <a:spcPts val="0"/>
                        </a:spcBef>
                        <a:spcAft>
                          <a:spcPts val="0"/>
                        </a:spcAft>
                        <a:buFont typeface="Times New Roman"/>
                        <a:buChar char="-"/>
                        <a:tabLst>
                          <a:tab pos="188595" algn="l"/>
                        </a:tabLst>
                      </a:pPr>
                      <a:r>
                        <a:rPr lang="en-US" sz="1400" dirty="0">
                          <a:latin typeface="Times New Roman"/>
                          <a:ea typeface="Calibri"/>
                          <a:cs typeface="Times New Roman"/>
                        </a:rPr>
                        <a:t> </a:t>
                      </a:r>
                      <a:r>
                        <a:rPr lang="en-US" sz="1400" dirty="0" err="1">
                          <a:latin typeface="Times New Roman"/>
                          <a:ea typeface="Calibri"/>
                          <a:cs typeface="Times New Roman"/>
                        </a:rPr>
                        <a:t>Sỏi</a:t>
                      </a:r>
                      <a:r>
                        <a:rPr lang="en-US" sz="1400" dirty="0">
                          <a:latin typeface="Times New Roman"/>
                          <a:ea typeface="Calibri"/>
                          <a:cs typeface="Times New Roman"/>
                        </a:rPr>
                        <a:t> </a:t>
                      </a:r>
                      <a:r>
                        <a:rPr lang="en-US" sz="1400" dirty="0" err="1">
                          <a:latin typeface="Times New Roman"/>
                          <a:ea typeface="Calibri"/>
                          <a:cs typeface="Times New Roman"/>
                        </a:rPr>
                        <a:t>lớn</a:t>
                      </a:r>
                      <a:endParaRPr lang="en-US" sz="1400" dirty="0">
                        <a:latin typeface="Calibri"/>
                        <a:ea typeface="Calibri"/>
                        <a:cs typeface="Times New Roman"/>
                      </a:endParaRPr>
                    </a:p>
                    <a:p>
                      <a:pPr marL="342900" marR="0" lvl="0" indent="-342900">
                        <a:lnSpc>
                          <a:spcPct val="150000"/>
                        </a:lnSpc>
                        <a:spcBef>
                          <a:spcPts val="0"/>
                        </a:spcBef>
                        <a:spcAft>
                          <a:spcPts val="0"/>
                        </a:spcAft>
                        <a:buFont typeface="Times New Roman"/>
                        <a:buChar char="-"/>
                        <a:tabLst>
                          <a:tab pos="188595" algn="l"/>
                        </a:tabLst>
                      </a:pPr>
                      <a:r>
                        <a:rPr lang="en-US" sz="1400" dirty="0">
                          <a:latin typeface="Times New Roman"/>
                          <a:ea typeface="Calibri"/>
                          <a:cs typeface="Times New Roman"/>
                        </a:rPr>
                        <a:t> </a:t>
                      </a:r>
                      <a:r>
                        <a:rPr lang="en-US" sz="1400" dirty="0" err="1">
                          <a:latin typeface="Times New Roman"/>
                          <a:ea typeface="Calibri"/>
                          <a:cs typeface="Times New Roman"/>
                        </a:rPr>
                        <a:t>Sỏi</a:t>
                      </a:r>
                      <a:r>
                        <a:rPr lang="en-US" sz="1400" dirty="0">
                          <a:latin typeface="Times New Roman"/>
                          <a:ea typeface="Calibri"/>
                          <a:cs typeface="Times New Roman"/>
                        </a:rPr>
                        <a:t> </a:t>
                      </a:r>
                      <a:r>
                        <a:rPr lang="en-US" sz="1400" dirty="0" err="1">
                          <a:latin typeface="Times New Roman"/>
                          <a:ea typeface="Calibri"/>
                          <a:cs typeface="Times New Roman"/>
                        </a:rPr>
                        <a:t>nhỏ</a:t>
                      </a:r>
                      <a:endParaRPr lang="en-US" sz="1400" dirty="0">
                        <a:latin typeface="Calibri"/>
                        <a:ea typeface="Calibri"/>
                        <a:cs typeface="Times New Roman"/>
                      </a:endParaRPr>
                    </a:p>
                    <a:p>
                      <a:pPr marL="342900" marR="0" lvl="0" indent="-342900">
                        <a:lnSpc>
                          <a:spcPct val="150000"/>
                        </a:lnSpc>
                        <a:spcBef>
                          <a:spcPts val="0"/>
                        </a:spcBef>
                        <a:spcAft>
                          <a:spcPts val="0"/>
                        </a:spcAft>
                        <a:buFont typeface="Times New Roman"/>
                        <a:buChar char="-"/>
                        <a:tabLst>
                          <a:tab pos="188595" algn="l"/>
                        </a:tabLst>
                      </a:pPr>
                      <a:r>
                        <a:rPr lang="en-US" sz="1400" dirty="0">
                          <a:latin typeface="Times New Roman"/>
                          <a:ea typeface="Calibri"/>
                          <a:cs typeface="Times New Roman"/>
                        </a:rPr>
                        <a:t>Than </a:t>
                      </a:r>
                      <a:r>
                        <a:rPr lang="en-US" sz="1400" dirty="0" err="1">
                          <a:latin typeface="Times New Roman"/>
                          <a:ea typeface="Calibri"/>
                          <a:cs typeface="Times New Roman"/>
                        </a:rPr>
                        <a:t>hoạt</a:t>
                      </a:r>
                      <a:r>
                        <a:rPr lang="en-US" sz="1400" dirty="0">
                          <a:latin typeface="Times New Roman"/>
                          <a:ea typeface="Calibri"/>
                          <a:cs typeface="Times New Roman"/>
                        </a:rPr>
                        <a:t> </a:t>
                      </a:r>
                      <a:r>
                        <a:rPr lang="en-US" sz="1400" dirty="0" err="1">
                          <a:latin typeface="Times New Roman"/>
                          <a:ea typeface="Calibri"/>
                          <a:cs typeface="Times New Roman"/>
                        </a:rPr>
                        <a:t>tính</a:t>
                      </a:r>
                      <a:r>
                        <a:rPr lang="en-US" sz="1400" dirty="0">
                          <a:latin typeface="Times New Roman"/>
                          <a:ea typeface="Calibri"/>
                          <a:cs typeface="Times New Roman"/>
                        </a:rPr>
                        <a:t> ( </a:t>
                      </a:r>
                      <a:r>
                        <a:rPr lang="en-US" sz="1400" dirty="0" err="1">
                          <a:latin typeface="Times New Roman"/>
                          <a:ea typeface="Calibri"/>
                          <a:cs typeface="Times New Roman"/>
                        </a:rPr>
                        <a:t>dạng</a:t>
                      </a:r>
                      <a:r>
                        <a:rPr lang="en-US" sz="1400" dirty="0">
                          <a:latin typeface="Times New Roman"/>
                          <a:ea typeface="Calibri"/>
                          <a:cs typeface="Times New Roman"/>
                        </a:rPr>
                        <a:t> </a:t>
                      </a:r>
                      <a:r>
                        <a:rPr lang="en-US" sz="1400" dirty="0" err="1">
                          <a:latin typeface="Times New Roman"/>
                          <a:ea typeface="Calibri"/>
                          <a:cs typeface="Times New Roman"/>
                        </a:rPr>
                        <a:t>hạt</a:t>
                      </a:r>
                      <a:r>
                        <a:rPr lang="en-US" sz="1400" dirty="0">
                          <a:latin typeface="Times New Roman"/>
                          <a:ea typeface="Calibri"/>
                          <a:cs typeface="Times New Roman"/>
                        </a:rPr>
                        <a:t>)</a:t>
                      </a:r>
                      <a:endParaRPr lang="en-US" sz="1400" dirty="0">
                        <a:latin typeface="Calibri"/>
                        <a:ea typeface="Calibri"/>
                        <a:cs typeface="Times New Roman"/>
                      </a:endParaRPr>
                    </a:p>
                    <a:p>
                      <a:pPr marL="342900" marR="0" lvl="0" indent="-342900">
                        <a:lnSpc>
                          <a:spcPct val="150000"/>
                        </a:lnSpc>
                        <a:spcBef>
                          <a:spcPts val="0"/>
                        </a:spcBef>
                        <a:spcAft>
                          <a:spcPts val="0"/>
                        </a:spcAft>
                        <a:buFont typeface="Times New Roman"/>
                        <a:buChar char="-"/>
                        <a:tabLst>
                          <a:tab pos="188595" algn="l"/>
                        </a:tabLst>
                      </a:pPr>
                      <a:r>
                        <a:rPr lang="en-US" sz="1400" dirty="0" err="1">
                          <a:latin typeface="Times New Roman"/>
                          <a:ea typeface="Calibri"/>
                          <a:cs typeface="Times New Roman"/>
                        </a:rPr>
                        <a:t>Vỏ</a:t>
                      </a:r>
                      <a:r>
                        <a:rPr lang="en-US" sz="1400" dirty="0">
                          <a:latin typeface="Times New Roman"/>
                          <a:ea typeface="Calibri"/>
                          <a:cs typeface="Times New Roman"/>
                        </a:rPr>
                        <a:t> </a:t>
                      </a:r>
                      <a:r>
                        <a:rPr lang="en-US" sz="1400" dirty="0" err="1">
                          <a:latin typeface="Times New Roman"/>
                          <a:ea typeface="Calibri"/>
                          <a:cs typeface="Times New Roman"/>
                        </a:rPr>
                        <a:t>bình</a:t>
                      </a:r>
                      <a:r>
                        <a:rPr lang="en-US" sz="1400" dirty="0">
                          <a:latin typeface="Times New Roman"/>
                          <a:ea typeface="Calibri"/>
                          <a:cs typeface="Times New Roman"/>
                        </a:rPr>
                        <a:t> </a:t>
                      </a:r>
                      <a:r>
                        <a:rPr lang="en-US" sz="1400" dirty="0" err="1">
                          <a:latin typeface="Times New Roman"/>
                          <a:ea typeface="Calibri"/>
                          <a:cs typeface="Times New Roman"/>
                        </a:rPr>
                        <a:t>nước</a:t>
                      </a:r>
                      <a:endParaRPr lang="en-US" sz="1400" dirty="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latin typeface="Times New Roman"/>
                          <a:ea typeface="Calibri"/>
                          <a:cs typeface="Times New Roman"/>
                        </a:rPr>
                        <a:t>- </a:t>
                      </a:r>
                      <a:r>
                        <a:rPr lang="en-US" sz="1400" dirty="0" err="1">
                          <a:latin typeface="Times New Roman"/>
                          <a:ea typeface="Calibri"/>
                          <a:cs typeface="Times New Roman"/>
                        </a:rPr>
                        <a:t>Cát</a:t>
                      </a:r>
                      <a:r>
                        <a:rPr lang="en-US" sz="1400" dirty="0">
                          <a:latin typeface="Times New Roman"/>
                          <a:ea typeface="Calibri"/>
                          <a:cs typeface="Times New Roman"/>
                        </a:rPr>
                        <a:t> </a:t>
                      </a:r>
                      <a:r>
                        <a:rPr lang="en-US" sz="1400" dirty="0" err="1">
                          <a:latin typeface="Times New Roman"/>
                          <a:ea typeface="Calibri"/>
                          <a:cs typeface="Times New Roman"/>
                        </a:rPr>
                        <a:t>vàng</a:t>
                      </a:r>
                      <a:r>
                        <a:rPr lang="en-US" sz="1400" dirty="0">
                          <a:latin typeface="Times New Roman"/>
                          <a:ea typeface="Calibri"/>
                          <a:cs typeface="Times New Roman"/>
                        </a:rPr>
                        <a:t> </a:t>
                      </a:r>
                      <a:r>
                        <a:rPr lang="en-US" sz="1400" dirty="0" err="1">
                          <a:latin typeface="Times New Roman"/>
                          <a:ea typeface="Calibri"/>
                          <a:cs typeface="Times New Roman"/>
                        </a:rPr>
                        <a:t>lớn</a:t>
                      </a:r>
                      <a:endParaRPr lang="en-US" sz="1400" dirty="0">
                        <a:latin typeface="Calibri"/>
                        <a:ea typeface="Calibri"/>
                        <a:cs typeface="Times New Roman"/>
                      </a:endParaRPr>
                    </a:p>
                    <a:p>
                      <a:pPr marL="0" marR="0">
                        <a:lnSpc>
                          <a:spcPct val="150000"/>
                        </a:lnSpc>
                        <a:spcBef>
                          <a:spcPts val="0"/>
                        </a:spcBef>
                        <a:spcAft>
                          <a:spcPts val="0"/>
                        </a:spcAft>
                      </a:pPr>
                      <a:r>
                        <a:rPr lang="en-US" sz="1400" dirty="0">
                          <a:latin typeface="Times New Roman"/>
                          <a:ea typeface="Calibri"/>
                          <a:cs typeface="Times New Roman"/>
                        </a:rPr>
                        <a:t>- </a:t>
                      </a:r>
                      <a:r>
                        <a:rPr lang="en-US" sz="1400" dirty="0" err="1">
                          <a:latin typeface="Times New Roman"/>
                          <a:ea typeface="Calibri"/>
                          <a:cs typeface="Times New Roman"/>
                        </a:rPr>
                        <a:t>Cát</a:t>
                      </a:r>
                      <a:r>
                        <a:rPr lang="en-US" sz="1400" dirty="0">
                          <a:latin typeface="Times New Roman"/>
                          <a:ea typeface="Calibri"/>
                          <a:cs typeface="Times New Roman"/>
                        </a:rPr>
                        <a:t> </a:t>
                      </a:r>
                      <a:r>
                        <a:rPr lang="en-US" sz="1400" dirty="0" err="1">
                          <a:latin typeface="Times New Roman"/>
                          <a:ea typeface="Calibri"/>
                          <a:cs typeface="Times New Roman"/>
                        </a:rPr>
                        <a:t>nhỏ</a:t>
                      </a:r>
                      <a:endParaRPr lang="en-US" sz="1400" dirty="0">
                        <a:latin typeface="Calibri"/>
                        <a:ea typeface="Calibri"/>
                        <a:cs typeface="Times New Roman"/>
                      </a:endParaRPr>
                    </a:p>
                    <a:p>
                      <a:pPr marL="0" marR="0">
                        <a:lnSpc>
                          <a:spcPct val="150000"/>
                        </a:lnSpc>
                        <a:spcBef>
                          <a:spcPts val="0"/>
                        </a:spcBef>
                        <a:spcAft>
                          <a:spcPts val="0"/>
                        </a:spcAft>
                      </a:pPr>
                      <a:r>
                        <a:rPr lang="en-US" sz="1400" dirty="0">
                          <a:latin typeface="Times New Roman"/>
                          <a:ea typeface="Calibri"/>
                          <a:cs typeface="Times New Roman"/>
                        </a:rPr>
                        <a:t>- </a:t>
                      </a:r>
                      <a:r>
                        <a:rPr lang="en-US" sz="1400" dirty="0" err="1">
                          <a:latin typeface="Times New Roman"/>
                          <a:ea typeface="Calibri"/>
                          <a:cs typeface="Times New Roman"/>
                        </a:rPr>
                        <a:t>Sỏi</a:t>
                      </a:r>
                      <a:r>
                        <a:rPr lang="en-US" sz="1400" dirty="0">
                          <a:latin typeface="Times New Roman"/>
                          <a:ea typeface="Calibri"/>
                          <a:cs typeface="Times New Roman"/>
                        </a:rPr>
                        <a:t> </a:t>
                      </a:r>
                      <a:r>
                        <a:rPr lang="en-US" sz="1400" dirty="0" err="1">
                          <a:latin typeface="Times New Roman"/>
                          <a:ea typeface="Calibri"/>
                          <a:cs typeface="Times New Roman"/>
                        </a:rPr>
                        <a:t>lớn</a:t>
                      </a:r>
                      <a:endParaRPr lang="en-US" sz="1400" dirty="0">
                        <a:latin typeface="Calibri"/>
                        <a:ea typeface="Calibri"/>
                        <a:cs typeface="Times New Roman"/>
                      </a:endParaRPr>
                    </a:p>
                    <a:p>
                      <a:pPr marL="0" marR="0">
                        <a:lnSpc>
                          <a:spcPct val="150000"/>
                        </a:lnSpc>
                        <a:spcBef>
                          <a:spcPts val="0"/>
                        </a:spcBef>
                        <a:spcAft>
                          <a:spcPts val="0"/>
                        </a:spcAft>
                      </a:pPr>
                      <a:r>
                        <a:rPr lang="en-US" sz="1400" dirty="0">
                          <a:latin typeface="Times New Roman"/>
                          <a:ea typeface="Calibri"/>
                          <a:cs typeface="Times New Roman"/>
                        </a:rPr>
                        <a:t>- </a:t>
                      </a:r>
                      <a:r>
                        <a:rPr lang="en-US" sz="1400" dirty="0" err="1">
                          <a:latin typeface="Times New Roman"/>
                          <a:ea typeface="Calibri"/>
                          <a:cs typeface="Times New Roman"/>
                        </a:rPr>
                        <a:t>Sỏi</a:t>
                      </a:r>
                      <a:r>
                        <a:rPr lang="en-US" sz="1400" dirty="0">
                          <a:latin typeface="Times New Roman"/>
                          <a:ea typeface="Calibri"/>
                          <a:cs typeface="Times New Roman"/>
                        </a:rPr>
                        <a:t> </a:t>
                      </a:r>
                      <a:r>
                        <a:rPr lang="en-US" sz="1400" dirty="0" err="1">
                          <a:latin typeface="Times New Roman"/>
                          <a:ea typeface="Calibri"/>
                          <a:cs typeface="Times New Roman"/>
                        </a:rPr>
                        <a:t>nhỏ</a:t>
                      </a:r>
                      <a:endParaRPr lang="en-US" sz="1400" dirty="0">
                        <a:latin typeface="Calibri"/>
                        <a:ea typeface="Calibri"/>
                        <a:cs typeface="Times New Roman"/>
                      </a:endParaRPr>
                    </a:p>
                    <a:p>
                      <a:pPr marL="0" marR="0">
                        <a:lnSpc>
                          <a:spcPct val="150000"/>
                        </a:lnSpc>
                        <a:spcBef>
                          <a:spcPts val="0"/>
                        </a:spcBef>
                        <a:spcAft>
                          <a:spcPts val="0"/>
                        </a:spcAft>
                      </a:pPr>
                      <a:r>
                        <a:rPr lang="en-US" sz="1400" dirty="0">
                          <a:latin typeface="Times New Roman"/>
                          <a:ea typeface="Calibri"/>
                          <a:cs typeface="Times New Roman"/>
                        </a:rPr>
                        <a:t>- Than </a:t>
                      </a:r>
                      <a:r>
                        <a:rPr lang="en-US" sz="1400" dirty="0" err="1">
                          <a:latin typeface="Times New Roman"/>
                          <a:ea typeface="Calibri"/>
                          <a:cs typeface="Times New Roman"/>
                        </a:rPr>
                        <a:t>hoạt</a:t>
                      </a:r>
                      <a:r>
                        <a:rPr lang="en-US" sz="1400" dirty="0">
                          <a:latin typeface="Times New Roman"/>
                          <a:ea typeface="Calibri"/>
                          <a:cs typeface="Times New Roman"/>
                        </a:rPr>
                        <a:t> </a:t>
                      </a:r>
                      <a:r>
                        <a:rPr lang="en-US" sz="1400" dirty="0" err="1">
                          <a:latin typeface="Times New Roman"/>
                          <a:ea typeface="Calibri"/>
                          <a:cs typeface="Times New Roman"/>
                        </a:rPr>
                        <a:t>tính</a:t>
                      </a:r>
                      <a:r>
                        <a:rPr lang="en-US" sz="1400" dirty="0">
                          <a:latin typeface="Times New Roman"/>
                          <a:ea typeface="Calibri"/>
                          <a:cs typeface="Times New Roman"/>
                        </a:rPr>
                        <a:t> (</a:t>
                      </a:r>
                      <a:r>
                        <a:rPr lang="en-US" sz="1400" dirty="0" err="1">
                          <a:latin typeface="Times New Roman"/>
                          <a:ea typeface="Calibri"/>
                          <a:cs typeface="Times New Roman"/>
                        </a:rPr>
                        <a:t>viên</a:t>
                      </a:r>
                      <a:r>
                        <a:rPr lang="en-US" sz="1400" dirty="0">
                          <a:latin typeface="Times New Roman"/>
                          <a:ea typeface="Calibri"/>
                          <a:cs typeface="Times New Roman"/>
                        </a:rPr>
                        <a:t> </a:t>
                      </a:r>
                      <a:r>
                        <a:rPr lang="en-US" sz="1400" dirty="0" err="1">
                          <a:latin typeface="Times New Roman"/>
                          <a:ea typeface="Calibri"/>
                          <a:cs typeface="Times New Roman"/>
                        </a:rPr>
                        <a:t>nén</a:t>
                      </a:r>
                      <a:r>
                        <a:rPr lang="en-US" sz="1400" dirty="0">
                          <a:latin typeface="Times New Roman"/>
                          <a:ea typeface="Calibri"/>
                          <a:cs typeface="Times New Roman"/>
                        </a:rPr>
                        <a:t>)</a:t>
                      </a:r>
                      <a:endParaRPr lang="en-US" sz="1400" dirty="0">
                        <a:latin typeface="Calibri"/>
                        <a:ea typeface="Calibri"/>
                        <a:cs typeface="Times New Roman"/>
                      </a:endParaRPr>
                    </a:p>
                    <a:p>
                      <a:pPr marL="0" marR="0">
                        <a:lnSpc>
                          <a:spcPct val="150000"/>
                        </a:lnSpc>
                        <a:spcBef>
                          <a:spcPts val="0"/>
                        </a:spcBef>
                        <a:spcAft>
                          <a:spcPts val="0"/>
                        </a:spcAft>
                      </a:pPr>
                      <a:r>
                        <a:rPr lang="en-US" sz="1400" dirty="0">
                          <a:latin typeface="Times New Roman"/>
                          <a:ea typeface="Calibri"/>
                          <a:cs typeface="Times New Roman"/>
                        </a:rPr>
                        <a:t>- Can </a:t>
                      </a:r>
                      <a:r>
                        <a:rPr lang="en-US" sz="1400" dirty="0" err="1">
                          <a:latin typeface="Times New Roman"/>
                          <a:ea typeface="Calibri"/>
                          <a:cs typeface="Times New Roman"/>
                        </a:rPr>
                        <a:t>nhựa</a:t>
                      </a:r>
                      <a:endParaRPr lang="en-US" sz="1400" dirty="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latin typeface="Times New Roman"/>
                          <a:ea typeface="Calibri"/>
                          <a:cs typeface="Times New Roman"/>
                        </a:rPr>
                        <a:t>- </a:t>
                      </a:r>
                      <a:r>
                        <a:rPr lang="en-US" sz="1400" dirty="0" err="1">
                          <a:latin typeface="Times New Roman"/>
                          <a:ea typeface="Calibri"/>
                          <a:cs typeface="Times New Roman"/>
                        </a:rPr>
                        <a:t>Cát</a:t>
                      </a:r>
                      <a:r>
                        <a:rPr lang="en-US" sz="1400" dirty="0">
                          <a:latin typeface="Times New Roman"/>
                          <a:ea typeface="Calibri"/>
                          <a:cs typeface="Times New Roman"/>
                        </a:rPr>
                        <a:t> </a:t>
                      </a:r>
                      <a:r>
                        <a:rPr lang="en-US" sz="1400" dirty="0" err="1">
                          <a:latin typeface="Times New Roman"/>
                          <a:ea typeface="Calibri"/>
                          <a:cs typeface="Times New Roman"/>
                        </a:rPr>
                        <a:t>thạch</a:t>
                      </a:r>
                      <a:r>
                        <a:rPr lang="en-US" sz="1400" dirty="0">
                          <a:latin typeface="Times New Roman"/>
                          <a:ea typeface="Calibri"/>
                          <a:cs typeface="Times New Roman"/>
                        </a:rPr>
                        <a:t> </a:t>
                      </a:r>
                      <a:r>
                        <a:rPr lang="en-US" sz="1400" dirty="0" err="1">
                          <a:latin typeface="Times New Roman"/>
                          <a:ea typeface="Calibri"/>
                          <a:cs typeface="Times New Roman"/>
                        </a:rPr>
                        <a:t>anh</a:t>
                      </a:r>
                      <a:endParaRPr lang="en-US" sz="1400" dirty="0">
                        <a:latin typeface="Calibri"/>
                        <a:ea typeface="Calibri"/>
                        <a:cs typeface="Times New Roman"/>
                      </a:endParaRPr>
                    </a:p>
                    <a:p>
                      <a:pPr marL="0" marR="0">
                        <a:lnSpc>
                          <a:spcPct val="150000"/>
                        </a:lnSpc>
                        <a:spcBef>
                          <a:spcPts val="0"/>
                        </a:spcBef>
                        <a:spcAft>
                          <a:spcPts val="0"/>
                        </a:spcAft>
                      </a:pPr>
                      <a:r>
                        <a:rPr lang="en-US" sz="1400" dirty="0">
                          <a:latin typeface="Times New Roman"/>
                          <a:ea typeface="Calibri"/>
                          <a:cs typeface="Times New Roman"/>
                        </a:rPr>
                        <a:t>- </a:t>
                      </a:r>
                      <a:r>
                        <a:rPr lang="en-US" sz="1400" dirty="0" err="1">
                          <a:latin typeface="Times New Roman"/>
                          <a:ea typeface="Calibri"/>
                          <a:cs typeface="Times New Roman"/>
                        </a:rPr>
                        <a:t>Cát</a:t>
                      </a:r>
                      <a:r>
                        <a:rPr lang="en-US" sz="1400" dirty="0">
                          <a:latin typeface="Times New Roman"/>
                          <a:ea typeface="Calibri"/>
                          <a:cs typeface="Times New Roman"/>
                        </a:rPr>
                        <a:t> </a:t>
                      </a:r>
                      <a:r>
                        <a:rPr lang="en-US" sz="1400" dirty="0" err="1">
                          <a:latin typeface="Times New Roman"/>
                          <a:ea typeface="Calibri"/>
                          <a:cs typeface="Times New Roman"/>
                        </a:rPr>
                        <a:t>nhỏ</a:t>
                      </a:r>
                      <a:endParaRPr lang="en-US" sz="1400" dirty="0">
                        <a:latin typeface="Calibri"/>
                        <a:ea typeface="Calibri"/>
                        <a:cs typeface="Times New Roman"/>
                      </a:endParaRPr>
                    </a:p>
                    <a:p>
                      <a:pPr marL="0" marR="0">
                        <a:lnSpc>
                          <a:spcPct val="150000"/>
                        </a:lnSpc>
                        <a:spcBef>
                          <a:spcPts val="0"/>
                        </a:spcBef>
                        <a:spcAft>
                          <a:spcPts val="0"/>
                        </a:spcAft>
                      </a:pPr>
                      <a:r>
                        <a:rPr lang="en-US" sz="1400" dirty="0">
                          <a:latin typeface="Times New Roman"/>
                          <a:ea typeface="Calibri"/>
                          <a:cs typeface="Times New Roman"/>
                        </a:rPr>
                        <a:t>- </a:t>
                      </a:r>
                      <a:r>
                        <a:rPr lang="en-US" sz="1400" dirty="0" err="1">
                          <a:latin typeface="Times New Roman"/>
                          <a:ea typeface="Calibri"/>
                          <a:cs typeface="Times New Roman"/>
                        </a:rPr>
                        <a:t>Sỏi</a:t>
                      </a:r>
                      <a:r>
                        <a:rPr lang="en-US" sz="1400" dirty="0">
                          <a:latin typeface="Times New Roman"/>
                          <a:ea typeface="Calibri"/>
                          <a:cs typeface="Times New Roman"/>
                        </a:rPr>
                        <a:t> </a:t>
                      </a:r>
                      <a:r>
                        <a:rPr lang="en-US" sz="1400" dirty="0" err="1">
                          <a:latin typeface="Times New Roman"/>
                          <a:ea typeface="Calibri"/>
                          <a:cs typeface="Times New Roman"/>
                        </a:rPr>
                        <a:t>lớn</a:t>
                      </a:r>
                      <a:endParaRPr lang="en-US" sz="1400" dirty="0">
                        <a:latin typeface="Calibri"/>
                        <a:ea typeface="Calibri"/>
                        <a:cs typeface="Times New Roman"/>
                      </a:endParaRPr>
                    </a:p>
                    <a:p>
                      <a:pPr marL="0" marR="0">
                        <a:lnSpc>
                          <a:spcPct val="150000"/>
                        </a:lnSpc>
                        <a:spcBef>
                          <a:spcPts val="0"/>
                        </a:spcBef>
                        <a:spcAft>
                          <a:spcPts val="0"/>
                        </a:spcAft>
                      </a:pPr>
                      <a:r>
                        <a:rPr lang="en-US" sz="1400" dirty="0">
                          <a:latin typeface="Times New Roman"/>
                          <a:ea typeface="Calibri"/>
                          <a:cs typeface="Times New Roman"/>
                        </a:rPr>
                        <a:t>- </a:t>
                      </a:r>
                      <a:r>
                        <a:rPr lang="en-US" sz="1400" dirty="0" err="1">
                          <a:latin typeface="Times New Roman"/>
                          <a:ea typeface="Calibri"/>
                          <a:cs typeface="Times New Roman"/>
                        </a:rPr>
                        <a:t>Sỏi</a:t>
                      </a:r>
                      <a:r>
                        <a:rPr lang="en-US" sz="1400" dirty="0">
                          <a:latin typeface="Times New Roman"/>
                          <a:ea typeface="Calibri"/>
                          <a:cs typeface="Times New Roman"/>
                        </a:rPr>
                        <a:t> </a:t>
                      </a:r>
                      <a:r>
                        <a:rPr lang="en-US" sz="1400" dirty="0" err="1">
                          <a:latin typeface="Times New Roman"/>
                          <a:ea typeface="Calibri"/>
                          <a:cs typeface="Times New Roman"/>
                        </a:rPr>
                        <a:t>nhỏ</a:t>
                      </a:r>
                      <a:endParaRPr lang="en-US" sz="1400" dirty="0">
                        <a:latin typeface="Calibri"/>
                        <a:ea typeface="Calibri"/>
                        <a:cs typeface="Times New Roman"/>
                      </a:endParaRPr>
                    </a:p>
                    <a:p>
                      <a:pPr marL="0" marR="0">
                        <a:lnSpc>
                          <a:spcPct val="150000"/>
                        </a:lnSpc>
                        <a:spcBef>
                          <a:spcPts val="0"/>
                        </a:spcBef>
                        <a:spcAft>
                          <a:spcPts val="0"/>
                        </a:spcAft>
                      </a:pPr>
                      <a:r>
                        <a:rPr lang="en-US" sz="1400" dirty="0">
                          <a:latin typeface="Times New Roman"/>
                          <a:ea typeface="Calibri"/>
                          <a:cs typeface="Times New Roman"/>
                        </a:rPr>
                        <a:t>- Than </a:t>
                      </a:r>
                      <a:r>
                        <a:rPr lang="en-US" sz="1400" dirty="0" err="1">
                          <a:latin typeface="Times New Roman"/>
                          <a:ea typeface="Calibri"/>
                          <a:cs typeface="Times New Roman"/>
                        </a:rPr>
                        <a:t>hoạt</a:t>
                      </a:r>
                      <a:r>
                        <a:rPr lang="en-US" sz="1400" dirty="0">
                          <a:latin typeface="Times New Roman"/>
                          <a:ea typeface="Calibri"/>
                          <a:cs typeface="Times New Roman"/>
                        </a:rPr>
                        <a:t> </a:t>
                      </a:r>
                      <a:r>
                        <a:rPr lang="en-US" sz="1400" dirty="0" err="1">
                          <a:latin typeface="Times New Roman"/>
                          <a:ea typeface="Calibri"/>
                          <a:cs typeface="Times New Roman"/>
                        </a:rPr>
                        <a:t>tính</a:t>
                      </a:r>
                      <a:r>
                        <a:rPr lang="en-US" sz="1400" dirty="0">
                          <a:latin typeface="Times New Roman"/>
                          <a:ea typeface="Calibri"/>
                          <a:cs typeface="Times New Roman"/>
                        </a:rPr>
                        <a:t>                 (</a:t>
                      </a:r>
                      <a:r>
                        <a:rPr lang="en-US" sz="1400" dirty="0" err="1">
                          <a:latin typeface="Times New Roman"/>
                          <a:ea typeface="Calibri"/>
                          <a:cs typeface="Times New Roman"/>
                        </a:rPr>
                        <a:t>dạng</a:t>
                      </a:r>
                      <a:r>
                        <a:rPr lang="en-US" sz="1400" dirty="0">
                          <a:latin typeface="Times New Roman"/>
                          <a:ea typeface="Calibri"/>
                          <a:cs typeface="Times New Roman"/>
                        </a:rPr>
                        <a:t> </a:t>
                      </a:r>
                      <a:r>
                        <a:rPr lang="en-US" sz="1400" dirty="0" err="1">
                          <a:latin typeface="Times New Roman"/>
                          <a:ea typeface="Calibri"/>
                          <a:cs typeface="Times New Roman"/>
                        </a:rPr>
                        <a:t>hạt</a:t>
                      </a:r>
                      <a:r>
                        <a:rPr lang="en-US" sz="1400" dirty="0">
                          <a:latin typeface="Times New Roman"/>
                          <a:ea typeface="Calibri"/>
                          <a:cs typeface="Times New Roman"/>
                        </a:rPr>
                        <a:t>)</a:t>
                      </a:r>
                      <a:endParaRPr lang="en-US" sz="1400" dirty="0">
                        <a:latin typeface="Calibri"/>
                        <a:ea typeface="Calibri"/>
                        <a:cs typeface="Times New Roman"/>
                      </a:endParaRPr>
                    </a:p>
                    <a:p>
                      <a:pPr marL="0" marR="0" algn="just">
                        <a:lnSpc>
                          <a:spcPct val="150000"/>
                        </a:lnSpc>
                        <a:spcBef>
                          <a:spcPts val="0"/>
                        </a:spcBef>
                        <a:spcAft>
                          <a:spcPts val="0"/>
                        </a:spcAft>
                      </a:pPr>
                      <a:r>
                        <a:rPr lang="en-US" sz="1400" dirty="0">
                          <a:latin typeface="Times New Roman"/>
                          <a:ea typeface="Calibri"/>
                          <a:cs typeface="Times New Roman"/>
                        </a:rPr>
                        <a:t>- Can </a:t>
                      </a:r>
                      <a:r>
                        <a:rPr lang="en-US" sz="1400" dirty="0" err="1">
                          <a:latin typeface="Times New Roman"/>
                          <a:ea typeface="Calibri"/>
                          <a:cs typeface="Times New Roman"/>
                        </a:rPr>
                        <a:t>nhựa</a:t>
                      </a:r>
                      <a:endParaRPr lang="en-US" sz="1400" dirty="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600"/>
                        </a:spcAft>
                      </a:pPr>
                      <a:endParaRPr lang="en-US" sz="1400" dirty="0">
                        <a:latin typeface="Times New Roman"/>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600"/>
                        </a:spcAft>
                      </a:pPr>
                      <a:endParaRPr lang="en-US" sz="1200" dirty="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566">
                <a:tc rowSpan="2">
                  <a:txBody>
                    <a:bodyPr/>
                    <a:lstStyle/>
                    <a:p>
                      <a:pPr marL="0" marR="0" algn="ctr">
                        <a:lnSpc>
                          <a:spcPct val="200000"/>
                        </a:lnSpc>
                        <a:spcBef>
                          <a:spcPts val="600"/>
                        </a:spcBef>
                        <a:spcAft>
                          <a:spcPts val="600"/>
                        </a:spcAft>
                      </a:pPr>
                      <a:r>
                        <a:rPr lang="en-US" sz="1200" b="1">
                          <a:latin typeface="Times New Roman"/>
                          <a:ea typeface="Calibri"/>
                          <a:cs typeface="Times New Roman"/>
                        </a:rPr>
                        <a:t>GIÁ THÀNH</a:t>
                      </a:r>
                      <a:endParaRPr lang="en-US" sz="1200">
                        <a:latin typeface="Calibri"/>
                        <a:ea typeface="Calibri"/>
                        <a:cs typeface="Times New Roman"/>
                      </a:endParaRPr>
                    </a:p>
                  </a:txBody>
                  <a:tcPr marL="35305" marR="35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a:latin typeface="Times New Roman"/>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a:latin typeface="Times New Roman"/>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a:latin typeface="Times New Roman"/>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dirty="0">
                        <a:latin typeface="Times New Roman"/>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dirty="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566">
                <a:tc vMerge="1">
                  <a:txBody>
                    <a:bodyPr/>
                    <a:lstStyle/>
                    <a:p>
                      <a:endParaRPr lang="en-US"/>
                    </a:p>
                  </a:txBody>
                  <a:tcPr/>
                </a:tc>
                <a:tc>
                  <a:txBody>
                    <a:bodyPr/>
                    <a:lstStyle/>
                    <a:p>
                      <a:pPr marL="0" marR="0">
                        <a:lnSpc>
                          <a:spcPct val="200000"/>
                        </a:lnSpc>
                        <a:spcBef>
                          <a:spcPts val="600"/>
                        </a:spcBef>
                        <a:spcAft>
                          <a:spcPts val="600"/>
                        </a:spcAft>
                      </a:pPr>
                      <a:r>
                        <a:rPr lang="en-US" sz="1200" b="1">
                          <a:latin typeface="Times New Roman"/>
                          <a:ea typeface="Calibri"/>
                          <a:cs typeface="Times New Roman"/>
                        </a:rPr>
                        <a:t>ĐIỂM:</a:t>
                      </a: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a:latin typeface="Times New Roman"/>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a:latin typeface="Times New Roman"/>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dirty="0">
                        <a:latin typeface="Times New Roman"/>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dirty="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566">
                <a:tc>
                  <a:txBody>
                    <a:bodyPr/>
                    <a:lstStyle/>
                    <a:p>
                      <a:pPr marL="0" marR="0">
                        <a:lnSpc>
                          <a:spcPct val="200000"/>
                        </a:lnSpc>
                        <a:spcBef>
                          <a:spcPts val="600"/>
                        </a:spcBef>
                        <a:spcAft>
                          <a:spcPts val="600"/>
                        </a:spcAft>
                      </a:pPr>
                      <a:r>
                        <a:rPr lang="en-US" sz="1200" b="1">
                          <a:latin typeface="Times New Roman"/>
                          <a:ea typeface="Calibri"/>
                          <a:cs typeface="Times New Roman"/>
                        </a:rPr>
                        <a:t>HÌNH THỨC</a:t>
                      </a: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200" b="1">
                          <a:latin typeface="Times New Roman"/>
                          <a:ea typeface="Calibri"/>
                          <a:cs typeface="Times New Roman"/>
                        </a:rPr>
                        <a:t>ĐIỂM:</a:t>
                      </a: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200" b="1">
                          <a:latin typeface="Times New Roman"/>
                          <a:ea typeface="Calibri"/>
                          <a:cs typeface="Times New Roman"/>
                        </a:rPr>
                        <a:t>ĐIỂM:</a:t>
                      </a: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200" b="1">
                          <a:latin typeface="Times New Roman"/>
                          <a:ea typeface="Calibri"/>
                          <a:cs typeface="Times New Roman"/>
                        </a:rPr>
                        <a:t>ĐIỂM:</a:t>
                      </a: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dirty="0">
                        <a:latin typeface="Times New Roman"/>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dirty="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566">
                <a:tc>
                  <a:txBody>
                    <a:bodyPr/>
                    <a:lstStyle/>
                    <a:p>
                      <a:pPr marL="0" marR="0">
                        <a:lnSpc>
                          <a:spcPct val="200000"/>
                        </a:lnSpc>
                        <a:spcBef>
                          <a:spcPts val="600"/>
                        </a:spcBef>
                        <a:spcAft>
                          <a:spcPts val="600"/>
                        </a:spcAft>
                      </a:pPr>
                      <a:r>
                        <a:rPr lang="en-US" sz="1200" b="1">
                          <a:latin typeface="Times New Roman"/>
                          <a:ea typeface="Calibri"/>
                          <a:cs typeface="Times New Roman"/>
                        </a:rPr>
                        <a:t>CHỈ SỐ TDS</a:t>
                      </a: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200" b="1">
                          <a:latin typeface="Times New Roman"/>
                          <a:ea typeface="Calibri"/>
                          <a:cs typeface="Times New Roman"/>
                        </a:rPr>
                        <a:t>TDS =</a:t>
                      </a: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200" b="1">
                          <a:latin typeface="Times New Roman"/>
                          <a:ea typeface="Calibri"/>
                          <a:cs typeface="Times New Roman"/>
                        </a:rPr>
                        <a:t>TDS = </a:t>
                      </a: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200" b="1">
                          <a:latin typeface="Times New Roman"/>
                          <a:ea typeface="Calibri"/>
                          <a:cs typeface="Times New Roman"/>
                        </a:rPr>
                        <a:t>TDS =</a:t>
                      </a: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200" b="1">
                          <a:latin typeface="Times New Roman"/>
                          <a:ea typeface="Calibri"/>
                          <a:cs typeface="Times New Roman"/>
                        </a:rPr>
                        <a:t>TDS =</a:t>
                      </a: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dirty="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566">
                <a:tc>
                  <a:txBody>
                    <a:bodyPr/>
                    <a:lstStyle/>
                    <a:p>
                      <a:pPr marL="0" marR="0">
                        <a:lnSpc>
                          <a:spcPct val="200000"/>
                        </a:lnSpc>
                        <a:spcBef>
                          <a:spcPts val="600"/>
                        </a:spcBef>
                        <a:spcAft>
                          <a:spcPts val="600"/>
                        </a:spcAft>
                      </a:pP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200" b="1">
                          <a:latin typeface="Times New Roman"/>
                          <a:ea typeface="Calibri"/>
                          <a:cs typeface="Times New Roman"/>
                        </a:rPr>
                        <a:t>ĐIỂM</a:t>
                      </a: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a:latin typeface="Times New Roman"/>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a:latin typeface="Times New Roman"/>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a:latin typeface="Times New Roman"/>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dirty="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566">
                <a:tc>
                  <a:txBody>
                    <a:bodyPr/>
                    <a:lstStyle/>
                    <a:p>
                      <a:pPr marL="0" marR="0">
                        <a:lnSpc>
                          <a:spcPct val="200000"/>
                        </a:lnSpc>
                        <a:spcBef>
                          <a:spcPts val="600"/>
                        </a:spcBef>
                        <a:spcAft>
                          <a:spcPts val="600"/>
                        </a:spcAft>
                      </a:pPr>
                      <a:r>
                        <a:rPr lang="en-US" sz="1200" b="1">
                          <a:latin typeface="Times New Roman"/>
                          <a:ea typeface="Calibri"/>
                          <a:cs typeface="Times New Roman"/>
                        </a:rPr>
                        <a:t>TỔNG ĐIỂM</a:t>
                      </a: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endParaRPr lang="en-US" sz="1200" dirty="0">
                        <a:latin typeface="Calibri"/>
                        <a:ea typeface="Calibri"/>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0" y="304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88913" algn="l"/>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BẢNG Đ</a:t>
            </a:r>
            <a:r>
              <a:rPr kumimoji="0" lang="en-US" sz="1600" b="1"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NH GI</a:t>
            </a:r>
            <a:r>
              <a:rPr kumimoji="0" lang="en-US" sz="1600" b="1"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SẢN PHẨM</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8913" algn="l"/>
              </a:tabLst>
            </a:pPr>
            <a:r>
              <a:rPr kumimoji="0" lang="en-US" sz="1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MÔ HÌNH  THIẾT BỊ LỌC NƯỚC ĐƠN GIẢN TỪ THAN HOẠT T</a:t>
            </a:r>
            <a:r>
              <a:rPr kumimoji="0" lang="en-US" sz="1600" b="1"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NH</a:t>
            </a:r>
            <a:r>
              <a:rPr kumimoji="0" lang="en-US" sz="1600" b="1"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2050" name="Rectangle 2"/>
          <p:cNvSpPr>
            <a:spLocks noChangeArrowheads="1"/>
          </p:cNvSpPr>
          <p:nvPr/>
        </p:nvSpPr>
        <p:spPr bwMode="auto">
          <a:xfrm>
            <a:off x="762000" y="5867400"/>
            <a:ext cx="7620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Giá</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thành</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giá</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thấp</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nhất</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 20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điểm</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endParaRPr kumimoji="0" lang="en-US"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Hình</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thức</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đẹp</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khoa</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học</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20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điểm</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endParaRPr kumimoji="0" lang="en-US"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Chỉ</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số</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TDS: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Chỉ</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số</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thấp</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nhất</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đạt</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tiêu</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chuẩn</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nước</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sinh</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hoạt</a:t>
            </a:r>
            <a:r>
              <a:rPr kumimoji="0" lang="en-US"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):60 </a:t>
            </a:r>
            <a:r>
              <a:rPr kumimoji="0" lang="en-US"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điểm</a:t>
            </a:r>
            <a:r>
              <a:rPr kumimoji="0" lang="en-US"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752600"/>
            <a:ext cx="8036687" cy="1828386"/>
          </a:xfrm>
          <a:prstGeom prst="rect">
            <a:avLst/>
          </a:prstGeom>
          <a:noFill/>
        </p:spPr>
        <p:txBody>
          <a:bodyPr wrap="none" lIns="91440" tIns="45720" rIns="91440" bIns="45720">
            <a:spAutoFit/>
          </a:bodyPr>
          <a:lstStyle/>
          <a:p>
            <a:pPr algn="ctr">
              <a:lnSpc>
                <a:spcPct val="150000"/>
              </a:lnSpc>
            </a:pP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XIN KÍNH CHÀO QUÝ THẦY CÔ</a:t>
            </a:r>
          </a:p>
          <a:p>
            <a:pPr algn="ctr">
              <a:lnSpc>
                <a:spcPct val="150000"/>
              </a:lnSpc>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CÙNG CÁC EM HỌC SINH! </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 name="Picture 2" descr="AD.jpg"/>
          <p:cNvPicPr>
            <a:picLocks noChangeAspect="1"/>
          </p:cNvPicPr>
          <p:nvPr/>
        </p:nvPicPr>
        <p:blipFill>
          <a:blip r:embed="rId2"/>
          <a:stretch>
            <a:fillRect/>
          </a:stretch>
        </p:blipFill>
        <p:spPr>
          <a:xfrm>
            <a:off x="1" y="1"/>
            <a:ext cx="1752599" cy="1752599"/>
          </a:xfrm>
          <a:prstGeom prst="rect">
            <a:avLst/>
          </a:prstGeom>
        </p:spPr>
      </p:pic>
      <p:sp>
        <p:nvSpPr>
          <p:cNvPr id="18434" name="AutoShape 2" descr="Résultat de recherche d'images pour &quot;STE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S2.jpg"/>
          <p:cNvPicPr>
            <a:picLocks noChangeAspect="1"/>
          </p:cNvPicPr>
          <p:nvPr/>
        </p:nvPicPr>
        <p:blipFill>
          <a:blip r:embed="rId3"/>
          <a:stretch>
            <a:fillRect/>
          </a:stretch>
        </p:blipFill>
        <p:spPr>
          <a:xfrm>
            <a:off x="2895600" y="4038600"/>
            <a:ext cx="3028950" cy="15144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y-dien-phan-nuoc_4-600x277.jpg"/>
          <p:cNvPicPr>
            <a:picLocks noChangeAspect="1"/>
          </p:cNvPicPr>
          <p:nvPr/>
        </p:nvPicPr>
        <p:blipFill>
          <a:blip r:embed="rId2"/>
          <a:stretch>
            <a:fillRect/>
          </a:stretch>
        </p:blipFill>
        <p:spPr>
          <a:xfrm>
            <a:off x="838200" y="1143000"/>
            <a:ext cx="7148909" cy="3910013"/>
          </a:xfrm>
          <a:prstGeom prst="rect">
            <a:avLst/>
          </a:prstGeom>
        </p:spPr>
      </p:pic>
      <p:sp>
        <p:nvSpPr>
          <p:cNvPr id="5" name="TextBox 4"/>
          <p:cNvSpPr txBox="1"/>
          <p:nvPr/>
        </p:nvSpPr>
        <p:spPr>
          <a:xfrm>
            <a:off x="381000" y="5791200"/>
            <a:ext cx="8600175" cy="461665"/>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KHÔNG NÊN UỐNG TRỰC TIẾP NƯỚC MÁY SINH HOẠT </a:t>
            </a:r>
            <a:endParaRPr lang="en-US" sz="2400" b="1" dirty="0">
              <a:solidFill>
                <a:srgbClr val="FF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ieudungplus.vn/media/uploaded/13/2015/10/30/binh_loc_nuoc.jpg"/>
          <p:cNvPicPr>
            <a:picLocks noChangeAspect="1" noChangeArrowheads="1"/>
          </p:cNvPicPr>
          <p:nvPr/>
        </p:nvPicPr>
        <p:blipFill>
          <a:blip r:embed="rId2"/>
          <a:srcRect/>
          <a:stretch>
            <a:fillRect/>
          </a:stretch>
        </p:blipFill>
        <p:spPr bwMode="auto">
          <a:xfrm>
            <a:off x="533400" y="1006078"/>
            <a:ext cx="3048000" cy="4327922"/>
          </a:xfrm>
          <a:prstGeom prst="rect">
            <a:avLst/>
          </a:prstGeom>
          <a:noFill/>
        </p:spPr>
      </p:pic>
      <p:sp>
        <p:nvSpPr>
          <p:cNvPr id="1030" name="AutoShape 6" descr="Máy lọc nước giá rẻ Karof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Smart RO - iQ ap thep 500.png"/>
          <p:cNvPicPr>
            <a:picLocks noChangeAspect="1"/>
          </p:cNvPicPr>
          <p:nvPr/>
        </p:nvPicPr>
        <p:blipFill>
          <a:blip r:embed="rId3"/>
          <a:stretch>
            <a:fillRect/>
          </a:stretch>
        </p:blipFill>
        <p:spPr>
          <a:xfrm>
            <a:off x="3657600" y="1143000"/>
            <a:ext cx="4609505" cy="3619048"/>
          </a:xfrm>
          <a:prstGeom prst="rect">
            <a:avLst/>
          </a:prstGeom>
        </p:spPr>
      </p:pic>
      <p:sp>
        <p:nvSpPr>
          <p:cNvPr id="6" name="Rectangle 5"/>
          <p:cNvSpPr/>
          <p:nvPr/>
        </p:nvSpPr>
        <p:spPr>
          <a:xfrm>
            <a:off x="1143000" y="381000"/>
            <a:ext cx="7206781" cy="584775"/>
          </a:xfrm>
          <a:prstGeom prst="rect">
            <a:avLst/>
          </a:prstGeom>
          <a:noFill/>
        </p:spPr>
        <p:txBody>
          <a:bodyPr wrap="none" lIns="91440" tIns="45720" rIns="91440" bIns="45720">
            <a:spAutoFit/>
          </a:bodyPr>
          <a:lstStyle/>
          <a:p>
            <a:pPr algn="ct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Thiết</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bị</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lọc</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nước</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tại</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gia</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đình</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990600" y="5410200"/>
            <a:ext cx="2313454" cy="523220"/>
          </a:xfrm>
          <a:prstGeom prst="rect">
            <a:avLst/>
          </a:prstGeom>
        </p:spPr>
        <p:txBody>
          <a:bodyPr wrap="none">
            <a:spAutoFit/>
          </a:bodyPr>
          <a:lstStyle/>
          <a:p>
            <a:pPr fontAlgn="base"/>
            <a:r>
              <a:rPr lang="vi-VN" sz="2800" b="1" dirty="0" smtClean="0">
                <a:latin typeface="+mj-lt"/>
              </a:rPr>
              <a:t>Bình lọc nước</a:t>
            </a:r>
            <a:endParaRPr lang="vi-VN" sz="2800" b="1" dirty="0">
              <a:latin typeface="+mj-lt"/>
            </a:endParaRPr>
          </a:p>
        </p:txBody>
      </p:sp>
      <p:sp>
        <p:nvSpPr>
          <p:cNvPr id="8" name="Rectangle 7"/>
          <p:cNvSpPr/>
          <p:nvPr/>
        </p:nvSpPr>
        <p:spPr>
          <a:xfrm>
            <a:off x="4114800" y="5410200"/>
            <a:ext cx="4536819" cy="523220"/>
          </a:xfrm>
          <a:prstGeom prst="rect">
            <a:avLst/>
          </a:prstGeom>
        </p:spPr>
        <p:txBody>
          <a:bodyPr wrap="none">
            <a:spAutoFit/>
          </a:bodyPr>
          <a:lstStyle/>
          <a:p>
            <a:pPr fontAlgn="base"/>
            <a:r>
              <a:rPr lang="vi-VN" sz="2800" b="1" dirty="0" smtClean="0">
                <a:latin typeface="+mj-lt"/>
              </a:rPr>
              <a:t>Máy lọc nước công nghệ RO</a:t>
            </a:r>
            <a:endParaRPr lang="vi-VN" sz="2800" b="1" dirty="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752600"/>
            <a:ext cx="7924800" cy="4384534"/>
          </a:xfrm>
          <a:prstGeom prst="rect">
            <a:avLst/>
          </a:prstGeom>
        </p:spPr>
        <p:txBody>
          <a:bodyPr wrap="square">
            <a:spAutoFit/>
          </a:bodyPr>
          <a:lstStyle/>
          <a:p>
            <a:pPr>
              <a:lnSpc>
                <a:spcPct val="120000"/>
              </a:lnSpc>
            </a:pPr>
            <a:r>
              <a:rPr lang="en-US" dirty="0" smtClean="0">
                <a:solidFill>
                  <a:schemeClr val="tx2">
                    <a:lumMod val="60000"/>
                    <a:lumOff val="40000"/>
                  </a:schemeClr>
                </a:solidFill>
                <a:latin typeface="+mj-lt"/>
              </a:rPr>
              <a:t>1. </a:t>
            </a:r>
            <a:r>
              <a:rPr lang="vi-VN" dirty="0" smtClean="0">
                <a:solidFill>
                  <a:schemeClr val="tx2">
                    <a:lumMod val="60000"/>
                    <a:lumOff val="40000"/>
                  </a:schemeClr>
                </a:solidFill>
                <a:latin typeface="+mj-lt"/>
              </a:rPr>
              <a:t>Chất lượng lõi lọc rất quan trọng, do vậy sử dụng lõi than hoạt tính dạng khối là tối ưu nhất trong máy lọc nước gia đình bởi mức độ “đặc” cao hơn, giúp ngăn cản và hấp thu tạp chất tốt hơn</a:t>
            </a:r>
            <a:r>
              <a:rPr lang="vi-VN" dirty="0" smtClean="0">
                <a:solidFill>
                  <a:srgbClr val="FF0000"/>
                </a:solidFill>
                <a:latin typeface="+mj-lt"/>
              </a:rPr>
              <a:t>.</a:t>
            </a:r>
            <a:endParaRPr lang="en-US" dirty="0" smtClean="0">
              <a:solidFill>
                <a:srgbClr val="FF0000"/>
              </a:solidFill>
              <a:latin typeface="+mj-lt"/>
            </a:endParaRPr>
          </a:p>
          <a:p>
            <a:pPr>
              <a:lnSpc>
                <a:spcPct val="120000"/>
              </a:lnSpc>
            </a:pPr>
            <a:r>
              <a:rPr lang="en-US" dirty="0" smtClean="0">
                <a:latin typeface="+mj-lt"/>
              </a:rPr>
              <a:t>2</a:t>
            </a:r>
            <a:r>
              <a:rPr lang="en-US" dirty="0" smtClean="0">
                <a:solidFill>
                  <a:srgbClr val="FF0000"/>
                </a:solidFill>
                <a:latin typeface="+mj-lt"/>
              </a:rPr>
              <a:t>. </a:t>
            </a:r>
            <a:r>
              <a:rPr lang="vi-VN" dirty="0" smtClean="0">
                <a:solidFill>
                  <a:srgbClr val="FF0000"/>
                </a:solidFill>
                <a:latin typeface="+mj-lt"/>
              </a:rPr>
              <a:t>Thời gian tiếp xúc giữa dòng nước và lõi lọc càng lâu thì khả năng lọc càng hiệu quả. Điều này phụ thuộc vào tốc độ dòng nước và kích thước của ống lọc.</a:t>
            </a:r>
          </a:p>
          <a:p>
            <a:pPr>
              <a:lnSpc>
                <a:spcPct val="120000"/>
              </a:lnSpc>
            </a:pPr>
            <a:r>
              <a:rPr lang="en-US" dirty="0" smtClean="0">
                <a:latin typeface="+mj-lt"/>
              </a:rPr>
              <a:t>3. </a:t>
            </a:r>
            <a:r>
              <a:rPr lang="vi-VN" dirty="0" smtClean="0">
                <a:latin typeface="+mj-lt"/>
              </a:rPr>
              <a:t>Than hoạt tính sau khi hấp thụ “đủ” lượng tạp chất sẽ bão hòa và do vậy không còn tác dụng lọc hiệu quả. Sau một thời gian nhất định lõi lọc cần phải được thay thế để bảo đảm hiệu quả lọc cao nhất. Thời gian sử dụng của lõi lọc tùy thuộc vào nguồn nước gia đình bạn, do vậy cần tham vấn công ty cung cấp sản phẩm lọc nước cho bạn.</a:t>
            </a:r>
          </a:p>
          <a:p>
            <a:pPr>
              <a:lnSpc>
                <a:spcPct val="120000"/>
              </a:lnSpc>
            </a:pPr>
            <a:r>
              <a:rPr lang="en-US" dirty="0" smtClean="0">
                <a:latin typeface="+mj-lt"/>
              </a:rPr>
              <a:t>4.</a:t>
            </a:r>
            <a:r>
              <a:rPr lang="vi-VN" dirty="0" smtClean="0">
                <a:solidFill>
                  <a:srgbClr val="7030A0"/>
                </a:solidFill>
                <a:latin typeface="+mj-lt"/>
              </a:rPr>
              <a:t>Tránh sử dụng nước nóng chạy qua lõi lọc than hoạt tính bởi nước nóng làm tăng khả năng hòa tan tạp chất, tăng khả năng “hoạt động” của tạp chất khiến than hoạt tính giảm mất khả năng hút bám hiệu quả.</a:t>
            </a:r>
            <a:endParaRPr lang="vi-VN" dirty="0">
              <a:solidFill>
                <a:srgbClr val="7030A0"/>
              </a:solidFill>
              <a:latin typeface="+mj-lt"/>
            </a:endParaRPr>
          </a:p>
        </p:txBody>
      </p:sp>
      <p:sp>
        <p:nvSpPr>
          <p:cNvPr id="4" name="Rectangle 3"/>
          <p:cNvSpPr/>
          <p:nvPr/>
        </p:nvSpPr>
        <p:spPr>
          <a:xfrm>
            <a:off x="914400" y="1143000"/>
            <a:ext cx="7088607" cy="523220"/>
          </a:xfrm>
          <a:prstGeom prst="rect">
            <a:avLst/>
          </a:prstGeom>
          <a:noFill/>
        </p:spPr>
        <p:txBody>
          <a:bodyPr wrap="none" lIns="91440" tIns="45720" rIns="91440" bIns="45720">
            <a:spAutoFit/>
          </a:bodyPr>
          <a:lstStyle/>
          <a:p>
            <a:pPr algn="ctr"/>
            <a:r>
              <a:rPr lang="en-US" sz="28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Lưu</a:t>
            </a:r>
            <a:r>
              <a:rPr lang="en-US"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ý </a:t>
            </a:r>
            <a:r>
              <a:rPr lang="en-US" sz="28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khi</a:t>
            </a:r>
            <a:r>
              <a:rPr lang="en-US"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r>
              <a:rPr lang="en-US" sz="28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sử</a:t>
            </a:r>
            <a:r>
              <a:rPr lang="en-US"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r>
              <a:rPr lang="en-US" sz="28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dụng</a:t>
            </a:r>
            <a:r>
              <a:rPr lang="en-US"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than </a:t>
            </a:r>
            <a:r>
              <a:rPr lang="en-US" sz="28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hoạt</a:t>
            </a:r>
            <a:r>
              <a:rPr lang="en-US"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r>
              <a:rPr lang="en-US" sz="28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tính</a:t>
            </a:r>
            <a:endParaRPr lang="en-US" sz="28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endParaRPr>
          </a:p>
        </p:txBody>
      </p:sp>
      <p:pic>
        <p:nvPicPr>
          <p:cNvPr id="5" name="Picture 4" descr="AD.jpg"/>
          <p:cNvPicPr>
            <a:picLocks noChangeAspect="1"/>
          </p:cNvPicPr>
          <p:nvPr/>
        </p:nvPicPr>
        <p:blipFill>
          <a:blip r:embed="rId2"/>
          <a:stretch>
            <a:fillRect/>
          </a:stretch>
        </p:blipFill>
        <p:spPr>
          <a:xfrm>
            <a:off x="1" y="1"/>
            <a:ext cx="1142999" cy="1142999"/>
          </a:xfrm>
          <a:prstGeom prst="rect">
            <a:avLst/>
          </a:prstGeom>
        </p:spPr>
      </p:pic>
      <p:sp>
        <p:nvSpPr>
          <p:cNvPr id="6" name="Rectangle 5"/>
          <p:cNvSpPr/>
          <p:nvPr/>
        </p:nvSpPr>
        <p:spPr>
          <a:xfrm>
            <a:off x="1295400" y="228600"/>
            <a:ext cx="7405232" cy="646331"/>
          </a:xfrm>
          <a:prstGeom prst="rect">
            <a:avLst/>
          </a:prstGeom>
          <a:noFill/>
        </p:spPr>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HĐ 8. </a:t>
            </a:r>
            <a:r>
              <a:rPr lang="en-US" sz="3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ĐiỀU</a:t>
            </a: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CHỈNH VÀ THIẾT KẾ</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jpg"/>
          <p:cNvPicPr>
            <a:picLocks noChangeAspect="1"/>
          </p:cNvPicPr>
          <p:nvPr/>
        </p:nvPicPr>
        <p:blipFill>
          <a:blip r:embed="rId2"/>
          <a:stretch>
            <a:fillRect/>
          </a:stretch>
        </p:blipFill>
        <p:spPr>
          <a:xfrm>
            <a:off x="1" y="1"/>
            <a:ext cx="1752599" cy="1752599"/>
          </a:xfrm>
          <a:prstGeom prst="rect">
            <a:avLst/>
          </a:prstGeom>
        </p:spPr>
      </p:pic>
      <p:sp>
        <p:nvSpPr>
          <p:cNvPr id="3" name="Rectangle 2"/>
          <p:cNvSpPr/>
          <p:nvPr/>
        </p:nvSpPr>
        <p:spPr>
          <a:xfrm>
            <a:off x="1219200" y="5562600"/>
            <a:ext cx="7118295" cy="707886"/>
          </a:xfrm>
          <a:prstGeom prst="rect">
            <a:avLst/>
          </a:prstGeom>
          <a:noFill/>
        </p:spPr>
        <p:txBody>
          <a:bodyPr wrap="none" lIns="91440" tIns="45720" rIns="91440" bIns="45720">
            <a:spAutoFit/>
          </a:bodyPr>
          <a:lstStyle/>
          <a:p>
            <a:pPr algn="ctr"/>
            <a:r>
              <a:rPr lang="en-US" sz="40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Xin</a:t>
            </a:r>
            <a:r>
              <a:rPr lang="en-US" sz="4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trân</a:t>
            </a:r>
            <a:r>
              <a:rPr lang="en-US" sz="4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trọng</a:t>
            </a:r>
            <a:r>
              <a:rPr lang="en-US" sz="4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cảm</a:t>
            </a:r>
            <a:r>
              <a:rPr lang="en-US" sz="4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ơn</a:t>
            </a:r>
            <a:r>
              <a:rPr lang="en-US" sz="4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t>
            </a:r>
            <a:endPar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26626" name="AutoShape 2" descr="Résultat de recherche d'images pour &quot;hoa chúc mừng 20.11&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s6.jpg"/>
          <p:cNvPicPr>
            <a:picLocks noChangeAspect="1"/>
          </p:cNvPicPr>
          <p:nvPr/>
        </p:nvPicPr>
        <p:blipFill>
          <a:blip r:embed="rId3"/>
          <a:stretch>
            <a:fillRect/>
          </a:stretch>
        </p:blipFill>
        <p:spPr>
          <a:xfrm>
            <a:off x="2209800" y="1295400"/>
            <a:ext cx="5261811" cy="399897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76400"/>
            <a:ext cx="8001000" cy="3477875"/>
          </a:xfrm>
          <a:prstGeom prst="rect">
            <a:avLst/>
          </a:prstGeom>
        </p:spPr>
        <p:txBody>
          <a:bodyPr wrap="square">
            <a:spAutoFit/>
          </a:bodyPr>
          <a:lstStyle/>
          <a:p>
            <a:pPr algn="just"/>
            <a:r>
              <a:rPr lang="vi-VN" sz="2000" dirty="0" smtClean="0">
                <a:latin typeface="+mj-lt"/>
              </a:rPr>
              <a:t>Khái niệm nước sạch không còn đủ với cơ thể chúng ta nữa, hằng ngày cơ thể bị tấn công bởi rất nhiều nhân tốt bệnh tật nguy hiểm, thực phẩm bẩn, gốc tự do, khói bụi ô nhiễm, stress v.v.. làm sản sinh, tích lũy vô số axit  có hại gây nên ung thư, tim mạch, bệnh về gan, thận, tiểu đường v.v… nước để nuôi cơ thể hằng ngày nên có tính tự nhiên, sạch và tốt cho sức khỏe.</a:t>
            </a:r>
          </a:p>
          <a:p>
            <a:pPr algn="just"/>
            <a:r>
              <a:rPr lang="vi-VN" sz="2000" dirty="0" smtClean="0">
                <a:latin typeface="+mj-lt"/>
              </a:rPr>
              <a:t>Lọc nước bằng công nghệ RO và Nano cho ra nước sách nhưng lại thiếu oxy và khoáng chất, mất đi công dụng to lớn của nước đó là nuôi dưỡng cơ thể khỏe mạnh. Trong khi đó công nghệ điện giải được coi như bước tiến lớn lao trong ngành công nghệ lọc nước. Nước đầu ra </a:t>
            </a:r>
            <a:r>
              <a:rPr lang="vi-VN" sz="2000" dirty="0" smtClean="0">
                <a:latin typeface="+mj-lt"/>
              </a:rPr>
              <a:t>hoàn </a:t>
            </a:r>
            <a:r>
              <a:rPr lang="vi-VN" sz="2000" dirty="0" smtClean="0">
                <a:latin typeface="+mj-lt"/>
              </a:rPr>
              <a:t>toàn thiên nhiên, giàu khoáng chất lại có tính kiềm tự nhiên như rau xanh, giúp trung hòa lượng axit dư thừa trong cơ thể, nuôi dưỡng cơ thể khỏe mạnh.</a:t>
            </a:r>
            <a:endParaRPr lang="vi-VN" sz="2000" dirty="0">
              <a:latin typeface="+mj-lt"/>
            </a:endParaRPr>
          </a:p>
        </p:txBody>
      </p:sp>
      <p:sp>
        <p:nvSpPr>
          <p:cNvPr id="3" name="Rectangle 2"/>
          <p:cNvSpPr/>
          <p:nvPr/>
        </p:nvSpPr>
        <p:spPr>
          <a:xfrm>
            <a:off x="2667000" y="533400"/>
            <a:ext cx="4145686"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HĐ 9.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Mở</a:t>
            </a: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rộng</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03861"/>
            <a:ext cx="8382000" cy="6093976"/>
          </a:xfrm>
          <a:prstGeom prst="rect">
            <a:avLst/>
          </a:prstGeom>
        </p:spPr>
        <p:txBody>
          <a:bodyPr wrap="square">
            <a:spAutoFit/>
          </a:bodyPr>
          <a:lstStyle/>
          <a:p>
            <a:pPr fontAlgn="base">
              <a:lnSpc>
                <a:spcPct val="130000"/>
              </a:lnSpc>
            </a:pPr>
            <a:r>
              <a:rPr lang="vi-VN" sz="2000" b="1" dirty="0">
                <a:latin typeface="+mj-lt"/>
              </a:rPr>
              <a:t>Những lưu ý khi sử dụng than hoạt tính trong lọc nước</a:t>
            </a:r>
            <a:endParaRPr lang="vi-VN" sz="2000" dirty="0">
              <a:latin typeface="+mj-lt"/>
            </a:endParaRPr>
          </a:p>
          <a:p>
            <a:pPr algn="just" fontAlgn="base">
              <a:lnSpc>
                <a:spcPct val="130000"/>
              </a:lnSpc>
            </a:pPr>
            <a:r>
              <a:rPr lang="vi-VN" sz="2000" dirty="0">
                <a:latin typeface="+mj-lt"/>
              </a:rPr>
              <a:t>- Sử dụng lõi lọc nào có vai trò quyết định đến chất lượng nguồn nước ra sao? Để sử dụng hiệu quả hơn hẳn thì sử dụng than hoạt tính dạng khối là tối ứu hơn cả bởi mức độ “đặc” cao hơn sẽ ngăn cản và hấp thu tạp chất tốt hơn.</a:t>
            </a:r>
          </a:p>
          <a:p>
            <a:pPr algn="just" fontAlgn="base">
              <a:lnSpc>
                <a:spcPct val="130000"/>
              </a:lnSpc>
            </a:pPr>
            <a:r>
              <a:rPr lang="vi-VN" sz="2000" dirty="0">
                <a:latin typeface="+mj-lt"/>
              </a:rPr>
              <a:t>- Thời gian tiếp xúc của dòng nước với than có vai trò quyết định tới nguồn nước thời gian càng lâu lọc nước càng hiệu quả. Điều này phụ thuộc vào tốc độ dòng nước và kích thước của ống lọc.</a:t>
            </a:r>
          </a:p>
          <a:p>
            <a:pPr algn="just" fontAlgn="base">
              <a:lnSpc>
                <a:spcPct val="130000"/>
              </a:lnSpc>
            </a:pPr>
            <a:r>
              <a:rPr lang="vi-VN" sz="2000" dirty="0">
                <a:latin typeface="+mj-lt"/>
              </a:rPr>
              <a:t>- Than hoạt tính sau khi hấp thụ “No” lượng tạp chất sẽ bão hòa và do vậy không còn tác dụng lọc hiệu quả. Sau một thời gian nhất định lõi lọc cần phải được thay thế để bảo đảm hiệu quả lọc cao nhất. Thời gian sử dụng của lõi lọc tùy thuộc vào nguồn nước gia đình bạn, do vậy cần tham vấn công ty cung cấp sản phẩm lọc nước cho bạn.</a:t>
            </a:r>
          </a:p>
          <a:p>
            <a:pPr algn="just" fontAlgn="base">
              <a:lnSpc>
                <a:spcPct val="130000"/>
              </a:lnSpc>
            </a:pPr>
            <a:r>
              <a:rPr lang="vi-VN" sz="2000" dirty="0">
                <a:latin typeface="+mj-lt"/>
              </a:rPr>
              <a:t>- Tránh sử dụng nước nóng chạy qua lõi lọc than hoạt tính bởi nước nóng làm tăng khả năng hòa tan tạp chất, tăng khả năng “hoạt động” của tạp chất khiến than hoạt tính giảm mất khả năng hút bám hiệu quả</a:t>
            </a:r>
            <a:r>
              <a:rPr lang="vi-VN" sz="2000" dirty="0" smtClean="0">
                <a:latin typeface="+mj-lt"/>
              </a:rPr>
              <a:t>.</a:t>
            </a:r>
            <a:r>
              <a:rPr lang="vi-VN" sz="2000" dirty="0">
                <a:latin typeface="+mj-lt"/>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m..jpg"/>
          <p:cNvPicPr>
            <a:picLocks noChangeAspect="1"/>
          </p:cNvPicPr>
          <p:nvPr/>
        </p:nvPicPr>
        <p:blipFill>
          <a:blip r:embed="rId2"/>
          <a:stretch>
            <a:fillRect/>
          </a:stretch>
        </p:blipFill>
        <p:spPr>
          <a:xfrm>
            <a:off x="6431973" y="4648200"/>
            <a:ext cx="2712027" cy="2209800"/>
          </a:xfrm>
          <a:prstGeom prst="rect">
            <a:avLst/>
          </a:prstGeom>
        </p:spPr>
      </p:pic>
      <p:sp>
        <p:nvSpPr>
          <p:cNvPr id="5" name="Rectangle 4"/>
          <p:cNvSpPr/>
          <p:nvPr/>
        </p:nvSpPr>
        <p:spPr>
          <a:xfrm>
            <a:off x="1981200" y="381000"/>
            <a:ext cx="6096000" cy="461665"/>
          </a:xfrm>
          <a:prstGeom prst="rect">
            <a:avLst/>
          </a:prstGeom>
          <a:noFill/>
        </p:spPr>
        <p:txBody>
          <a:bodyPr wrap="square" lIns="91440" tIns="45720" rIns="91440" bIns="45720">
            <a:spAutoFit/>
          </a:bodyPr>
          <a:lstStyle/>
          <a:p>
            <a:pPr algn="ctr"/>
            <a:r>
              <a:rPr lang="en-US" sz="2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Chủ</a:t>
            </a: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đề</a:t>
            </a: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giáo</a:t>
            </a: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dục</a:t>
            </a: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định</a:t>
            </a: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hướng</a:t>
            </a: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stem</a:t>
            </a: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2209800" y="914400"/>
            <a:ext cx="5699381" cy="646331"/>
          </a:xfrm>
          <a:prstGeom prst="rect">
            <a:avLst/>
          </a:prstGeom>
          <a:noFill/>
        </p:spPr>
        <p:txBody>
          <a:bodyPr wrap="none" lIns="91440" tIns="45720" rIns="91440" bIns="45720">
            <a:spAutoFit/>
          </a:bodyPr>
          <a:lstStyle/>
          <a:p>
            <a:pPr algn="ctr"/>
            <a:r>
              <a:rPr lang="en-US" sz="3600" b="1" cap="all" spc="0"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Môn</a:t>
            </a:r>
            <a:r>
              <a:rPr lang="en-US" sz="3600" b="1" cap="all" spc="0"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hóa</a:t>
            </a:r>
            <a:r>
              <a:rPr lang="en-US" sz="3600" b="1" cap="all" spc="0"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học</a:t>
            </a:r>
            <a:r>
              <a:rPr lang="en-US" sz="3600" b="1" cap="all" spc="0"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 KHỐI 11</a:t>
            </a:r>
            <a:endParaRPr lang="en-US" sz="3600" b="1" cap="all" spc="0"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
        <p:nvSpPr>
          <p:cNvPr id="9" name="TextBox 8"/>
          <p:cNvSpPr txBox="1"/>
          <p:nvPr/>
        </p:nvSpPr>
        <p:spPr>
          <a:xfrm>
            <a:off x="457200" y="2286000"/>
            <a:ext cx="8003345" cy="1200329"/>
          </a:xfrm>
          <a:prstGeom prst="rect">
            <a:avLst/>
          </a:prstGeom>
          <a:noFill/>
        </p:spPr>
        <p:txBody>
          <a:bodyPr wrap="none" rtlCol="0">
            <a:spAutoFit/>
          </a:bodyPr>
          <a:lstStyle/>
          <a:p>
            <a:pPr algn="ctr"/>
            <a:r>
              <a:rPr lang="en-US" sz="3600" b="1" dirty="0" smtClean="0">
                <a:latin typeface="Times New Roman" pitchFamily="18" charset="0"/>
                <a:cs typeface="Times New Roman" pitchFamily="18" charset="0"/>
              </a:rPr>
              <a:t>ỨNG DỤNG CỦA THAN HOẠT TÍNH</a:t>
            </a:r>
          </a:p>
          <a:p>
            <a:pPr algn="ctr"/>
            <a:r>
              <a:rPr lang="en-US" sz="3600" b="1" dirty="0" smtClean="0">
                <a:latin typeface="Times New Roman" pitchFamily="18" charset="0"/>
                <a:cs typeface="Times New Roman" pitchFamily="18" charset="0"/>
              </a:rPr>
              <a:t> TRONG ĐỜI SỐNG</a:t>
            </a:r>
            <a:endParaRPr lang="en-US" sz="3600" b="1" dirty="0">
              <a:latin typeface="Times New Roman" pitchFamily="18" charset="0"/>
              <a:cs typeface="Times New Roman" pitchFamily="18" charset="0"/>
            </a:endParaRPr>
          </a:p>
        </p:txBody>
      </p:sp>
      <p:pic>
        <p:nvPicPr>
          <p:cNvPr id="10" name="Picture 9" descr="AD.jpg"/>
          <p:cNvPicPr>
            <a:picLocks noChangeAspect="1"/>
          </p:cNvPicPr>
          <p:nvPr/>
        </p:nvPicPr>
        <p:blipFill>
          <a:blip r:embed="rId3"/>
          <a:stretch>
            <a:fillRect/>
          </a:stretch>
        </p:blipFill>
        <p:spPr>
          <a:xfrm>
            <a:off x="1" y="1"/>
            <a:ext cx="1752599" cy="1752599"/>
          </a:xfrm>
          <a:prstGeom prst="rect">
            <a:avLst/>
          </a:prstGeom>
        </p:spPr>
      </p:pic>
      <p:sp>
        <p:nvSpPr>
          <p:cNvPr id="11" name="TextBox 10"/>
          <p:cNvSpPr txBox="1"/>
          <p:nvPr/>
        </p:nvSpPr>
        <p:spPr>
          <a:xfrm>
            <a:off x="3581400" y="6172200"/>
            <a:ext cx="1903150"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THÁNG 11- 2018</a:t>
            </a:r>
            <a:endParaRPr lang="en-US" b="1" dirty="0">
              <a:latin typeface="Times New Roman" pitchFamily="18" charset="0"/>
              <a:cs typeface="Times New Roman" pitchFamily="18" charset="0"/>
            </a:endParaRPr>
          </a:p>
        </p:txBody>
      </p:sp>
      <p:sp>
        <p:nvSpPr>
          <p:cNvPr id="14338" name="AutoShape 2" descr="Résultat de recherche d'images pour &quot;than hoạt tính là gì&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than.jpg"/>
          <p:cNvPicPr>
            <a:picLocks noChangeAspect="1"/>
          </p:cNvPicPr>
          <p:nvPr/>
        </p:nvPicPr>
        <p:blipFill>
          <a:blip r:embed="rId4"/>
          <a:stretch>
            <a:fillRect/>
          </a:stretch>
        </p:blipFill>
        <p:spPr>
          <a:xfrm>
            <a:off x="2971800" y="3810000"/>
            <a:ext cx="2438400" cy="1714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00200"/>
            <a:ext cx="7924800" cy="4247317"/>
          </a:xfrm>
          <a:prstGeom prst="rect">
            <a:avLst/>
          </a:prstGeom>
        </p:spPr>
        <p:txBody>
          <a:bodyPr wrap="square">
            <a:spAutoFit/>
          </a:bodyPr>
          <a:lstStyle/>
          <a:p>
            <a:pPr>
              <a:lnSpc>
                <a:spcPct val="150000"/>
              </a:lnSpc>
              <a:buFont typeface="Arial" pitchFamily="34" charset="0"/>
              <a:buChar char="•"/>
            </a:pP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Hoạt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động</a:t>
            </a:r>
            <a:r>
              <a:rPr lang="en-US" sz="2000" b="1" dirty="0" smtClean="0">
                <a:latin typeface="Times New Roman" pitchFamily="18" charset="0"/>
                <a:cs typeface="Times New Roman" pitchFamily="18" charset="0"/>
              </a:rPr>
              <a:t> 1: </a:t>
            </a:r>
            <a:r>
              <a:rPr lang="en-US" sz="2000" b="1" dirty="0" err="1" smtClean="0">
                <a:latin typeface="Times New Roman" pitchFamily="18" charset="0"/>
                <a:cs typeface="Times New Roman" pitchFamily="18" charset="0"/>
              </a:rPr>
              <a:t>Xác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định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vấn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đề</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hoặc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cầu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thực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tiễn</a:t>
            </a:r>
            <a:endParaRPr lang="en-US" sz="2000" b="1" dirty="0" smtClean="0">
              <a:latin typeface="Times New Roman" pitchFamily="18" charset="0"/>
              <a:cs typeface="Times New Roman" pitchFamily="18" charset="0"/>
            </a:endParaRPr>
          </a:p>
          <a:p>
            <a:pPr lvl="0" fontAlgn="base">
              <a:lnSpc>
                <a:spcPct val="150000"/>
              </a:lnSpc>
              <a:spcBef>
                <a:spcPct val="0"/>
              </a:spcBef>
              <a:spcAft>
                <a:spcPct val="0"/>
              </a:spcAft>
              <a:buFontTx/>
              <a:buChar char="•"/>
            </a:pPr>
            <a:r>
              <a:rPr lang="en-US" sz="2000" b="1" dirty="0" smtClean="0">
                <a:latin typeface="Times New Roman" pitchFamily="18" charset="0"/>
                <a:cs typeface="Times New Roman" pitchFamily="18" charset="0"/>
              </a:rPr>
              <a:t> </a:t>
            </a:r>
            <a:r>
              <a:rPr lang="en-US" sz="2000" b="1" dirty="0" err="1" smtClean="0">
                <a:latin typeface="Times New Roman" pitchFamily="18" charset="0"/>
                <a:ea typeface="Times New Roman" pitchFamily="18" charset="0"/>
                <a:cs typeface="Times New Roman" pitchFamily="18" charset="0"/>
              </a:rPr>
              <a:t>Hoạt</a:t>
            </a:r>
            <a:r>
              <a:rPr lang="en-US" sz="2000" b="1" dirty="0" smtClean="0">
                <a:latin typeface="Times New Roman" pitchFamily="18" charset="0"/>
                <a:ea typeface="Times New Roman" pitchFamily="18" charset="0"/>
                <a:cs typeface="Times New Roman" pitchFamily="18" charset="0"/>
              </a:rPr>
              <a:t> </a:t>
            </a:r>
            <a:r>
              <a:rPr lang="en-US" sz="2000" b="1" dirty="0" err="1" smtClean="0">
                <a:latin typeface="Times New Roman" pitchFamily="18" charset="0"/>
                <a:ea typeface="Times New Roman" pitchFamily="18" charset="0"/>
                <a:cs typeface="Times New Roman" pitchFamily="18" charset="0"/>
              </a:rPr>
              <a:t>động</a:t>
            </a:r>
            <a:r>
              <a:rPr lang="en-US" sz="2000" b="1" dirty="0" smtClean="0">
                <a:latin typeface="Times New Roman" pitchFamily="18" charset="0"/>
                <a:ea typeface="Times New Roman" pitchFamily="18" charset="0"/>
                <a:cs typeface="Times New Roman" pitchFamily="18" charset="0"/>
              </a:rPr>
              <a:t> 2: </a:t>
            </a:r>
            <a:r>
              <a:rPr lang="en-US" sz="2000" b="1" dirty="0" err="1" smtClean="0">
                <a:latin typeface="Times New Roman" pitchFamily="18" charset="0"/>
                <a:ea typeface="Times New Roman" pitchFamily="18" charset="0"/>
                <a:cs typeface="Times New Roman" pitchFamily="18" charset="0"/>
              </a:rPr>
              <a:t>Nghiên</a:t>
            </a:r>
            <a:r>
              <a:rPr lang="en-US" sz="2000" b="1" dirty="0" smtClean="0">
                <a:latin typeface="Times New Roman" pitchFamily="18" charset="0"/>
                <a:ea typeface="Times New Roman" pitchFamily="18" charset="0"/>
                <a:cs typeface="Times New Roman" pitchFamily="18" charset="0"/>
              </a:rPr>
              <a:t> </a:t>
            </a:r>
            <a:r>
              <a:rPr lang="en-US" sz="2000" b="1" dirty="0" err="1" smtClean="0">
                <a:latin typeface="Times New Roman" pitchFamily="18" charset="0"/>
                <a:ea typeface="Times New Roman" pitchFamily="18" charset="0"/>
                <a:cs typeface="Times New Roman" pitchFamily="18" charset="0"/>
              </a:rPr>
              <a:t>cứu</a:t>
            </a:r>
            <a:r>
              <a:rPr lang="en-US" sz="2000" b="1" dirty="0" smtClean="0">
                <a:latin typeface="Times New Roman" pitchFamily="18" charset="0"/>
                <a:ea typeface="Times New Roman" pitchFamily="18" charset="0"/>
                <a:cs typeface="Times New Roman" pitchFamily="18" charset="0"/>
              </a:rPr>
              <a:t> </a:t>
            </a:r>
            <a:r>
              <a:rPr lang="en-US" sz="2000" b="1" dirty="0" err="1" smtClean="0">
                <a:latin typeface="Times New Roman" pitchFamily="18" charset="0"/>
                <a:ea typeface="Times New Roman" pitchFamily="18" charset="0"/>
                <a:cs typeface="Times New Roman" pitchFamily="18" charset="0"/>
              </a:rPr>
              <a:t>lí</a:t>
            </a:r>
            <a:r>
              <a:rPr lang="en-US" sz="2000" b="1" dirty="0" smtClean="0">
                <a:latin typeface="Times New Roman" pitchFamily="18" charset="0"/>
                <a:ea typeface="Times New Roman" pitchFamily="18" charset="0"/>
                <a:cs typeface="Times New Roman" pitchFamily="18" charset="0"/>
              </a:rPr>
              <a:t> </a:t>
            </a:r>
            <a:r>
              <a:rPr lang="en-US" sz="2000" b="1" dirty="0" err="1" smtClean="0">
                <a:latin typeface="Times New Roman" pitchFamily="18" charset="0"/>
                <a:ea typeface="Times New Roman" pitchFamily="18" charset="0"/>
                <a:cs typeface="Times New Roman" pitchFamily="18" charset="0"/>
              </a:rPr>
              <a:t>thuyết</a:t>
            </a:r>
            <a:r>
              <a:rPr lang="en-US" sz="2000" b="1" dirty="0" smtClean="0">
                <a:latin typeface="Times New Roman" pitchFamily="18" charset="0"/>
                <a:ea typeface="Times New Roman" pitchFamily="18" charset="0"/>
                <a:cs typeface="Times New Roman" pitchFamily="18" charset="0"/>
              </a:rPr>
              <a:t> </a:t>
            </a:r>
            <a:r>
              <a:rPr lang="en-US" sz="2000" b="1" dirty="0" err="1" smtClean="0">
                <a:latin typeface="Times New Roman" pitchFamily="18" charset="0"/>
                <a:ea typeface="Times New Roman" pitchFamily="18" charset="0"/>
                <a:cs typeface="Times New Roman" pitchFamily="18" charset="0"/>
              </a:rPr>
              <a:t>nền</a:t>
            </a:r>
            <a:endParaRPr lang="en-US" sz="2000" b="1" dirty="0" smtClean="0">
              <a:latin typeface="Times New Roman" pitchFamily="18" charset="0"/>
              <a:ea typeface="Times New Roman" pitchFamily="18" charset="0"/>
              <a:cs typeface="Times New Roman" pitchFamily="18" charset="0"/>
            </a:endParaRPr>
          </a:p>
          <a:p>
            <a:pPr lvl="0" algn="ctr" fontAlgn="base">
              <a:lnSpc>
                <a:spcPct val="150000"/>
              </a:lnSpc>
              <a:spcBef>
                <a:spcPct val="0"/>
              </a:spcBef>
              <a:spcAft>
                <a:spcPct val="0"/>
              </a:spcAft>
            </a:pP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Cấu</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trúc</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tính</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chất</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ứng</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dụng</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quy</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trình</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sản</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xuất</a:t>
            </a:r>
            <a:r>
              <a:rPr lang="en-US" sz="2000" i="1" dirty="0" smtClean="0">
                <a:solidFill>
                  <a:srgbClr val="FF0000"/>
                </a:solidFill>
                <a:latin typeface="Times New Roman" pitchFamily="18" charset="0"/>
                <a:cs typeface="Times New Roman" pitchFamily="18" charset="0"/>
              </a:rPr>
              <a:t> than </a:t>
            </a:r>
            <a:r>
              <a:rPr lang="en-US" sz="2000" i="1" dirty="0" err="1" smtClean="0">
                <a:solidFill>
                  <a:srgbClr val="FF0000"/>
                </a:solidFill>
                <a:latin typeface="Times New Roman" pitchFamily="18" charset="0"/>
                <a:cs typeface="Times New Roman" pitchFamily="18" charset="0"/>
              </a:rPr>
              <a:t>hoạt</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tính</a:t>
            </a:r>
            <a:r>
              <a:rPr lang="en-US" sz="2000" i="1" dirty="0" smtClean="0">
                <a:solidFill>
                  <a:srgbClr val="FF0000"/>
                </a:solidFill>
                <a:latin typeface="Times New Roman" pitchFamily="18" charset="0"/>
                <a:cs typeface="Times New Roman" pitchFamily="18" charset="0"/>
              </a:rPr>
              <a:t>)</a:t>
            </a:r>
          </a:p>
          <a:p>
            <a:pPr lvl="0" fontAlgn="base">
              <a:lnSpc>
                <a:spcPct val="150000"/>
              </a:lnSpc>
              <a:spcBef>
                <a:spcPct val="0"/>
              </a:spcBef>
              <a:spcAft>
                <a:spcPct val="0"/>
              </a:spcAft>
              <a:buFontTx/>
              <a:buChar char="•"/>
            </a:pPr>
            <a:r>
              <a:rPr lang="en-US" sz="2000" b="1" dirty="0" smtClean="0">
                <a:latin typeface="Times New Roman" pitchFamily="18" charset="0"/>
                <a:cs typeface="Times New Roman" pitchFamily="18" charset="0"/>
              </a:rPr>
              <a:t> </a:t>
            </a:r>
            <a:r>
              <a:rPr lang="en-US" sz="2000" b="1" dirty="0" err="1" smtClean="0">
                <a:latin typeface="Times New Roman" pitchFamily="18" charset="0"/>
                <a:ea typeface="Times New Roman" pitchFamily="18" charset="0"/>
                <a:cs typeface="Times New Roman" pitchFamily="18" charset="0"/>
              </a:rPr>
              <a:t>Hoạt</a:t>
            </a:r>
            <a:r>
              <a:rPr lang="en-US" sz="2000" b="1" dirty="0" smtClean="0">
                <a:latin typeface="Times New Roman" pitchFamily="18" charset="0"/>
                <a:ea typeface="Times New Roman" pitchFamily="18" charset="0"/>
                <a:cs typeface="Times New Roman" pitchFamily="18" charset="0"/>
              </a:rPr>
              <a:t> </a:t>
            </a:r>
            <a:r>
              <a:rPr lang="en-US" sz="2000" b="1" dirty="0" err="1" smtClean="0">
                <a:latin typeface="Times New Roman" pitchFamily="18" charset="0"/>
                <a:ea typeface="Times New Roman" pitchFamily="18" charset="0"/>
                <a:cs typeface="Times New Roman" pitchFamily="18" charset="0"/>
              </a:rPr>
              <a:t>động</a:t>
            </a:r>
            <a:r>
              <a:rPr lang="en-US" sz="2000" b="1" dirty="0" smtClean="0">
                <a:latin typeface="Times New Roman" pitchFamily="18" charset="0"/>
                <a:ea typeface="Times New Roman" pitchFamily="18" charset="0"/>
                <a:cs typeface="Times New Roman" pitchFamily="18" charset="0"/>
              </a:rPr>
              <a:t> 3: </a:t>
            </a:r>
            <a:r>
              <a:rPr lang="en-US" sz="2000" b="1" dirty="0" err="1" smtClean="0">
                <a:latin typeface="Times New Roman" pitchFamily="18" charset="0"/>
                <a:ea typeface="Times New Roman" pitchFamily="18" charset="0"/>
                <a:cs typeface="Times New Roman" pitchFamily="18" charset="0"/>
              </a:rPr>
              <a:t>Đề</a:t>
            </a:r>
            <a:r>
              <a:rPr lang="en-US" sz="2000" b="1" dirty="0" smtClean="0">
                <a:latin typeface="Times New Roman" pitchFamily="18" charset="0"/>
                <a:ea typeface="Times New Roman" pitchFamily="18" charset="0"/>
                <a:cs typeface="Times New Roman" pitchFamily="18" charset="0"/>
              </a:rPr>
              <a:t> </a:t>
            </a:r>
            <a:r>
              <a:rPr lang="en-US" sz="2000" b="1" dirty="0" err="1" smtClean="0">
                <a:latin typeface="Times New Roman" pitchFamily="18" charset="0"/>
                <a:ea typeface="Times New Roman" pitchFamily="18" charset="0"/>
                <a:cs typeface="Times New Roman" pitchFamily="18" charset="0"/>
              </a:rPr>
              <a:t>xuất</a:t>
            </a:r>
            <a:r>
              <a:rPr lang="en-US" sz="2000" b="1" dirty="0" smtClean="0">
                <a:latin typeface="Times New Roman" pitchFamily="18" charset="0"/>
                <a:ea typeface="Times New Roman" pitchFamily="18" charset="0"/>
                <a:cs typeface="Times New Roman" pitchFamily="18" charset="0"/>
              </a:rPr>
              <a:t> </a:t>
            </a:r>
            <a:r>
              <a:rPr lang="en-US" sz="2000" b="1" dirty="0" err="1" smtClean="0">
                <a:latin typeface="Times New Roman" pitchFamily="18" charset="0"/>
                <a:ea typeface="Times New Roman" pitchFamily="18" charset="0"/>
                <a:cs typeface="Times New Roman" pitchFamily="18" charset="0"/>
              </a:rPr>
              <a:t>các</a:t>
            </a:r>
            <a:r>
              <a:rPr lang="en-US" sz="2000" b="1" dirty="0" smtClean="0">
                <a:latin typeface="Times New Roman" pitchFamily="18" charset="0"/>
                <a:ea typeface="Times New Roman" pitchFamily="18" charset="0"/>
                <a:cs typeface="Times New Roman" pitchFamily="18" charset="0"/>
              </a:rPr>
              <a:t> </a:t>
            </a:r>
            <a:r>
              <a:rPr lang="en-US" sz="2000" b="1" dirty="0" err="1" smtClean="0">
                <a:latin typeface="Times New Roman" pitchFamily="18" charset="0"/>
                <a:ea typeface="Times New Roman" pitchFamily="18" charset="0"/>
                <a:cs typeface="Times New Roman" pitchFamily="18" charset="0"/>
              </a:rPr>
              <a:t>giải</a:t>
            </a:r>
            <a:r>
              <a:rPr lang="en-US" sz="2000" b="1" dirty="0" smtClean="0">
                <a:latin typeface="Times New Roman" pitchFamily="18" charset="0"/>
                <a:ea typeface="Times New Roman" pitchFamily="18" charset="0"/>
                <a:cs typeface="Times New Roman" pitchFamily="18" charset="0"/>
              </a:rPr>
              <a:t> </a:t>
            </a:r>
            <a:r>
              <a:rPr lang="en-US" sz="2000" b="1" dirty="0" err="1" smtClean="0">
                <a:latin typeface="Times New Roman" pitchFamily="18" charset="0"/>
                <a:ea typeface="Times New Roman" pitchFamily="18" charset="0"/>
                <a:cs typeface="Times New Roman" pitchFamily="18" charset="0"/>
              </a:rPr>
              <a:t>pháp</a:t>
            </a:r>
            <a:r>
              <a:rPr lang="en-US" sz="2000" b="1" dirty="0" smtClean="0">
                <a:latin typeface="Times New Roman" pitchFamily="18" charset="0"/>
                <a:ea typeface="Times New Roman" pitchFamily="18" charset="0"/>
                <a:cs typeface="Times New Roman" pitchFamily="18" charset="0"/>
              </a:rPr>
              <a:t> </a:t>
            </a:r>
            <a:r>
              <a:rPr lang="en-US" sz="2000" b="1" dirty="0" err="1" smtClean="0">
                <a:latin typeface="Times New Roman" pitchFamily="18" charset="0"/>
                <a:ea typeface="Times New Roman" pitchFamily="18" charset="0"/>
                <a:cs typeface="Times New Roman" pitchFamily="18" charset="0"/>
              </a:rPr>
              <a:t>thực</a:t>
            </a:r>
            <a:r>
              <a:rPr lang="en-US" sz="2000" b="1" dirty="0" smtClean="0">
                <a:latin typeface="Times New Roman" pitchFamily="18" charset="0"/>
                <a:ea typeface="Times New Roman" pitchFamily="18" charset="0"/>
                <a:cs typeface="Times New Roman" pitchFamily="18" charset="0"/>
              </a:rPr>
              <a:t> </a:t>
            </a:r>
            <a:r>
              <a:rPr lang="en-US" sz="2000" b="1" dirty="0" err="1" smtClean="0">
                <a:latin typeface="Times New Roman" pitchFamily="18" charset="0"/>
                <a:ea typeface="Times New Roman" pitchFamily="18" charset="0"/>
                <a:cs typeface="Times New Roman" pitchFamily="18" charset="0"/>
              </a:rPr>
              <a:t>hiện</a:t>
            </a:r>
            <a:endParaRPr lang="en-US" sz="2000" b="1" dirty="0" smtClean="0">
              <a:latin typeface="Times New Roman" pitchFamily="18" charset="0"/>
              <a:ea typeface="Times New Roman" pitchFamily="18" charset="0"/>
              <a:cs typeface="Times New Roman" pitchFamily="18" charset="0"/>
            </a:endParaRPr>
          </a:p>
          <a:p>
            <a:pPr lvl="0" algn="ctr" fontAlgn="base">
              <a:lnSpc>
                <a:spcPct val="150000"/>
              </a:lnSpc>
              <a:spcBef>
                <a:spcPct val="0"/>
              </a:spcBef>
              <a:spcAft>
                <a:spcPct val="0"/>
              </a:spcAft>
            </a:pPr>
            <a:r>
              <a:rPr lang="en-US" sz="2000" i="1" dirty="0" smtClean="0">
                <a:latin typeface="Times New Roman" pitchFamily="18" charset="0"/>
                <a:ea typeface="Times New Roman" pitchFamily="18" charset="0"/>
                <a:cs typeface="Times New Roman" pitchFamily="18" charset="0"/>
              </a:rPr>
              <a:t>( </a:t>
            </a:r>
            <a:r>
              <a:rPr lang="en-US" sz="2000" i="1" dirty="0" err="1" smtClean="0">
                <a:latin typeface="Times New Roman" pitchFamily="18" charset="0"/>
                <a:ea typeface="Times New Roman" pitchFamily="18" charset="0"/>
                <a:cs typeface="Times New Roman" pitchFamily="18" charset="0"/>
              </a:rPr>
              <a:t>Nghiên</a:t>
            </a:r>
            <a:r>
              <a:rPr lang="en-US" sz="2000" i="1" dirty="0" smtClean="0">
                <a:latin typeface="Times New Roman" pitchFamily="18" charset="0"/>
                <a:ea typeface="Times New Roman" pitchFamily="18" charset="0"/>
                <a:cs typeface="Times New Roman" pitchFamily="18" charset="0"/>
              </a:rPr>
              <a:t> </a:t>
            </a:r>
            <a:r>
              <a:rPr lang="en-US" sz="2000" i="1" dirty="0" err="1" smtClean="0">
                <a:latin typeface="Times New Roman" pitchFamily="18" charset="0"/>
                <a:ea typeface="Times New Roman" pitchFamily="18" charset="0"/>
                <a:cs typeface="Times New Roman" pitchFamily="18" charset="0"/>
              </a:rPr>
              <a:t>cứu</a:t>
            </a:r>
            <a:r>
              <a:rPr lang="en-US" sz="2000" i="1" dirty="0" smtClean="0">
                <a:latin typeface="Times New Roman" pitchFamily="18" charset="0"/>
                <a:ea typeface="Times New Roman" pitchFamily="18" charset="0"/>
                <a:cs typeface="Times New Roman" pitchFamily="18" charset="0"/>
              </a:rPr>
              <a:t> </a:t>
            </a:r>
            <a:r>
              <a:rPr lang="en-US" sz="2000" i="1" dirty="0" err="1" smtClean="0">
                <a:latin typeface="Times New Roman" pitchFamily="18" charset="0"/>
                <a:ea typeface="Times New Roman" pitchFamily="18" charset="0"/>
                <a:cs typeface="Times New Roman" pitchFamily="18" charset="0"/>
              </a:rPr>
              <a:t>về</a:t>
            </a:r>
            <a:r>
              <a:rPr lang="en-US" sz="2000" i="1" dirty="0" smtClean="0">
                <a:latin typeface="Times New Roman" pitchFamily="18" charset="0"/>
                <a:ea typeface="Times New Roman" pitchFamily="18" charset="0"/>
                <a:cs typeface="Times New Roman" pitchFamily="18" charset="0"/>
              </a:rPr>
              <a:t> </a:t>
            </a:r>
            <a:r>
              <a:rPr lang="en-US" sz="2000" i="1" dirty="0" err="1" smtClean="0">
                <a:latin typeface="Times New Roman" pitchFamily="18" charset="0"/>
                <a:ea typeface="Times New Roman" pitchFamily="18" charset="0"/>
                <a:cs typeface="Times New Roman" pitchFamily="18" charset="0"/>
              </a:rPr>
              <a:t>ứng</a:t>
            </a:r>
            <a:r>
              <a:rPr lang="en-US" sz="2000" i="1" dirty="0" smtClean="0">
                <a:latin typeface="Times New Roman" pitchFamily="18" charset="0"/>
                <a:ea typeface="Times New Roman" pitchFamily="18" charset="0"/>
                <a:cs typeface="Times New Roman" pitchFamily="18" charset="0"/>
              </a:rPr>
              <a:t> </a:t>
            </a:r>
            <a:r>
              <a:rPr lang="en-US" sz="2000" i="1" dirty="0" err="1" smtClean="0">
                <a:latin typeface="Times New Roman" pitchFamily="18" charset="0"/>
                <a:ea typeface="Times New Roman" pitchFamily="18" charset="0"/>
                <a:cs typeface="Times New Roman" pitchFamily="18" charset="0"/>
              </a:rPr>
              <a:t>dụng</a:t>
            </a:r>
            <a:r>
              <a:rPr lang="en-US" sz="2000" i="1" dirty="0" smtClean="0">
                <a:latin typeface="Times New Roman" pitchFamily="18" charset="0"/>
                <a:ea typeface="Times New Roman" pitchFamily="18" charset="0"/>
                <a:cs typeface="Times New Roman" pitchFamily="18" charset="0"/>
              </a:rPr>
              <a:t> </a:t>
            </a:r>
            <a:r>
              <a:rPr lang="en-US" sz="2000" i="1" dirty="0" err="1" smtClean="0">
                <a:latin typeface="Times New Roman" pitchFamily="18" charset="0"/>
                <a:ea typeface="Times New Roman" pitchFamily="18" charset="0"/>
                <a:cs typeface="Times New Roman" pitchFamily="18" charset="0"/>
              </a:rPr>
              <a:t>của</a:t>
            </a:r>
            <a:r>
              <a:rPr lang="en-US" sz="2000" i="1" dirty="0" smtClean="0">
                <a:latin typeface="Times New Roman" pitchFamily="18" charset="0"/>
                <a:ea typeface="Times New Roman" pitchFamily="18" charset="0"/>
                <a:cs typeface="Times New Roman" pitchFamily="18" charset="0"/>
              </a:rPr>
              <a:t> than </a:t>
            </a:r>
            <a:r>
              <a:rPr lang="en-US" sz="2000" i="1" dirty="0" err="1" smtClean="0">
                <a:latin typeface="Times New Roman" pitchFamily="18" charset="0"/>
                <a:ea typeface="Times New Roman" pitchFamily="18" charset="0"/>
                <a:cs typeface="Times New Roman" pitchFamily="18" charset="0"/>
              </a:rPr>
              <a:t>hoạt</a:t>
            </a:r>
            <a:r>
              <a:rPr lang="en-US" sz="2000" i="1" dirty="0" smtClean="0">
                <a:latin typeface="Times New Roman" pitchFamily="18" charset="0"/>
                <a:ea typeface="Times New Roman" pitchFamily="18" charset="0"/>
                <a:cs typeface="Times New Roman" pitchFamily="18" charset="0"/>
              </a:rPr>
              <a:t> </a:t>
            </a:r>
            <a:r>
              <a:rPr lang="en-US" sz="2000" i="1" dirty="0" err="1" smtClean="0">
                <a:latin typeface="Times New Roman" pitchFamily="18" charset="0"/>
                <a:ea typeface="Times New Roman" pitchFamily="18" charset="0"/>
                <a:cs typeface="Times New Roman" pitchFamily="18" charset="0"/>
              </a:rPr>
              <a:t>tính</a:t>
            </a:r>
            <a:r>
              <a:rPr lang="en-US" sz="2000" i="1" dirty="0" smtClean="0">
                <a:latin typeface="Times New Roman" pitchFamily="18" charset="0"/>
                <a:ea typeface="Times New Roman" pitchFamily="18" charset="0"/>
                <a:cs typeface="Times New Roman" pitchFamily="18" charset="0"/>
              </a:rPr>
              <a:t>)</a:t>
            </a:r>
          </a:p>
          <a:p>
            <a:pPr fontAlgn="base">
              <a:lnSpc>
                <a:spcPct val="150000"/>
              </a:lnSpc>
              <a:spcBef>
                <a:spcPct val="0"/>
              </a:spcBef>
              <a:spcAft>
                <a:spcPct val="0"/>
              </a:spcAft>
              <a:buFontTx/>
              <a:buChar char="•"/>
            </a:pPr>
            <a:r>
              <a:rPr lang="en-US" sz="2000" b="1" dirty="0" err="1" smtClean="0">
                <a:latin typeface="Times New Roman" pitchFamily="18" charset="0"/>
                <a:cs typeface="Times New Roman" pitchFamily="18" charset="0"/>
              </a:rPr>
              <a:t>Hoạt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động</a:t>
            </a:r>
            <a:r>
              <a:rPr lang="en-US" sz="2000" b="1" dirty="0" smtClean="0">
                <a:latin typeface="Times New Roman" pitchFamily="18" charset="0"/>
                <a:cs typeface="Times New Roman" pitchFamily="18" charset="0"/>
              </a:rPr>
              <a:t> 4: </a:t>
            </a:r>
            <a:r>
              <a:rPr lang="en-US" sz="2000" b="1" dirty="0" err="1" smtClean="0">
                <a:latin typeface="Times New Roman" pitchFamily="18" charset="0"/>
                <a:cs typeface="Times New Roman" pitchFamily="18" charset="0"/>
              </a:rPr>
              <a:t>Chọn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giải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pháp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tốt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nhất</a:t>
            </a:r>
            <a:endParaRPr lang="en-US" sz="2000" b="1" dirty="0" smtClean="0">
              <a:latin typeface="Times New Roman" pitchFamily="18" charset="0"/>
              <a:cs typeface="Times New Roman" pitchFamily="18" charset="0"/>
            </a:endParaRPr>
          </a:p>
          <a:p>
            <a:pPr algn="ctr" fontAlgn="base">
              <a:lnSpc>
                <a:spcPct val="150000"/>
              </a:lnSpc>
              <a:spcBef>
                <a:spcPct val="0"/>
              </a:spcBef>
              <a:spcAft>
                <a:spcPct val="0"/>
              </a:spcAft>
            </a:pPr>
            <a:r>
              <a:rPr lang="en-US" sz="2000" i="1" dirty="0" smtClean="0">
                <a:solidFill>
                  <a:srgbClr val="FF0000"/>
                </a:solidFill>
                <a:latin typeface="Times New Roman" pitchFamily="18" charset="0"/>
                <a:cs typeface="Times New Roman" pitchFamily="18" charset="0"/>
              </a:rPr>
              <a:t>(</a:t>
            </a:r>
            <a:r>
              <a:rPr lang="en-US" sz="2000" i="1" dirty="0" err="1" smtClean="0">
                <a:solidFill>
                  <a:srgbClr val="FF0000"/>
                </a:solidFill>
                <a:latin typeface="Times New Roman" pitchFamily="18" charset="0"/>
                <a:cs typeface="Times New Roman" pitchFamily="18" charset="0"/>
              </a:rPr>
              <a:t>Tìm</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hiểu</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về</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ứng</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dụng</a:t>
            </a:r>
            <a:r>
              <a:rPr lang="en-US" sz="2000" i="1" dirty="0" smtClean="0">
                <a:solidFill>
                  <a:srgbClr val="FF0000"/>
                </a:solidFill>
                <a:latin typeface="Times New Roman" pitchFamily="18" charset="0"/>
                <a:cs typeface="Times New Roman" pitchFamily="18" charset="0"/>
              </a:rPr>
              <a:t> than </a:t>
            </a:r>
            <a:r>
              <a:rPr lang="en-US" sz="2000" i="1" dirty="0" err="1" smtClean="0">
                <a:solidFill>
                  <a:srgbClr val="FF0000"/>
                </a:solidFill>
                <a:latin typeface="Times New Roman" pitchFamily="18" charset="0"/>
                <a:cs typeface="Times New Roman" pitchFamily="18" charset="0"/>
              </a:rPr>
              <a:t>hoạt</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tính</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trong</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lọc</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nước</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và</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thiết</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kế</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sản</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phẩm</a:t>
            </a:r>
            <a:r>
              <a:rPr lang="en-US" sz="2000" i="1" dirty="0" smtClean="0">
                <a:solidFill>
                  <a:srgbClr val="FF0000"/>
                </a:solidFill>
                <a:latin typeface="Times New Roman" pitchFamily="18" charset="0"/>
                <a:cs typeface="Times New Roman" pitchFamily="18" charset="0"/>
              </a:rPr>
              <a:t>)</a:t>
            </a:r>
          </a:p>
          <a:p>
            <a:pPr lvl="0" fontAlgn="base">
              <a:lnSpc>
                <a:spcPct val="150000"/>
              </a:lnSpc>
              <a:spcBef>
                <a:spcPct val="0"/>
              </a:spcBef>
              <a:spcAft>
                <a:spcPct val="0"/>
              </a:spcAft>
              <a:buFontTx/>
              <a:buChar char="•"/>
            </a:pP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Hoạt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động</a:t>
            </a:r>
            <a:r>
              <a:rPr lang="en-US" sz="2000" b="1" dirty="0" smtClean="0">
                <a:latin typeface="Times New Roman" pitchFamily="18" charset="0"/>
                <a:cs typeface="Times New Roman" pitchFamily="18" charset="0"/>
              </a:rPr>
              <a:t> 5: </a:t>
            </a:r>
            <a:r>
              <a:rPr lang="en-US" sz="2000" b="1" dirty="0" err="1" smtClean="0">
                <a:latin typeface="Times New Roman" pitchFamily="18" charset="0"/>
                <a:cs typeface="Times New Roman" pitchFamily="18" charset="0"/>
              </a:rPr>
              <a:t>Chế</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tạo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mô</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hoặc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mẫu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nghiệm</a:t>
            </a:r>
            <a:endParaRPr lang="en-US" sz="2000" b="1" dirty="0" smtClean="0">
              <a:latin typeface="Times New Roman" pitchFamily="18" charset="0"/>
              <a:cs typeface="Times New Roman" pitchFamily="18" charset="0"/>
            </a:endParaRPr>
          </a:p>
          <a:p>
            <a:pPr lvl="0" algn="ctr" fontAlgn="base">
              <a:lnSpc>
                <a:spcPct val="150000"/>
              </a:lnSpc>
              <a:spcBef>
                <a:spcPct val="0"/>
              </a:spcBef>
              <a:spcAft>
                <a:spcPct val="0"/>
              </a:spcAft>
            </a:pP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Trải</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nghiệm</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và</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hoạt</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động</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nhóm</a:t>
            </a:r>
            <a:r>
              <a:rPr lang="en-US" sz="2000" i="1" dirty="0" smtClean="0">
                <a:solidFill>
                  <a:srgbClr val="FF0000"/>
                </a:solidFill>
                <a:latin typeface="Times New Roman" pitchFamily="18" charset="0"/>
                <a:cs typeface="Times New Roman" pitchFamily="18" charset="0"/>
              </a:rPr>
              <a:t> ở </a:t>
            </a:r>
            <a:r>
              <a:rPr lang="en-US" sz="2000" i="1" dirty="0" err="1" smtClean="0">
                <a:solidFill>
                  <a:srgbClr val="FF0000"/>
                </a:solidFill>
                <a:latin typeface="Times New Roman" pitchFamily="18" charset="0"/>
                <a:cs typeface="Times New Roman" pitchFamily="18" charset="0"/>
              </a:rPr>
              <a:t>nhà</a:t>
            </a:r>
            <a:r>
              <a:rPr lang="en-US" sz="2000" i="1" dirty="0" smtClean="0">
                <a:solidFill>
                  <a:srgbClr val="FF0000"/>
                </a:solidFill>
                <a:latin typeface="Times New Roman" pitchFamily="18" charset="0"/>
                <a:cs typeface="Times New Roman" pitchFamily="18" charset="0"/>
              </a:rPr>
              <a:t>)</a:t>
            </a:r>
            <a:endParaRPr lang="en-US" sz="2000" i="1" dirty="0">
              <a:solidFill>
                <a:srgbClr val="FF0000"/>
              </a:solidFill>
              <a:latin typeface="Times New Roman" pitchFamily="18" charset="0"/>
              <a:cs typeface="Times New Roman" pitchFamily="18" charset="0"/>
            </a:endParaRPr>
          </a:p>
        </p:txBody>
      </p:sp>
      <p:sp>
        <p:nvSpPr>
          <p:cNvPr id="5" name="Rectangle 4"/>
          <p:cNvSpPr/>
          <p:nvPr/>
        </p:nvSpPr>
        <p:spPr>
          <a:xfrm>
            <a:off x="1752600" y="457200"/>
            <a:ext cx="6349174" cy="954107"/>
          </a:xfrm>
          <a:prstGeom prst="rect">
            <a:avLst/>
          </a:prstGeom>
          <a:noFill/>
        </p:spPr>
        <p:txBody>
          <a:bodyPr wrap="none" lIns="91440" tIns="45720" rIns="91440" bIns="45720">
            <a:spAutoFit/>
          </a:bodyPr>
          <a:lstStyle/>
          <a:p>
            <a:pPr algn="ctr"/>
            <a:r>
              <a:rPr lang="en-US" sz="36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Các</a:t>
            </a:r>
            <a:r>
              <a:rPr lang="en-US" sz="36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hoạt</a:t>
            </a:r>
            <a:r>
              <a:rPr lang="en-US" sz="36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động</a:t>
            </a:r>
            <a:r>
              <a:rPr lang="en-US" sz="36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học</a:t>
            </a:r>
            <a:r>
              <a:rPr lang="en-US" sz="36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tập</a:t>
            </a:r>
            <a:endParaRPr lang="en-US" sz="36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endParaRPr>
          </a:p>
          <a:p>
            <a:pPr algn="ctr"/>
            <a:r>
              <a:rPr lang="en-US" sz="2000"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 </a:t>
            </a:r>
            <a:r>
              <a:rPr lang="en-US" sz="2000" cap="all" dirty="0" err="1"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tiết</a:t>
            </a:r>
            <a:r>
              <a:rPr lang="en-US" sz="2000"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 </a:t>
            </a:r>
            <a:r>
              <a:rPr lang="en-US" sz="2000" cap="all" dirty="0" err="1"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trước</a:t>
            </a:r>
            <a:r>
              <a:rPr lang="en-US" sz="2000"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a:t>
            </a:r>
            <a:endParaRPr lang="en-US" sz="2000" cap="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6" name="Picture 5" descr="AD.jpg"/>
          <p:cNvPicPr>
            <a:picLocks noChangeAspect="1"/>
          </p:cNvPicPr>
          <p:nvPr/>
        </p:nvPicPr>
        <p:blipFill>
          <a:blip r:embed="rId2"/>
          <a:stretch>
            <a:fillRect/>
          </a:stretch>
        </p:blipFill>
        <p:spPr>
          <a:xfrm>
            <a:off x="1" y="1"/>
            <a:ext cx="1447799" cy="1447799"/>
          </a:xfrm>
          <a:prstGeom prst="rect">
            <a:avLst/>
          </a:prstGeom>
        </p:spPr>
      </p:pic>
      <p:pic>
        <p:nvPicPr>
          <p:cNvPr id="7" name="Picture 6" descr="stem..jpg"/>
          <p:cNvPicPr>
            <a:picLocks noChangeAspect="1"/>
          </p:cNvPicPr>
          <p:nvPr/>
        </p:nvPicPr>
        <p:blipFill>
          <a:blip r:embed="rId3"/>
          <a:stretch>
            <a:fillRect/>
          </a:stretch>
        </p:blipFill>
        <p:spPr>
          <a:xfrm>
            <a:off x="6934200" y="5057422"/>
            <a:ext cx="2209800" cy="18005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Trong hình ảnh có thể có: 1 người, đang cười, bàn và trong nhà"/>
          <p:cNvPicPr>
            <a:picLocks noChangeAspect="1" noChangeArrowheads="1"/>
          </p:cNvPicPr>
          <p:nvPr/>
        </p:nvPicPr>
        <p:blipFill>
          <a:blip r:embed="rId2"/>
          <a:srcRect/>
          <a:stretch>
            <a:fillRect/>
          </a:stretch>
        </p:blipFill>
        <p:spPr bwMode="auto">
          <a:xfrm>
            <a:off x="1066800" y="762000"/>
            <a:ext cx="7162800" cy="537210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văn bản thay thế tự động nào."/>
          <p:cNvPicPr>
            <a:picLocks noChangeAspect="1" noChangeArrowheads="1"/>
          </p:cNvPicPr>
          <p:nvPr/>
        </p:nvPicPr>
        <p:blipFill>
          <a:blip r:embed="rId2"/>
          <a:srcRect/>
          <a:stretch>
            <a:fillRect/>
          </a:stretch>
        </p:blipFill>
        <p:spPr bwMode="auto">
          <a:xfrm>
            <a:off x="0" y="-304800"/>
            <a:ext cx="9144000" cy="70199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ésultat de recherche d'images pour &quot;UỐNG NƯỚC&quot;"/>
          <p:cNvPicPr>
            <a:picLocks noChangeAspect="1" noChangeArrowheads="1"/>
          </p:cNvPicPr>
          <p:nvPr/>
        </p:nvPicPr>
        <p:blipFill>
          <a:blip r:embed="rId2"/>
          <a:srcRect/>
          <a:stretch>
            <a:fillRect/>
          </a:stretch>
        </p:blipFill>
        <p:spPr bwMode="auto">
          <a:xfrm>
            <a:off x="533400" y="304800"/>
            <a:ext cx="3562350" cy="2590800"/>
          </a:xfrm>
          <a:prstGeom prst="rect">
            <a:avLst/>
          </a:prstGeom>
          <a:noFill/>
        </p:spPr>
      </p:pic>
      <p:sp>
        <p:nvSpPr>
          <p:cNvPr id="22532" name="AutoShape 4" descr="Résultat de recherche d'images pour &quot;nước sông bẩ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6" name="AutoShape 8" descr="Résultat de recherche d'images pour &quot;nước sinh hoạ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8" name="AutoShape 10" descr="Résultat de recherche d'images pour &quot;nước sinh hoạ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20106-rua-rau.jpg"/>
          <p:cNvPicPr>
            <a:picLocks noChangeAspect="1"/>
          </p:cNvPicPr>
          <p:nvPr/>
        </p:nvPicPr>
        <p:blipFill>
          <a:blip r:embed="rId3"/>
          <a:stretch>
            <a:fillRect/>
          </a:stretch>
        </p:blipFill>
        <p:spPr>
          <a:xfrm>
            <a:off x="4800600" y="304800"/>
            <a:ext cx="3505200" cy="2557346"/>
          </a:xfrm>
          <a:prstGeom prst="rect">
            <a:avLst/>
          </a:prstGeom>
        </p:spPr>
      </p:pic>
      <p:sp>
        <p:nvSpPr>
          <p:cNvPr id="22542" name="AutoShape 14" descr="Résultat de recherche d'images pour &quot;nước  tắ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44" name="AutoShape 16" descr="Résultat de recherche d'images pour &quot;nước nấu ă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tam-cho-tre-em.jpg"/>
          <p:cNvPicPr>
            <a:picLocks noChangeAspect="1"/>
          </p:cNvPicPr>
          <p:nvPr/>
        </p:nvPicPr>
        <p:blipFill>
          <a:blip r:embed="rId4"/>
          <a:stretch>
            <a:fillRect/>
          </a:stretch>
        </p:blipFill>
        <p:spPr>
          <a:xfrm>
            <a:off x="533400" y="3276600"/>
            <a:ext cx="3630706" cy="2743200"/>
          </a:xfrm>
          <a:prstGeom prst="rect">
            <a:avLst/>
          </a:prstGeom>
        </p:spPr>
      </p:pic>
      <p:pic>
        <p:nvPicPr>
          <p:cNvPr id="12" name="Picture 11" descr="nau-an-voi-nuoc-iwater.jpg"/>
          <p:cNvPicPr>
            <a:picLocks noChangeAspect="1"/>
          </p:cNvPicPr>
          <p:nvPr/>
        </p:nvPicPr>
        <p:blipFill>
          <a:blip r:embed="rId5"/>
          <a:stretch>
            <a:fillRect/>
          </a:stretch>
        </p:blipFill>
        <p:spPr>
          <a:xfrm>
            <a:off x="4800600" y="3200400"/>
            <a:ext cx="3560710" cy="2800350"/>
          </a:xfrm>
          <a:prstGeom prst="rect">
            <a:avLst/>
          </a:prstGeom>
        </p:spPr>
      </p:pic>
      <p:sp>
        <p:nvSpPr>
          <p:cNvPr id="13" name="TextBox 12"/>
          <p:cNvSpPr txBox="1"/>
          <p:nvPr/>
        </p:nvSpPr>
        <p:spPr>
          <a:xfrm>
            <a:off x="1371600" y="6172200"/>
            <a:ext cx="6522683"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TẦM QUAN TRỌNG CỦA NƯỚC  SẠCH TRONG ĐỜI SỐNG</a:t>
            </a:r>
            <a:endParaRPr lang="en-US"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Cách lọc sạch nước sinh hoạt đơn giản, tiết kiệm - ảnh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langmoi.vn/wp-content/uploads/2018/03/1-41.jpg"/>
          <p:cNvPicPr>
            <a:picLocks noChangeAspect="1" noChangeArrowheads="1"/>
          </p:cNvPicPr>
          <p:nvPr/>
        </p:nvPicPr>
        <p:blipFill>
          <a:blip r:embed="rId2"/>
          <a:srcRect/>
          <a:stretch>
            <a:fillRect/>
          </a:stretch>
        </p:blipFill>
        <p:spPr bwMode="auto">
          <a:xfrm>
            <a:off x="3810000" y="1447800"/>
            <a:ext cx="4762500" cy="3162301"/>
          </a:xfrm>
          <a:prstGeom prst="rect">
            <a:avLst/>
          </a:prstGeom>
          <a:noFill/>
        </p:spPr>
      </p:pic>
      <p:sp>
        <p:nvSpPr>
          <p:cNvPr id="1030" name="AutoShape 6" descr="Image associé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Bể lọc nước giếng khoan truyền thống"/>
          <p:cNvPicPr>
            <a:picLocks noChangeAspect="1" noChangeArrowheads="1"/>
          </p:cNvPicPr>
          <p:nvPr/>
        </p:nvPicPr>
        <p:blipFill>
          <a:blip r:embed="rId3"/>
          <a:srcRect/>
          <a:stretch>
            <a:fillRect/>
          </a:stretch>
        </p:blipFill>
        <p:spPr bwMode="auto">
          <a:xfrm>
            <a:off x="381000" y="1447800"/>
            <a:ext cx="4238625" cy="3181350"/>
          </a:xfrm>
          <a:prstGeom prst="rect">
            <a:avLst/>
          </a:prstGeom>
          <a:noFill/>
        </p:spPr>
      </p:pic>
      <p:sp>
        <p:nvSpPr>
          <p:cNvPr id="6" name="Rectangle 5"/>
          <p:cNvSpPr/>
          <p:nvPr/>
        </p:nvSpPr>
        <p:spPr>
          <a:xfrm>
            <a:off x="381000" y="4953000"/>
            <a:ext cx="8229600" cy="1200329"/>
          </a:xfrm>
          <a:prstGeom prst="rect">
            <a:avLst/>
          </a:prstGeom>
        </p:spPr>
        <p:txBody>
          <a:bodyPr wrap="square">
            <a:spAutoFit/>
          </a:bodyPr>
          <a:lstStyle/>
          <a:p>
            <a:pPr algn="just"/>
            <a:r>
              <a:rPr lang="en-US" sz="2400" dirty="0" smtClean="0">
                <a:solidFill>
                  <a:srgbClr val="FF0000"/>
                </a:solidFill>
                <a:latin typeface="Times New Roman" pitchFamily="18" charset="0"/>
                <a:cs typeface="Times New Roman" pitchFamily="18" charset="0"/>
              </a:rPr>
              <a:t>T</a:t>
            </a:r>
            <a:r>
              <a:rPr lang="vi-VN" sz="2400" dirty="0" smtClean="0">
                <a:solidFill>
                  <a:srgbClr val="FF0000"/>
                </a:solidFill>
                <a:latin typeface="Times New Roman" pitchFamily="18" charset="0"/>
                <a:cs typeface="Times New Roman" pitchFamily="18" charset="0"/>
              </a:rPr>
              <a:t>ừ </a:t>
            </a:r>
            <a:r>
              <a:rPr lang="vi-VN" sz="2400" dirty="0" smtClean="0">
                <a:solidFill>
                  <a:srgbClr val="FF0000"/>
                </a:solidFill>
                <a:latin typeface="+mj-lt"/>
              </a:rPr>
              <a:t>xa xưa, người dân đã có ý thức về việc tách biệt riêng nguồn nước cho ăn uống (đưa vào cơ thể). Nguồn nước này cần đảm bảo sự sạch, an toàn cho cơ thể và sức khỏe con người. </a:t>
            </a:r>
            <a:endParaRPr lang="en-US" sz="2400" dirty="0">
              <a:solidFill>
                <a:srgbClr val="FF0000"/>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Résultat de recherche d'images pour &quot;nước sinh hoạt&quot;"/>
          <p:cNvPicPr>
            <a:picLocks noChangeAspect="1" noChangeArrowheads="1"/>
          </p:cNvPicPr>
          <p:nvPr/>
        </p:nvPicPr>
        <p:blipFill>
          <a:blip r:embed="rId2"/>
          <a:srcRect/>
          <a:stretch>
            <a:fillRect/>
          </a:stretch>
        </p:blipFill>
        <p:spPr bwMode="auto">
          <a:xfrm>
            <a:off x="4724400" y="304800"/>
            <a:ext cx="3505200" cy="2743200"/>
          </a:xfrm>
          <a:prstGeom prst="rect">
            <a:avLst/>
          </a:prstGeom>
          <a:noFill/>
        </p:spPr>
      </p:pic>
      <p:pic>
        <p:nvPicPr>
          <p:cNvPr id="3" name="Picture 6" descr="Résultat de recherche d'images pour &quot;nước sông bẩn&quot;"/>
          <p:cNvPicPr>
            <a:picLocks noChangeAspect="1" noChangeArrowheads="1"/>
          </p:cNvPicPr>
          <p:nvPr/>
        </p:nvPicPr>
        <p:blipFill>
          <a:blip r:embed="rId3"/>
          <a:srcRect/>
          <a:stretch>
            <a:fillRect/>
          </a:stretch>
        </p:blipFill>
        <p:spPr bwMode="auto">
          <a:xfrm>
            <a:off x="762000" y="304800"/>
            <a:ext cx="3352800" cy="2761129"/>
          </a:xfrm>
          <a:prstGeom prst="rect">
            <a:avLst/>
          </a:prstGeom>
          <a:noFill/>
        </p:spPr>
      </p:pic>
      <p:sp>
        <p:nvSpPr>
          <p:cNvPr id="23556" name="AutoShape 4" descr="Résultat de recherche d'images pour &quot;nước sinh hoạt nông thô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thieu_nuoc_sach_bjgs.jpg"/>
          <p:cNvPicPr>
            <a:picLocks noChangeAspect="1"/>
          </p:cNvPicPr>
          <p:nvPr/>
        </p:nvPicPr>
        <p:blipFill>
          <a:blip r:embed="rId4" cstate="print"/>
          <a:stretch>
            <a:fillRect/>
          </a:stretch>
        </p:blipFill>
        <p:spPr>
          <a:xfrm>
            <a:off x="762001" y="3429000"/>
            <a:ext cx="3352800" cy="2745142"/>
          </a:xfrm>
          <a:prstGeom prst="rect">
            <a:avLst/>
          </a:prstGeom>
        </p:spPr>
      </p:pic>
      <p:pic>
        <p:nvPicPr>
          <p:cNvPr id="23558" name="Picture 6" descr="Résultat de recherche d'images pour &quot;nước sinh hoạt nông thôn giếng khoan&quot;"/>
          <p:cNvPicPr>
            <a:picLocks noChangeAspect="1" noChangeArrowheads="1"/>
          </p:cNvPicPr>
          <p:nvPr/>
        </p:nvPicPr>
        <p:blipFill>
          <a:blip r:embed="rId5"/>
          <a:srcRect/>
          <a:stretch>
            <a:fillRect/>
          </a:stretch>
        </p:blipFill>
        <p:spPr bwMode="auto">
          <a:xfrm>
            <a:off x="4724400" y="3429000"/>
            <a:ext cx="3505200" cy="2738185"/>
          </a:xfrm>
          <a:prstGeom prst="rect">
            <a:avLst/>
          </a:prstGeom>
          <a:noFill/>
        </p:spPr>
      </p:pic>
      <p:sp>
        <p:nvSpPr>
          <p:cNvPr id="8" name="TextBox 7"/>
          <p:cNvSpPr txBox="1"/>
          <p:nvPr/>
        </p:nvSpPr>
        <p:spPr>
          <a:xfrm>
            <a:off x="381000" y="6324600"/>
            <a:ext cx="8559331" cy="338554"/>
          </a:xfrm>
          <a:prstGeom prst="rect">
            <a:avLst/>
          </a:prstGeom>
          <a:noFill/>
        </p:spPr>
        <p:txBody>
          <a:bodyPr wrap="none" rtlCol="0">
            <a:spAutoFit/>
          </a:bodyPr>
          <a:lstStyle/>
          <a:p>
            <a:r>
              <a:rPr lang="en-US" sz="1600" b="1" dirty="0" smtClean="0">
                <a:latin typeface="Times New Roman" pitchFamily="18" charset="0"/>
                <a:cs typeface="Times New Roman" pitchFamily="18" charset="0"/>
              </a:rPr>
              <a:t>TRONG THỰC TẾ: NƯỚC Ô NHIỄM  ĐẦU NGUỒN, ĐƯỜNG ỐNG DẪN NƯỚC HƯ HỎNG</a:t>
            </a:r>
            <a:endParaRPr lang="en-US" sz="1600"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TotalTime>
  <Words>1385</Words>
  <Application>Microsoft Office PowerPoint</Application>
  <PresentationFormat>On-screen Show (4:3)</PresentationFormat>
  <Paragraphs>145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trannamdt1</dc:creator>
  <cp:lastModifiedBy>trannamdt1</cp:lastModifiedBy>
  <cp:revision>81</cp:revision>
  <dcterms:created xsi:type="dcterms:W3CDTF">2018-11-04T08:05:11Z</dcterms:created>
  <dcterms:modified xsi:type="dcterms:W3CDTF">2018-11-13T17:37:53Z</dcterms:modified>
</cp:coreProperties>
</file>