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firstSlideNum="0" strictFirstAndLastChars="0" saveSubsetFonts="1">
  <p:sldMasterIdLst>
    <p:sldMasterId id="2147483648" r:id="rId5"/>
  </p:sldMasterIdLst>
  <p:notesMasterIdLst>
    <p:notesMasterId r:id="rId6"/>
  </p:notesMasterIdLst>
  <p:sldIdLst>
    <p:sldId id="256" r:id="rId7"/>
    <p:sldId id="257" r:id="rId8"/>
    <p:sldId id="258" r:id="rId9"/>
  </p:sldIdLst>
  <p:sldSz cy="9906000" cx="6858000"/>
  <p:notesSz cx="6807200" cy="99393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20">
          <p15:clr>
            <a:srgbClr val="A4A3A4"/>
          </p15:clr>
        </p15:guide>
        <p15:guide id="2" orient="horz" pos="5978">
          <p15:clr>
            <a:srgbClr val="A4A3A4"/>
          </p15:clr>
        </p15:guide>
        <p15:guide id="3" pos="119">
          <p15:clr>
            <a:srgbClr val="A4A3A4"/>
          </p15:clr>
        </p15:guide>
        <p15:guide id="4" pos="232">
          <p15:clr>
            <a:srgbClr val="A4A3A4"/>
          </p15:clr>
        </p15:guide>
        <p15:guide id="5" pos="4088">
          <p15:clr>
            <a:srgbClr val="A4A3A4"/>
          </p15:clr>
        </p15:guide>
        <p15:guide id="6" orient="horz" pos="625">
          <p15:clr>
            <a:srgbClr val="A4A3A4"/>
          </p15:clr>
        </p15:guide>
        <p15:guide id="7" pos="4201">
          <p15:clr>
            <a:srgbClr val="A4A3A4"/>
          </p15:clr>
        </p15:guide>
        <p15:guide id="8" orient="horz" pos="3914">
          <p15:clr>
            <a:srgbClr val="A4A3A4"/>
          </p15:clr>
        </p15:guide>
        <p15:guide id="9" orient="horz" pos="875">
          <p15:clr>
            <a:srgbClr val="A4A3A4"/>
          </p15:clr>
        </p15:guide>
        <p15:guide id="10" pos="2160">
          <p15:clr>
            <a:srgbClr val="A4A3A4"/>
          </p15:clr>
        </p15:guide>
        <p15:guide id="11" orient="horz" pos="308">
          <p15:clr>
            <a:srgbClr val="A4A3A4"/>
          </p15:clr>
        </p15:guide>
      </p15:sldGuideLst>
    </p:ext>
    <p:ext uri="GoogleSlidesCustomDataVersion2">
      <go:slidesCustomData xmlns:go="http://customooxmlschemas.google.com/" r:id="rId10" roundtripDataSignature="AMtx7mgnYq5kzXTP2/6LttxDmWTrNCede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D0B48F8-DD28-4DBA-B4DA-BE624E54C76D}">
  <a:tblStyle styleId="{ED0B48F8-DD28-4DBA-B4DA-BE624E54C76D}"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863F55BD-F084-40C4-86CF-3127F914F1C4}" styleName="Table_1">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20" orient="horz"/>
        <p:guide pos="5978" orient="horz"/>
        <p:guide pos="119"/>
        <p:guide pos="232"/>
        <p:guide pos="4088"/>
        <p:guide pos="625" orient="horz"/>
        <p:guide pos="4201"/>
        <p:guide pos="3914" orient="horz"/>
        <p:guide pos="875" orient="horz"/>
        <p:guide pos="2160"/>
        <p:guide pos="308"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10" Type="http://customschemas.google.com/relationships/presentationmetadata" Target="metadata"/><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0"/>
            <a:ext cx="2950375" cy="498966"/>
          </a:xfrm>
          <a:prstGeom prst="rect">
            <a:avLst/>
          </a:prstGeom>
          <a:noFill/>
          <a:ln>
            <a:noFill/>
          </a:ln>
        </p:spPr>
        <p:txBody>
          <a:bodyPr anchorCtr="0" anchor="t" bIns="46100" lIns="92200" spcFirstLastPara="1" rIns="92200" wrap="square" tIns="461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55221" y="0"/>
            <a:ext cx="2950374" cy="498966"/>
          </a:xfrm>
          <a:prstGeom prst="rect">
            <a:avLst/>
          </a:prstGeom>
          <a:noFill/>
          <a:ln>
            <a:noFill/>
          </a:ln>
        </p:spPr>
        <p:txBody>
          <a:bodyPr anchorCtr="0" anchor="t" bIns="46100" lIns="92200" spcFirstLastPara="1" rIns="92200" wrap="square" tIns="461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2243138" y="1243013"/>
            <a:ext cx="2320925" cy="33543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0241" y="4783358"/>
            <a:ext cx="5446722" cy="3913363"/>
          </a:xfrm>
          <a:prstGeom prst="rect">
            <a:avLst/>
          </a:prstGeom>
          <a:noFill/>
          <a:ln>
            <a:noFill/>
          </a:ln>
        </p:spPr>
        <p:txBody>
          <a:bodyPr anchorCtr="0" anchor="t" bIns="46100" lIns="92200" spcFirstLastPara="1" rIns="92200" wrap="square" tIns="461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1" y="9440372"/>
            <a:ext cx="2950375" cy="498966"/>
          </a:xfrm>
          <a:prstGeom prst="rect">
            <a:avLst/>
          </a:prstGeom>
          <a:noFill/>
          <a:ln>
            <a:noFill/>
          </a:ln>
        </p:spPr>
        <p:txBody>
          <a:bodyPr anchorCtr="0" anchor="b" bIns="46100" lIns="92200" spcFirstLastPara="1" rIns="92200" wrap="square" tIns="461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55221" y="9440372"/>
            <a:ext cx="2950374" cy="498966"/>
          </a:xfrm>
          <a:prstGeom prst="rect">
            <a:avLst/>
          </a:prstGeom>
          <a:noFill/>
          <a:ln>
            <a:noFill/>
          </a:ln>
        </p:spPr>
        <p:txBody>
          <a:bodyPr anchorCtr="0" anchor="b" bIns="46100" lIns="92200" spcFirstLastPara="1" rIns="92200" wrap="square" tIns="46100">
            <a:noAutofit/>
          </a:bodyPr>
          <a:lstStyle/>
          <a:p>
            <a:pPr indent="0" lvl="0" marL="0" marR="0" rtl="0" algn="r">
              <a:lnSpc>
                <a:spcPct val="100000"/>
              </a:lnSpc>
              <a:spcBef>
                <a:spcPts val="0"/>
              </a:spcBef>
              <a:spcAft>
                <a:spcPts val="0"/>
              </a:spcAft>
              <a:buNone/>
            </a:pPr>
            <a:fld id="{00000000-1234-1234-1234-123412341234}" type="slidenum">
              <a:rPr b="0" i="0" lang="ja-JP"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 name="Shape 21"/>
        <p:cNvGrpSpPr/>
        <p:nvPr/>
      </p:nvGrpSpPr>
      <p:grpSpPr>
        <a:xfrm>
          <a:off x="0" y="0"/>
          <a:ext cx="0" cy="0"/>
          <a:chOff x="0" y="0"/>
          <a:chExt cx="0" cy="0"/>
        </a:xfrm>
      </p:grpSpPr>
      <p:sp>
        <p:nvSpPr>
          <p:cNvPr id="22" name="Google Shape;22;p7:notes"/>
          <p:cNvSpPr txBox="1"/>
          <p:nvPr>
            <p:ph idx="1" type="body"/>
          </p:nvPr>
        </p:nvSpPr>
        <p:spPr>
          <a:xfrm>
            <a:off x="680241" y="4783358"/>
            <a:ext cx="5446722" cy="3913363"/>
          </a:xfrm>
          <a:prstGeom prst="rect">
            <a:avLst/>
          </a:prstGeom>
          <a:noFill/>
          <a:ln>
            <a:noFill/>
          </a:ln>
        </p:spPr>
        <p:txBody>
          <a:bodyPr anchorCtr="0" anchor="t" bIns="46100" lIns="92200" spcFirstLastPara="1" rIns="92200" wrap="square" tIns="46100">
            <a:noAutofit/>
          </a:bodyPr>
          <a:lstStyle/>
          <a:p>
            <a:pPr indent="0" lvl="0" marL="0" rtl="0" algn="l">
              <a:lnSpc>
                <a:spcPct val="100000"/>
              </a:lnSpc>
              <a:spcBef>
                <a:spcPts val="0"/>
              </a:spcBef>
              <a:spcAft>
                <a:spcPts val="0"/>
              </a:spcAft>
              <a:buSzPts val="1400"/>
              <a:buNone/>
            </a:pPr>
            <a:r>
              <a:t/>
            </a:r>
            <a:endParaRPr/>
          </a:p>
        </p:txBody>
      </p:sp>
      <p:sp>
        <p:nvSpPr>
          <p:cNvPr id="23" name="Google Shape;23;p7:notes"/>
          <p:cNvSpPr/>
          <p:nvPr>
            <p:ph idx="2" type="sldImg"/>
          </p:nvPr>
        </p:nvSpPr>
        <p:spPr>
          <a:xfrm>
            <a:off x="2243138" y="1243013"/>
            <a:ext cx="2320925" cy="33543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8:notes"/>
          <p:cNvSpPr txBox="1"/>
          <p:nvPr>
            <p:ph idx="1" type="body"/>
          </p:nvPr>
        </p:nvSpPr>
        <p:spPr>
          <a:xfrm>
            <a:off x="680241" y="4783358"/>
            <a:ext cx="5446722" cy="3913363"/>
          </a:xfrm>
          <a:prstGeom prst="rect">
            <a:avLst/>
          </a:prstGeom>
          <a:noFill/>
          <a:ln>
            <a:noFill/>
          </a:ln>
        </p:spPr>
        <p:txBody>
          <a:bodyPr anchorCtr="0" anchor="t" bIns="46100" lIns="92200" spcFirstLastPara="1" rIns="92200" wrap="square" tIns="46100">
            <a:noAutofit/>
          </a:bodyPr>
          <a:lstStyle/>
          <a:p>
            <a:pPr indent="0" lvl="0" marL="0" rtl="0" algn="l">
              <a:lnSpc>
                <a:spcPct val="100000"/>
              </a:lnSpc>
              <a:spcBef>
                <a:spcPts val="0"/>
              </a:spcBef>
              <a:spcAft>
                <a:spcPts val="0"/>
              </a:spcAft>
              <a:buSzPts val="1400"/>
              <a:buNone/>
            </a:pPr>
            <a:r>
              <a:t/>
            </a:r>
            <a:endParaRPr/>
          </a:p>
        </p:txBody>
      </p:sp>
      <p:sp>
        <p:nvSpPr>
          <p:cNvPr id="41" name="Google Shape;41;p8:notes"/>
          <p:cNvSpPr/>
          <p:nvPr>
            <p:ph idx="2" type="sldImg"/>
          </p:nvPr>
        </p:nvSpPr>
        <p:spPr>
          <a:xfrm>
            <a:off x="2243138" y="1243013"/>
            <a:ext cx="2320925" cy="33543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p9:notes"/>
          <p:cNvSpPr txBox="1"/>
          <p:nvPr>
            <p:ph idx="1" type="body"/>
          </p:nvPr>
        </p:nvSpPr>
        <p:spPr>
          <a:xfrm>
            <a:off x="680241" y="4783358"/>
            <a:ext cx="5446722" cy="3913363"/>
          </a:xfrm>
          <a:prstGeom prst="rect">
            <a:avLst/>
          </a:prstGeom>
          <a:noFill/>
          <a:ln>
            <a:noFill/>
          </a:ln>
        </p:spPr>
        <p:txBody>
          <a:bodyPr anchorCtr="0" anchor="t" bIns="46100" lIns="92200" spcFirstLastPara="1" rIns="92200" wrap="square" tIns="46100">
            <a:noAutofit/>
          </a:bodyPr>
          <a:lstStyle/>
          <a:p>
            <a:pPr indent="0" lvl="0" marL="0" rtl="0" algn="l">
              <a:lnSpc>
                <a:spcPct val="100000"/>
              </a:lnSpc>
              <a:spcBef>
                <a:spcPts val="0"/>
              </a:spcBef>
              <a:spcAft>
                <a:spcPts val="0"/>
              </a:spcAft>
              <a:buSzPts val="1400"/>
              <a:buNone/>
            </a:pPr>
            <a:r>
              <a:t/>
            </a:r>
            <a:endParaRPr/>
          </a:p>
        </p:txBody>
      </p:sp>
      <p:sp>
        <p:nvSpPr>
          <p:cNvPr id="51" name="Google Shape;51;p9:notes"/>
          <p:cNvSpPr/>
          <p:nvPr>
            <p:ph idx="2" type="sldImg"/>
          </p:nvPr>
        </p:nvSpPr>
        <p:spPr>
          <a:xfrm>
            <a:off x="2243138" y="1243013"/>
            <a:ext cx="2320925" cy="33543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obj">
  <p:cSld name="OBJECT">
    <p:spTree>
      <p:nvGrpSpPr>
        <p:cNvPr id="15" name="Shape 15"/>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16" name="Shape 16"/>
        <p:cNvGrpSpPr/>
        <p:nvPr/>
      </p:nvGrpSpPr>
      <p:grpSpPr>
        <a:xfrm>
          <a:off x="0" y="0"/>
          <a:ext cx="0" cy="0"/>
          <a:chOff x="0" y="0"/>
          <a:chExt cx="0" cy="0"/>
        </a:xfrm>
      </p:grpSpPr>
      <p:sp>
        <p:nvSpPr>
          <p:cNvPr id="17" name="Google Shape;17;p5"/>
          <p:cNvSpPr txBox="1"/>
          <p:nvPr>
            <p:ph idx="12" type="sldNum"/>
          </p:nvPr>
        </p:nvSpPr>
        <p:spPr>
          <a:xfrm>
            <a:off x="5099048" y="609600"/>
            <a:ext cx="1577340" cy="161583"/>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ユーザー設定レイアウト">
  <p:cSld name="ユーザー設定レイアウト">
    <p:spTree>
      <p:nvGrpSpPr>
        <p:cNvPr id="18" name="Shape 18"/>
        <p:cNvGrpSpPr/>
        <p:nvPr/>
      </p:nvGrpSpPr>
      <p:grpSpPr>
        <a:xfrm>
          <a:off x="0" y="0"/>
          <a:ext cx="0" cy="0"/>
          <a:chOff x="0" y="0"/>
          <a:chExt cx="0" cy="0"/>
        </a:xfrm>
      </p:grpSpPr>
      <p:sp>
        <p:nvSpPr>
          <p:cNvPr id="19" name="Google Shape;19;p6"/>
          <p:cNvSpPr txBox="1"/>
          <p:nvPr>
            <p:ph type="title"/>
          </p:nvPr>
        </p:nvSpPr>
        <p:spPr>
          <a:xfrm>
            <a:off x="342900" y="396240"/>
            <a:ext cx="6172200" cy="246221"/>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sz="16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6"/>
          <p:cNvSpPr txBox="1"/>
          <p:nvPr>
            <p:ph idx="12" type="sldNum"/>
          </p:nvPr>
        </p:nvSpPr>
        <p:spPr>
          <a:xfrm>
            <a:off x="5099048" y="457795"/>
            <a:ext cx="1577340" cy="153888"/>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
          <p:cNvSpPr/>
          <p:nvPr/>
        </p:nvSpPr>
        <p:spPr>
          <a:xfrm>
            <a:off x="0" y="9717023"/>
            <a:ext cx="6858000" cy="189230"/>
          </a:xfrm>
          <a:custGeom>
            <a:rect b="b" l="l" r="r" t="t"/>
            <a:pathLst>
              <a:path extrusionOk="0" h="189229" w="6858000">
                <a:moveTo>
                  <a:pt x="0" y="0"/>
                </a:moveTo>
                <a:lnTo>
                  <a:pt x="0" y="188976"/>
                </a:lnTo>
                <a:lnTo>
                  <a:pt x="6857999" y="188976"/>
                </a:lnTo>
                <a:lnTo>
                  <a:pt x="6857999" y="0"/>
                </a:lnTo>
                <a:lnTo>
                  <a:pt x="0" y="0"/>
                </a:lnTo>
                <a:close/>
              </a:path>
            </a:pathLst>
          </a:custGeom>
          <a:solidFill>
            <a:srgbClr val="FFCCCC"/>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 name="Google Shape;11;p3"/>
          <p:cNvSpPr txBox="1"/>
          <p:nvPr>
            <p:ph type="title"/>
          </p:nvPr>
        </p:nvSpPr>
        <p:spPr>
          <a:xfrm>
            <a:off x="342900" y="396240"/>
            <a:ext cx="6172200" cy="158496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 name="Google Shape;12;p3"/>
          <p:cNvSpPr txBox="1"/>
          <p:nvPr>
            <p:ph idx="1" type="body"/>
          </p:nvPr>
        </p:nvSpPr>
        <p:spPr>
          <a:xfrm>
            <a:off x="342900" y="2278380"/>
            <a:ext cx="6172200" cy="6537960"/>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13" name="Google Shape;13;p3"/>
          <p:cNvSpPr txBox="1"/>
          <p:nvPr>
            <p:ph idx="10" type="dt"/>
          </p:nvPr>
        </p:nvSpPr>
        <p:spPr>
          <a:xfrm>
            <a:off x="342900" y="9212580"/>
            <a:ext cx="1577340" cy="4953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3"/>
          <p:cNvSpPr txBox="1"/>
          <p:nvPr>
            <p:ph idx="12" type="sldNum"/>
          </p:nvPr>
        </p:nvSpPr>
        <p:spPr>
          <a:xfrm>
            <a:off x="4937760" y="9212580"/>
            <a:ext cx="1577340" cy="4953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youtube.com/watch?v=0SwY4nPVZyk" TargetMode="External"/><Relationship Id="rId4" Type="http://schemas.openxmlformats.org/officeDocument/2006/relationships/image" Target="../media/image1.jpg"/><Relationship Id="rId5" Type="http://schemas.openxmlformats.org/officeDocument/2006/relationships/image" Target="../media/image2.jpg"/><Relationship Id="rId6" Type="http://schemas.openxmlformats.org/officeDocument/2006/relationships/image" Target="../media/image3.jpg"/><Relationship Id="rId7" Type="http://schemas.openxmlformats.org/officeDocument/2006/relationships/hyperlink" Target="mailto:infor.tomodachi@gmail.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mailto:infor.tomodachi@gmail.com" TargetMode="External"/><Relationship Id="rId4" Type="http://schemas.openxmlformats.org/officeDocument/2006/relationships/hyperlink" Target="https://forms.gle/RPAvCUiRFLdhwfTW9" TargetMode="External"/><Relationship Id="rId5" Type="http://schemas.openxmlformats.org/officeDocument/2006/relationships/hyperlink" Target="mailto:infor.tomodachi@gmail.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mailto:infor.tomodachi@gmail.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 name="Shape 24"/>
        <p:cNvGrpSpPr/>
        <p:nvPr/>
      </p:nvGrpSpPr>
      <p:grpSpPr>
        <a:xfrm>
          <a:off x="0" y="0"/>
          <a:ext cx="0" cy="0"/>
          <a:chOff x="0" y="0"/>
          <a:chExt cx="0" cy="0"/>
        </a:xfrm>
      </p:grpSpPr>
      <p:grpSp>
        <p:nvGrpSpPr>
          <p:cNvPr id="25" name="Google Shape;25;p7"/>
          <p:cNvGrpSpPr/>
          <p:nvPr/>
        </p:nvGrpSpPr>
        <p:grpSpPr>
          <a:xfrm>
            <a:off x="0" y="-95594"/>
            <a:ext cx="6858000" cy="904823"/>
            <a:chOff x="0" y="9069"/>
            <a:chExt cx="6858000" cy="904823"/>
          </a:xfrm>
        </p:grpSpPr>
        <p:sp>
          <p:nvSpPr>
            <p:cNvPr id="26" name="Google Shape;26;p7"/>
            <p:cNvSpPr txBox="1"/>
            <p:nvPr/>
          </p:nvSpPr>
          <p:spPr>
            <a:xfrm>
              <a:off x="0" y="9069"/>
              <a:ext cx="6858000" cy="904823"/>
            </a:xfrm>
            <a:prstGeom prst="rect">
              <a:avLst/>
            </a:prstGeom>
            <a:solidFill>
              <a:srgbClr val="DAEEF3"/>
            </a:solidFill>
            <a:ln>
              <a:noFill/>
            </a:ln>
          </p:spPr>
          <p:txBody>
            <a:bodyPr anchorCtr="0" anchor="ctr" bIns="45700" lIns="91425" spcFirstLastPara="1" rIns="91425" wrap="square" tIns="45700">
              <a:spAutoFit/>
            </a:bodyPr>
            <a:lstStyle/>
            <a:p>
              <a:pPr indent="0" lvl="0" marL="0" marR="0" rtl="0" algn="l">
                <a:lnSpc>
                  <a:spcPct val="120000"/>
                </a:lnSpc>
                <a:spcBef>
                  <a:spcPts val="0"/>
                </a:spcBef>
                <a:spcAft>
                  <a:spcPts val="0"/>
                </a:spcAft>
                <a:buClr>
                  <a:srgbClr val="000000"/>
                </a:buClr>
                <a:buSzPts val="800"/>
                <a:buFont typeface="Arial"/>
                <a:buNone/>
              </a:pPr>
              <a:r>
                <a:t/>
              </a:r>
              <a:endParaRPr b="1" i="0" sz="800" u="none" cap="none" strike="noStrike">
                <a:solidFill>
                  <a:schemeClr val="dk1"/>
                </a:solidFill>
                <a:latin typeface="Arial"/>
                <a:ea typeface="Arial"/>
                <a:cs typeface="Arial"/>
                <a:sym typeface="Arial"/>
              </a:endParaRPr>
            </a:p>
            <a:p>
              <a:pPr indent="0" lvl="2" marL="0" marR="0" rtl="0" algn="l">
                <a:lnSpc>
                  <a:spcPct val="120000"/>
                </a:lnSpc>
                <a:spcBef>
                  <a:spcPts val="0"/>
                </a:spcBef>
                <a:spcAft>
                  <a:spcPts val="0"/>
                </a:spcAft>
                <a:buNone/>
              </a:pPr>
              <a:r>
                <a:rPr b="1" i="0" lang="ja-JP" sz="1400" u="none" cap="none" strike="noStrike">
                  <a:solidFill>
                    <a:schemeClr val="dk1"/>
                  </a:solidFill>
                  <a:latin typeface="Arial"/>
                  <a:ea typeface="Arial"/>
                  <a:cs typeface="Arial"/>
                  <a:sym typeface="Arial"/>
                </a:rPr>
                <a:t>THÔNG CÁO BÁO CHÍ</a:t>
              </a:r>
              <a:endParaRPr b="0" i="0" sz="1050" u="none" cap="none" strike="noStrike">
                <a:solidFill>
                  <a:srgbClr val="000000"/>
                </a:solidFill>
                <a:latin typeface="Arial"/>
                <a:ea typeface="Arial"/>
                <a:cs typeface="Arial"/>
                <a:sym typeface="Arial"/>
              </a:endParaRPr>
            </a:p>
            <a:p>
              <a:pPr indent="0" lvl="2" marL="0" marR="0" rtl="0" algn="l">
                <a:lnSpc>
                  <a:spcPct val="120000"/>
                </a:lnSpc>
                <a:spcBef>
                  <a:spcPts val="0"/>
                </a:spcBef>
                <a:spcAft>
                  <a:spcPts val="0"/>
                </a:spcAft>
                <a:buNone/>
              </a:pPr>
              <a:r>
                <a:rPr b="1" i="0" lang="ja-JP" sz="1400" u="none" cap="none" strike="noStrike">
                  <a:solidFill>
                    <a:schemeClr val="dk1"/>
                  </a:solidFill>
                  <a:latin typeface="Arial"/>
                  <a:ea typeface="Arial"/>
                  <a:cs typeface="Arial"/>
                  <a:sym typeface="Arial"/>
                </a:rPr>
                <a:t>Kính gửi: Các cơ quan báo chí truyền thông</a:t>
              </a:r>
              <a:endParaRPr b="1" i="0" sz="700" u="none" cap="none" strike="noStrike">
                <a:solidFill>
                  <a:schemeClr val="dk1"/>
                </a:solidFill>
                <a:latin typeface="Arial"/>
                <a:ea typeface="Arial"/>
                <a:cs typeface="Arial"/>
                <a:sym typeface="Arial"/>
              </a:endParaRPr>
            </a:p>
            <a:p>
              <a:pPr indent="0" lvl="0" marL="0" marR="0" rtl="0" algn="l">
                <a:lnSpc>
                  <a:spcPct val="120000"/>
                </a:lnSpc>
                <a:spcBef>
                  <a:spcPts val="0"/>
                </a:spcBef>
                <a:spcAft>
                  <a:spcPts val="0"/>
                </a:spcAft>
                <a:buClr>
                  <a:srgbClr val="000000"/>
                </a:buClr>
                <a:buSzPts val="800"/>
                <a:buFont typeface="Arial"/>
                <a:buNone/>
              </a:pPr>
              <a:r>
                <a:t/>
              </a:r>
              <a:endParaRPr b="0" i="0" sz="800" u="none" cap="none" strike="noStrike">
                <a:solidFill>
                  <a:srgbClr val="000000"/>
                </a:solidFill>
                <a:latin typeface="Arial"/>
                <a:ea typeface="Arial"/>
                <a:cs typeface="Arial"/>
                <a:sym typeface="Arial"/>
              </a:endParaRPr>
            </a:p>
          </p:txBody>
        </p:sp>
        <p:sp>
          <p:nvSpPr>
            <p:cNvPr id="27" name="Google Shape;27;p7"/>
            <p:cNvSpPr/>
            <p:nvPr/>
          </p:nvSpPr>
          <p:spPr>
            <a:xfrm>
              <a:off x="3908288" y="116104"/>
              <a:ext cx="2935962" cy="683224"/>
            </a:xfrm>
            <a:prstGeom prst="rect">
              <a:avLst/>
            </a:prstGeom>
            <a:noFill/>
            <a:ln>
              <a:noFill/>
            </a:ln>
          </p:spPr>
          <p:txBody>
            <a:bodyPr anchorCtr="0" anchor="t" bIns="45700" lIns="91425" spcFirstLastPara="1" rIns="91425" wrap="square" tIns="45700">
              <a:spAutoFit/>
            </a:bodyPr>
            <a:lstStyle/>
            <a:p>
              <a:pPr indent="0" lvl="0" marL="0" marR="0" rtl="0" algn="r">
                <a:lnSpc>
                  <a:spcPct val="120000"/>
                </a:lnSpc>
                <a:spcBef>
                  <a:spcPts val="0"/>
                </a:spcBef>
                <a:spcAft>
                  <a:spcPts val="0"/>
                </a:spcAft>
                <a:buClr>
                  <a:srgbClr val="000000"/>
                </a:buClr>
                <a:buSzPts val="800"/>
                <a:buFont typeface="Arial"/>
                <a:buNone/>
              </a:pPr>
              <a:r>
                <a:rPr b="1" i="0" lang="ja-JP" sz="800" u="none" cap="none" strike="noStrike">
                  <a:solidFill>
                    <a:schemeClr val="dk1"/>
                  </a:solidFill>
                  <a:latin typeface="Arial"/>
                  <a:ea typeface="Arial"/>
                  <a:cs typeface="Arial"/>
                  <a:sym typeface="Arial"/>
                </a:rPr>
                <a:t>Ngày 12 tháng 9 năm 2023 </a:t>
              </a:r>
              <a:endParaRPr/>
            </a:p>
            <a:p>
              <a:pPr indent="0" lvl="0" marL="0" marR="0" rtl="0" algn="r">
                <a:lnSpc>
                  <a:spcPct val="120000"/>
                </a:lnSpc>
                <a:spcBef>
                  <a:spcPts val="0"/>
                </a:spcBef>
                <a:spcAft>
                  <a:spcPts val="0"/>
                </a:spcAft>
                <a:buNone/>
              </a:pPr>
              <a:r>
                <a:rPr b="1" i="0" lang="ja-JP" sz="800" u="none" cap="none" strike="noStrike">
                  <a:solidFill>
                    <a:schemeClr val="dk1"/>
                  </a:solidFill>
                  <a:latin typeface="Arial"/>
                  <a:ea typeface="Arial"/>
                  <a:cs typeface="Arial"/>
                  <a:sym typeface="Arial"/>
                </a:rPr>
                <a:t>Ủy ban Đặc biệt Kỷ niệm 50 năm thiết lập </a:t>
              </a:r>
              <a:br>
                <a:rPr b="1" i="0" lang="ja-JP" sz="800" u="none" cap="none" strike="noStrike">
                  <a:solidFill>
                    <a:schemeClr val="dk1"/>
                  </a:solidFill>
                  <a:latin typeface="Arial"/>
                  <a:ea typeface="Arial"/>
                  <a:cs typeface="Arial"/>
                  <a:sym typeface="Arial"/>
                </a:rPr>
              </a:br>
              <a:r>
                <a:rPr b="1" i="0" lang="ja-JP" sz="800" u="none" cap="none" strike="noStrike">
                  <a:solidFill>
                    <a:schemeClr val="dk1"/>
                  </a:solidFill>
                  <a:latin typeface="Arial"/>
                  <a:ea typeface="Arial"/>
                  <a:cs typeface="Arial"/>
                  <a:sym typeface="Arial"/>
                </a:rPr>
                <a:t>quan hệ ngoại giao Nhật Bản – Việt Nam trực thuộc </a:t>
              </a:r>
              <a:br>
                <a:rPr b="1" i="0" lang="ja-JP" sz="800" u="none" cap="none" strike="noStrike">
                  <a:solidFill>
                    <a:schemeClr val="dk1"/>
                  </a:solidFill>
                  <a:latin typeface="Arial"/>
                  <a:ea typeface="Arial"/>
                  <a:cs typeface="Arial"/>
                  <a:sym typeface="Arial"/>
                </a:rPr>
              </a:br>
              <a:r>
                <a:rPr b="1" i="0" lang="ja-JP" sz="800" u="none" cap="none" strike="noStrike">
                  <a:solidFill>
                    <a:schemeClr val="dk1"/>
                  </a:solidFill>
                  <a:latin typeface="Arial"/>
                  <a:ea typeface="Arial"/>
                  <a:cs typeface="Arial"/>
                  <a:sym typeface="Arial"/>
                </a:rPr>
                <a:t>Hiệp hội Doanh nghiệp Nhật Bản tại Tp.Hồ Chí Minh</a:t>
              </a:r>
              <a:endParaRPr/>
            </a:p>
          </p:txBody>
        </p:sp>
      </p:grpSp>
      <p:grpSp>
        <p:nvGrpSpPr>
          <p:cNvPr id="28" name="Google Shape;28;p7"/>
          <p:cNvGrpSpPr/>
          <p:nvPr/>
        </p:nvGrpSpPr>
        <p:grpSpPr>
          <a:xfrm>
            <a:off x="128412" y="1067688"/>
            <a:ext cx="6601176" cy="3963493"/>
            <a:chOff x="238142" y="3388369"/>
            <a:chExt cx="6601176" cy="3963493"/>
          </a:xfrm>
        </p:grpSpPr>
        <p:sp>
          <p:nvSpPr>
            <p:cNvPr id="29" name="Google Shape;29;p7"/>
            <p:cNvSpPr txBox="1"/>
            <p:nvPr/>
          </p:nvSpPr>
          <p:spPr>
            <a:xfrm>
              <a:off x="238142" y="3388369"/>
              <a:ext cx="6601176" cy="73862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ja-JP" sz="1400" u="none" cap="none" strike="noStrike">
                  <a:solidFill>
                    <a:schemeClr val="dk1"/>
                  </a:solidFill>
                  <a:latin typeface="Arial"/>
                  <a:ea typeface="Arial"/>
                  <a:cs typeface="Arial"/>
                  <a:sym typeface="Arial"/>
                </a:rPr>
                <a:t>Kỷ niệm 50 năm thiết lập quan hệ ngoại giao Việt Nam – Nhật Bản 2023</a:t>
              </a:r>
              <a:endParaRPr/>
            </a:p>
            <a:p>
              <a:pPr indent="0" lvl="0" marL="0" marR="0" rtl="0" algn="ctr">
                <a:lnSpc>
                  <a:spcPct val="100000"/>
                </a:lnSpc>
                <a:spcBef>
                  <a:spcPts val="0"/>
                </a:spcBef>
                <a:spcAft>
                  <a:spcPts val="0"/>
                </a:spcAft>
                <a:buClr>
                  <a:srgbClr val="000000"/>
                </a:buClr>
                <a:buSzPts val="1400"/>
                <a:buFont typeface="Arial"/>
                <a:buNone/>
              </a:pPr>
              <a:r>
                <a:rPr b="1" i="0" lang="ja-JP" sz="1400" u="none" cap="none" strike="noStrike">
                  <a:solidFill>
                    <a:schemeClr val="dk1"/>
                  </a:solidFill>
                  <a:latin typeface="Arial"/>
                  <a:ea typeface="Arial"/>
                  <a:cs typeface="Arial"/>
                  <a:sym typeface="Arial"/>
                </a:rPr>
                <a:t>Dự án ca khúc hữu nghị Việt – Nhật </a:t>
              </a:r>
              <a:endParaRPr/>
            </a:p>
            <a:p>
              <a:pPr indent="0" lvl="0" marL="0" marR="0" rtl="0" algn="ctr">
                <a:lnSpc>
                  <a:spcPct val="100000"/>
                </a:lnSpc>
                <a:spcBef>
                  <a:spcPts val="0"/>
                </a:spcBef>
                <a:spcAft>
                  <a:spcPts val="0"/>
                </a:spcAft>
                <a:buClr>
                  <a:srgbClr val="000000"/>
                </a:buClr>
                <a:buSzPts val="1400"/>
                <a:buFont typeface="Arial"/>
                <a:buNone/>
              </a:pPr>
              <a:r>
                <a:rPr b="1" i="0" lang="ja-JP" sz="1400" u="none" cap="none" strike="noStrike">
                  <a:solidFill>
                    <a:schemeClr val="dk1"/>
                  </a:solidFill>
                  <a:latin typeface="Arial"/>
                  <a:ea typeface="Arial"/>
                  <a:cs typeface="Arial"/>
                  <a:sym typeface="Arial"/>
                </a:rPr>
                <a:t> “Tomodachi – Tình bạn” </a:t>
              </a:r>
              <a:endParaRPr b="1" i="0" sz="1400" u="none" cap="none" strike="noStrike">
                <a:solidFill>
                  <a:schemeClr val="dk1"/>
                </a:solidFill>
                <a:latin typeface="Arial"/>
                <a:ea typeface="Arial"/>
                <a:cs typeface="Arial"/>
                <a:sym typeface="Arial"/>
              </a:endParaRPr>
            </a:p>
          </p:txBody>
        </p:sp>
        <p:sp>
          <p:nvSpPr>
            <p:cNvPr id="30" name="Google Shape;30;p7"/>
            <p:cNvSpPr/>
            <p:nvPr/>
          </p:nvSpPr>
          <p:spPr>
            <a:xfrm>
              <a:off x="238142" y="4217389"/>
              <a:ext cx="6601176" cy="2806882"/>
            </a:xfrm>
            <a:prstGeom prst="rect">
              <a:avLst/>
            </a:prstGeom>
            <a:noFill/>
            <a:ln>
              <a:noFill/>
            </a:ln>
          </p:spPr>
          <p:txBody>
            <a:bodyPr anchorCtr="0" anchor="t" bIns="45700" lIns="91425" spcFirstLastPara="1" rIns="91425" wrap="square" tIns="45700">
              <a:spAutoFit/>
            </a:bodyPr>
            <a:lstStyle/>
            <a:p>
              <a:pPr indent="0" lvl="0" marL="0" marR="0" rtl="0" algn="just">
                <a:lnSpc>
                  <a:spcPct val="120000"/>
                </a:lnSpc>
                <a:spcBef>
                  <a:spcPts val="0"/>
                </a:spcBef>
                <a:spcAft>
                  <a:spcPts val="0"/>
                </a:spcAft>
                <a:buNone/>
              </a:pPr>
              <a:r>
                <a:rPr b="0" i="0" lang="ja-JP" sz="1050" u="none" cap="none" strike="noStrike">
                  <a:solidFill>
                    <a:schemeClr val="dk1"/>
                  </a:solidFill>
                  <a:latin typeface="Arial"/>
                  <a:ea typeface="Arial"/>
                  <a:cs typeface="Arial"/>
                  <a:sym typeface="Arial"/>
                </a:rPr>
                <a:t>Nhân kỷ niệm 50 năm thiết lập quan hệ ngoại giao Việt Nam – Nhật Bản (1973 - 2023), Ủy ban Đặc biệt Kỷ niệm 50 năm thiết lập quan hệ ngoại giao Nhật Bản – Việt Nam trực thuộc Hiệp hội Doanh nghiệp Nhật Bản tại Tp.Hồ Chí Minh sẽ triển khai dự án Ca khúc hữu nghị Việt – Nhật “Tomodachi – Tình bạn” dự kiến diễn ra từ tháng 9 đến tháng 12 năm 2023.</a:t>
              </a:r>
              <a:endParaRPr/>
            </a:p>
            <a:p>
              <a:pPr indent="0" lvl="0" marL="0" marR="0" rtl="0" algn="just">
                <a:lnSpc>
                  <a:spcPct val="120000"/>
                </a:lnSpc>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just">
                <a:lnSpc>
                  <a:spcPct val="120000"/>
                </a:lnSpc>
                <a:spcBef>
                  <a:spcPts val="0"/>
                </a:spcBef>
                <a:spcAft>
                  <a:spcPts val="0"/>
                </a:spcAft>
                <a:buNone/>
              </a:pPr>
              <a:r>
                <a:rPr b="0" i="0" lang="ja-JP" sz="1050" u="none" cap="none" strike="noStrike">
                  <a:solidFill>
                    <a:schemeClr val="dk1"/>
                  </a:solidFill>
                  <a:latin typeface="Arial"/>
                  <a:ea typeface="Arial"/>
                  <a:cs typeface="Arial"/>
                  <a:sym typeface="Arial"/>
                </a:rPr>
                <a:t>Thông qua dự án này, Ban tổ chức mong muốn Ca khúc hữu nghị Việt – Nhật cùng từ khóa </a:t>
              </a:r>
              <a:r>
                <a:rPr b="1" i="0" lang="ja-JP" sz="1050" u="none" cap="none" strike="noStrike">
                  <a:solidFill>
                    <a:schemeClr val="dk1"/>
                  </a:solidFill>
                  <a:latin typeface="Arial"/>
                  <a:ea typeface="Arial"/>
                  <a:cs typeface="Arial"/>
                  <a:sym typeface="Arial"/>
                </a:rPr>
                <a:t>“Tomodachi – Tình bạn” </a:t>
              </a:r>
              <a:r>
                <a:rPr b="0" i="0" lang="ja-JP" sz="1050" u="none" cap="none" strike="noStrike">
                  <a:solidFill>
                    <a:schemeClr val="dk1"/>
                  </a:solidFill>
                  <a:latin typeface="Arial"/>
                  <a:ea typeface="Arial"/>
                  <a:cs typeface="Arial"/>
                  <a:sym typeface="Arial"/>
                </a:rPr>
                <a:t>được lan tỏa rộng khắp đến người dân hai nước, đặc biệt là thế hệ trẻ nhằm nâng cao nhận thức và tiếp tục phát huy, kế thừa mối quan hệ hữu nghị tốt đẹp Việt Nam – Nhật Bản hiện tại và trong tương lai.  </a:t>
              </a:r>
              <a:endParaRPr/>
            </a:p>
            <a:p>
              <a:pPr indent="0" lvl="0" marL="0" marR="0" rtl="0" algn="just">
                <a:lnSpc>
                  <a:spcPct val="120000"/>
                </a:lnSpc>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just">
                <a:lnSpc>
                  <a:spcPct val="120000"/>
                </a:lnSpc>
                <a:spcBef>
                  <a:spcPts val="0"/>
                </a:spcBef>
                <a:spcAft>
                  <a:spcPts val="0"/>
                </a:spcAft>
                <a:buNone/>
              </a:pPr>
              <a:r>
                <a:rPr b="0" i="0" lang="ja-JP" sz="1050" u="none" cap="none" strike="noStrike">
                  <a:solidFill>
                    <a:schemeClr val="dk1"/>
                  </a:solidFill>
                  <a:latin typeface="Arial"/>
                  <a:ea typeface="Arial"/>
                  <a:cs typeface="Arial"/>
                  <a:sym typeface="Arial"/>
                </a:rPr>
                <a:t>Ca khúc hữu nghị “Tomodachi – Tình bạn” mang nội dung về tình bạn bình đẳng, không phân biệt khoảng cách, tuổi tác, sắc tộc, màu da, chỉ cần đồng lòng và thấu hiểu, chúng ta sẽ cùng nhau tạo nên một thế giới tuyệt vời, bình yên và hạnh phúc. Chúng tôi hy vọng rằng khi hòa chung một giọng hát, một ca khúc, thông điệp về tình hữu nghị Việt Nam – Nhật Bản sẽ được tiếp nối và truyền lại cho các thế hệ mai sau.</a:t>
              </a:r>
              <a:endParaRPr b="0" i="0" sz="1050" u="none" cap="none" strike="noStrike">
                <a:solidFill>
                  <a:schemeClr val="dk1"/>
                </a:solidFill>
                <a:latin typeface="Arial"/>
                <a:ea typeface="Arial"/>
                <a:cs typeface="Arial"/>
                <a:sym typeface="Arial"/>
              </a:endParaRPr>
            </a:p>
            <a:p>
              <a:pPr indent="0" lvl="0" marL="0" marR="0" rtl="0" algn="just">
                <a:lnSpc>
                  <a:spcPct val="120000"/>
                </a:lnSpc>
                <a:spcBef>
                  <a:spcPts val="0"/>
                </a:spcBef>
                <a:spcAft>
                  <a:spcPts val="0"/>
                </a:spcAft>
                <a:buNone/>
              </a:pPr>
              <a:r>
                <a:t/>
              </a:r>
              <a:endParaRPr b="0" i="0" sz="1050" u="none" cap="none" strike="noStrike">
                <a:solidFill>
                  <a:schemeClr val="dk1"/>
                </a:solidFill>
                <a:latin typeface="Arial"/>
                <a:ea typeface="Arial"/>
                <a:cs typeface="Arial"/>
                <a:sym typeface="Arial"/>
              </a:endParaRPr>
            </a:p>
          </p:txBody>
        </p:sp>
        <p:sp>
          <p:nvSpPr>
            <p:cNvPr id="31" name="Google Shape;31;p7"/>
            <p:cNvSpPr/>
            <p:nvPr/>
          </p:nvSpPr>
          <p:spPr>
            <a:xfrm>
              <a:off x="366906" y="6982571"/>
              <a:ext cx="6472412" cy="369291"/>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900"/>
                <a:buFont typeface="Arial"/>
                <a:buNone/>
              </a:pPr>
              <a:r>
                <a:rPr b="0" i="0" lang="ja-JP" sz="900" u="none" cap="none" strike="noStrike">
                  <a:solidFill>
                    <a:schemeClr val="dk1"/>
                  </a:solidFill>
                  <a:latin typeface="Arial"/>
                  <a:ea typeface="Arial"/>
                  <a:cs typeface="Arial"/>
                  <a:sym typeface="Arial"/>
                </a:rPr>
                <a:t>Ủy ban Đặc biệt Kỷ niệm 50 năm thiết lập quan hệ ngoại giao Nhật Bản – Việt Nam </a:t>
              </a:r>
              <a:br>
                <a:rPr b="0" i="0" lang="ja-JP" sz="900" u="none" cap="none" strike="noStrike">
                  <a:solidFill>
                    <a:schemeClr val="dk1"/>
                  </a:solidFill>
                  <a:latin typeface="Arial"/>
                  <a:ea typeface="Arial"/>
                  <a:cs typeface="Arial"/>
                  <a:sym typeface="Arial"/>
                </a:rPr>
              </a:br>
              <a:r>
                <a:rPr b="0" i="0" lang="ja-JP" sz="900" u="none" cap="none" strike="noStrike">
                  <a:solidFill>
                    <a:schemeClr val="dk1"/>
                  </a:solidFill>
                  <a:latin typeface="Arial"/>
                  <a:ea typeface="Arial"/>
                  <a:cs typeface="Arial"/>
                  <a:sym typeface="Arial"/>
                </a:rPr>
                <a:t>trực thuộc Hiệp hội Doanh nghiệp Nhật Bản tại Tp.Hồ Chí Minh</a:t>
              </a:r>
              <a:endParaRPr/>
            </a:p>
          </p:txBody>
        </p:sp>
      </p:grpSp>
      <p:sp>
        <p:nvSpPr>
          <p:cNvPr id="32" name="Google Shape;32;p7"/>
          <p:cNvSpPr/>
          <p:nvPr/>
        </p:nvSpPr>
        <p:spPr>
          <a:xfrm>
            <a:off x="0" y="9717023"/>
            <a:ext cx="6858000" cy="189230"/>
          </a:xfrm>
          <a:custGeom>
            <a:rect b="b" l="l" r="r" t="t"/>
            <a:pathLst>
              <a:path extrusionOk="0" h="189229" w="6858000">
                <a:moveTo>
                  <a:pt x="0" y="0"/>
                </a:moveTo>
                <a:lnTo>
                  <a:pt x="0" y="188976"/>
                </a:lnTo>
                <a:lnTo>
                  <a:pt x="6857999" y="188976"/>
                </a:lnTo>
                <a:lnTo>
                  <a:pt x="6857999" y="0"/>
                </a:lnTo>
                <a:lnTo>
                  <a:pt x="0" y="0"/>
                </a:lnTo>
                <a:close/>
              </a:path>
            </a:pathLst>
          </a:custGeom>
          <a:solidFill>
            <a:srgbClr val="DAEEF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3" name="Google Shape;33;p7"/>
          <p:cNvSpPr txBox="1"/>
          <p:nvPr/>
        </p:nvSpPr>
        <p:spPr>
          <a:xfrm>
            <a:off x="423999" y="9773166"/>
            <a:ext cx="6359981" cy="76944"/>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ja-JP" sz="500" u="none" cap="none" strike="noStrike">
                <a:solidFill>
                  <a:schemeClr val="dk1"/>
                </a:solidFill>
                <a:latin typeface="Arial"/>
                <a:ea typeface="Arial"/>
                <a:cs typeface="Arial"/>
                <a:sym typeface="Arial"/>
              </a:rPr>
              <a:t>Copyright © Ủy ban Đặc biệt Kỷ niệm 50 năm thiết lập quan hệ ngoại giao Nhật Bản – Việt Nam trực thuộc Hiệp hội Doanh nghiệp Nhật Bản tại Tp.Hồ Chí Minh All rights reserved.</a:t>
            </a:r>
            <a:endParaRPr b="0" i="0" sz="500" u="none" cap="none" strike="noStrike">
              <a:solidFill>
                <a:schemeClr val="dk1"/>
              </a:solidFill>
              <a:latin typeface="Arial"/>
              <a:ea typeface="Arial"/>
              <a:cs typeface="Arial"/>
              <a:sym typeface="Arial"/>
            </a:endParaRPr>
          </a:p>
        </p:txBody>
      </p:sp>
      <p:sp>
        <p:nvSpPr>
          <p:cNvPr id="34" name="Google Shape;34;p7"/>
          <p:cNvSpPr txBox="1"/>
          <p:nvPr/>
        </p:nvSpPr>
        <p:spPr>
          <a:xfrm>
            <a:off x="128412" y="5158842"/>
            <a:ext cx="6601176" cy="25391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ja-JP" sz="1000" u="none" cap="none" strike="noStrike">
                <a:solidFill>
                  <a:schemeClr val="dk1"/>
                </a:solidFill>
                <a:latin typeface="Arial"/>
                <a:ea typeface="Arial"/>
                <a:cs typeface="Arial"/>
                <a:sym typeface="Arial"/>
              </a:rPr>
              <a:t>Ca khúc hữu nghị Việt – Nhật “Tomodachi – Tình bạn”: </a:t>
            </a:r>
            <a:r>
              <a:rPr b="0" i="0" lang="ja-JP" sz="1000" u="sng" cap="none" strike="noStrike">
                <a:solidFill>
                  <a:srgbClr val="FF0000"/>
                </a:solidFill>
                <a:latin typeface="Arial"/>
                <a:ea typeface="Arial"/>
                <a:cs typeface="Arial"/>
                <a:sym typeface="Arial"/>
                <a:hlinkClick r:id="rId3">
                  <a:extLst>
                    <a:ext uri="{A12FA001-AC4F-418D-AE19-62706E023703}">
                      <ahyp:hlinkClr val="tx"/>
                    </a:ext>
                  </a:extLst>
                </a:hlinkClick>
              </a:rPr>
              <a:t>https://www.youtube.com/watch?v=0SwY4nPVZyk</a:t>
            </a:r>
            <a:endParaRPr b="0" i="0" sz="1000" u="none" cap="none" strike="noStrike">
              <a:solidFill>
                <a:srgbClr val="FF0000"/>
              </a:solidFill>
              <a:latin typeface="Arial"/>
              <a:ea typeface="Arial"/>
              <a:cs typeface="Arial"/>
              <a:sym typeface="Arial"/>
            </a:endParaRPr>
          </a:p>
        </p:txBody>
      </p:sp>
      <p:pic>
        <p:nvPicPr>
          <p:cNvPr descr="壁の前に立っている選手たちと観客&#10;&#10;低い精度で自動的に生成された説明" id="35" name="Google Shape;35;p7"/>
          <p:cNvPicPr preferRelativeResize="0"/>
          <p:nvPr/>
        </p:nvPicPr>
        <p:blipFill rotWithShape="1">
          <a:blip r:embed="rId4">
            <a:alphaModFix/>
          </a:blip>
          <a:srcRect b="0" l="0" r="0" t="0"/>
          <a:stretch/>
        </p:blipFill>
        <p:spPr>
          <a:xfrm>
            <a:off x="1108765" y="5470474"/>
            <a:ext cx="2329562" cy="1181579"/>
          </a:xfrm>
          <a:prstGeom prst="rect">
            <a:avLst/>
          </a:prstGeom>
          <a:noFill/>
          <a:ln>
            <a:noFill/>
          </a:ln>
        </p:spPr>
      </p:pic>
      <p:pic>
        <p:nvPicPr>
          <p:cNvPr descr="ポーズをとっている人たち&#10;&#10;自動的に生成された説明" id="36" name="Google Shape;36;p7"/>
          <p:cNvPicPr preferRelativeResize="0"/>
          <p:nvPr/>
        </p:nvPicPr>
        <p:blipFill rotWithShape="1">
          <a:blip r:embed="rId5">
            <a:alphaModFix/>
          </a:blip>
          <a:srcRect b="0" l="0" r="0" t="0"/>
          <a:stretch/>
        </p:blipFill>
        <p:spPr>
          <a:xfrm>
            <a:off x="3497815" y="5464205"/>
            <a:ext cx="2129422" cy="1181579"/>
          </a:xfrm>
          <a:prstGeom prst="rect">
            <a:avLst/>
          </a:prstGeom>
          <a:noFill/>
          <a:ln>
            <a:noFill/>
          </a:ln>
        </p:spPr>
      </p:pic>
      <p:pic>
        <p:nvPicPr>
          <p:cNvPr id="37" name="Google Shape;37;p7"/>
          <p:cNvPicPr preferRelativeResize="0"/>
          <p:nvPr/>
        </p:nvPicPr>
        <p:blipFill rotWithShape="1">
          <a:blip r:embed="rId6">
            <a:alphaModFix/>
          </a:blip>
          <a:srcRect b="0" l="0" r="0" t="0"/>
          <a:stretch/>
        </p:blipFill>
        <p:spPr>
          <a:xfrm>
            <a:off x="1108765" y="6703616"/>
            <a:ext cx="4518472" cy="2323665"/>
          </a:xfrm>
          <a:prstGeom prst="rect">
            <a:avLst/>
          </a:prstGeom>
          <a:noFill/>
          <a:ln>
            <a:noFill/>
          </a:ln>
        </p:spPr>
      </p:pic>
      <p:graphicFrame>
        <p:nvGraphicFramePr>
          <p:cNvPr id="38" name="Google Shape;38;p7"/>
          <p:cNvGraphicFramePr/>
          <p:nvPr/>
        </p:nvGraphicFramePr>
        <p:xfrm>
          <a:off x="182803" y="9142973"/>
          <a:ext cx="3000000" cy="3000000"/>
        </p:xfrm>
        <a:graphic>
          <a:graphicData uri="http://schemas.openxmlformats.org/drawingml/2006/table">
            <a:tbl>
              <a:tblPr>
                <a:noFill/>
                <a:tableStyleId>{ED0B48F8-DD28-4DBA-B4DA-BE624E54C76D}</a:tableStyleId>
              </a:tblPr>
              <a:tblGrid>
                <a:gridCol w="1325100"/>
                <a:gridCol w="5221675"/>
              </a:tblGrid>
              <a:tr h="183075">
                <a:tc gridSpan="2">
                  <a:txBody>
                    <a:bodyPr/>
                    <a:lstStyle/>
                    <a:p>
                      <a:pPr indent="0" lvl="3" marL="0" marR="0" rtl="0" algn="l">
                        <a:lnSpc>
                          <a:spcPct val="100000"/>
                        </a:lnSpc>
                        <a:spcBef>
                          <a:spcPts val="0"/>
                        </a:spcBef>
                        <a:spcAft>
                          <a:spcPts val="0"/>
                        </a:spcAft>
                        <a:buClr>
                          <a:srgbClr val="000000"/>
                        </a:buClr>
                        <a:buSzPts val="900"/>
                        <a:buFont typeface="Arial"/>
                        <a:buNone/>
                      </a:pPr>
                      <a:r>
                        <a:rPr b="1" lang="ja-JP" sz="900" u="none" cap="none" strike="noStrike">
                          <a:solidFill>
                            <a:srgbClr val="000000"/>
                          </a:solidFill>
                          <a:latin typeface="Arial"/>
                          <a:ea typeface="Arial"/>
                          <a:cs typeface="Arial"/>
                          <a:sym typeface="Arial"/>
                        </a:rPr>
                        <a:t>   Văn phòng đại diện BTC Dự án ca khúc hữu nghị </a:t>
                      </a:r>
                      <a:r>
                        <a:rPr b="1" i="0" lang="ja-JP" sz="900" u="none" cap="none" strike="noStrike">
                          <a:solidFill>
                            <a:schemeClr val="dk1"/>
                          </a:solidFill>
                          <a:latin typeface="Arial"/>
                          <a:ea typeface="Arial"/>
                          <a:cs typeface="Arial"/>
                          <a:sym typeface="Arial"/>
                        </a:rPr>
                        <a:t>Việt – Nhật</a:t>
                      </a:r>
                      <a:r>
                        <a:rPr b="1" i="0" lang="ja-JP" sz="900" u="none" cap="none" strike="noStrike">
                          <a:solidFill>
                            <a:srgbClr val="FF0000"/>
                          </a:solidFill>
                          <a:latin typeface="Arial"/>
                          <a:ea typeface="Arial"/>
                          <a:cs typeface="Arial"/>
                          <a:sym typeface="Arial"/>
                        </a:rPr>
                        <a:t> </a:t>
                      </a:r>
                      <a:r>
                        <a:rPr b="1" lang="ja-JP" sz="900" u="none" cap="none" strike="noStrike">
                          <a:solidFill>
                            <a:srgbClr val="000000"/>
                          </a:solidFill>
                          <a:latin typeface="Arial"/>
                          <a:ea typeface="Arial"/>
                          <a:cs typeface="Arial"/>
                          <a:sym typeface="Arial"/>
                        </a:rPr>
                        <a:t>“Tomodachi – Tình bạn” (AAB Việt Nam)</a:t>
                      </a:r>
                      <a:endParaRPr/>
                    </a:p>
                  </a:txBody>
                  <a:tcPr marT="7625" marB="0" marR="7625" marL="76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r>
              <a:tr h="163800">
                <a:tc>
                  <a:txBody>
                    <a:bodyPr/>
                    <a:lstStyle/>
                    <a:p>
                      <a:pPr indent="0" lvl="0" marL="0" marR="0" rtl="0" algn="l">
                        <a:lnSpc>
                          <a:spcPct val="100000"/>
                        </a:lnSpc>
                        <a:spcBef>
                          <a:spcPts val="0"/>
                        </a:spcBef>
                        <a:spcAft>
                          <a:spcPts val="0"/>
                        </a:spcAft>
                        <a:buClr>
                          <a:srgbClr val="000000"/>
                        </a:buClr>
                        <a:buSzPts val="900"/>
                        <a:buFont typeface="Arial"/>
                        <a:buNone/>
                      </a:pPr>
                      <a:r>
                        <a:rPr b="0" i="0" lang="ja-JP" sz="900" u="none" cap="none" strike="noStrike">
                          <a:solidFill>
                            <a:srgbClr val="000000"/>
                          </a:solidFill>
                          <a:latin typeface="Arial"/>
                          <a:ea typeface="Arial"/>
                          <a:cs typeface="Arial"/>
                          <a:sym typeface="Arial"/>
                        </a:rPr>
                        <a:t>Email</a:t>
                      </a:r>
                      <a:endParaRPr b="0" i="0" sz="900" u="none" cap="none" strike="noStrike">
                        <a:solidFill>
                          <a:srgbClr val="000000"/>
                        </a:solidFill>
                        <a:latin typeface="Arial"/>
                        <a:ea typeface="Arial"/>
                        <a:cs typeface="Arial"/>
                        <a:sym typeface="Arial"/>
                      </a:endParaRPr>
                    </a:p>
                  </a:txBody>
                  <a:tcPr marT="0" marB="0" marR="108000" marL="108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900"/>
                        <a:buFont typeface="Arial"/>
                        <a:buNone/>
                      </a:pPr>
                      <a:r>
                        <a:rPr lang="ja-JP" sz="900" u="sng" cap="none" strike="noStrike">
                          <a:solidFill>
                            <a:srgbClr val="0563C1"/>
                          </a:solidFill>
                          <a:latin typeface="Arial"/>
                          <a:ea typeface="Arial"/>
                          <a:cs typeface="Arial"/>
                          <a:sym typeface="Arial"/>
                          <a:hlinkClick r:id="rId7">
                            <a:extLst>
                              <a:ext uri="{A12FA001-AC4F-418D-AE19-62706E023703}">
                                <ahyp:hlinkClr val="tx"/>
                              </a:ext>
                            </a:extLst>
                          </a:hlinkClick>
                        </a:rPr>
                        <a:t>infor.tomodachi@gmail.com</a:t>
                      </a:r>
                      <a:r>
                        <a:rPr lang="ja-JP" sz="900" u="none" cap="none" strike="noStrike">
                          <a:solidFill>
                            <a:srgbClr val="000000"/>
                          </a:solidFill>
                          <a:latin typeface="Arial"/>
                          <a:ea typeface="Arial"/>
                          <a:cs typeface="Arial"/>
                          <a:sym typeface="Arial"/>
                        </a:rPr>
                        <a:t> </a:t>
                      </a:r>
                      <a:endParaRPr b="0" i="0" sz="900" u="none" cap="none" strike="noStrike">
                        <a:solidFill>
                          <a:srgbClr val="000000"/>
                        </a:solidFill>
                        <a:latin typeface="Arial"/>
                        <a:ea typeface="Arial"/>
                        <a:cs typeface="Arial"/>
                        <a:sym typeface="Arial"/>
                      </a:endParaRPr>
                    </a:p>
                  </a:txBody>
                  <a:tcPr marT="7625" marB="0" marR="7625" marL="144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154175">
                <a:tc>
                  <a:txBody>
                    <a:bodyPr/>
                    <a:lstStyle/>
                    <a:p>
                      <a:pPr indent="0" lvl="0" marL="0" marR="0" rtl="0" algn="l">
                        <a:lnSpc>
                          <a:spcPct val="100000"/>
                        </a:lnSpc>
                        <a:spcBef>
                          <a:spcPts val="0"/>
                        </a:spcBef>
                        <a:spcAft>
                          <a:spcPts val="0"/>
                        </a:spcAft>
                        <a:buClr>
                          <a:srgbClr val="000000"/>
                        </a:buClr>
                        <a:buSzPts val="900"/>
                        <a:buFont typeface="Arial"/>
                        <a:buNone/>
                      </a:pPr>
                      <a:r>
                        <a:rPr b="0" i="0" lang="ja-JP" sz="900" u="none" cap="none" strike="noStrike">
                          <a:solidFill>
                            <a:srgbClr val="000000"/>
                          </a:solidFill>
                          <a:latin typeface="Arial"/>
                          <a:ea typeface="Arial"/>
                          <a:cs typeface="Arial"/>
                          <a:sym typeface="Arial"/>
                        </a:rPr>
                        <a:t>Thời gian làm việc</a:t>
                      </a:r>
                      <a:endParaRPr b="0" i="0" sz="900" u="none" cap="none" strike="noStrike">
                        <a:solidFill>
                          <a:srgbClr val="000000"/>
                        </a:solidFill>
                        <a:latin typeface="Arial"/>
                        <a:ea typeface="Arial"/>
                        <a:cs typeface="Arial"/>
                        <a:sym typeface="Arial"/>
                      </a:endParaRPr>
                    </a:p>
                  </a:txBody>
                  <a:tcPr marT="0" marB="0" marR="108000" marL="108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900"/>
                        <a:buFont typeface="Arial"/>
                        <a:buNone/>
                      </a:pPr>
                      <a:r>
                        <a:rPr b="0" lang="ja-JP" sz="900" u="none" cap="none" strike="noStrike">
                          <a:solidFill>
                            <a:srgbClr val="000000"/>
                          </a:solidFill>
                          <a:latin typeface="Arial"/>
                          <a:ea typeface="Arial"/>
                          <a:cs typeface="Arial"/>
                          <a:sym typeface="Arial"/>
                        </a:rPr>
                        <a:t>10:00~17:00 Thứ 2 - 6 (Nghỉ vào ngày lễ, Thứ Bảy, Chủ Nhật)</a:t>
                      </a:r>
                      <a:endParaRPr b="0" sz="900" u="none" cap="none" strike="noStrike">
                        <a:solidFill>
                          <a:srgbClr val="000000"/>
                        </a:solidFill>
                        <a:latin typeface="Arial"/>
                        <a:ea typeface="Arial"/>
                        <a:cs typeface="Arial"/>
                        <a:sym typeface="Arial"/>
                      </a:endParaRPr>
                    </a:p>
                  </a:txBody>
                  <a:tcPr marT="7625" marB="0" marR="7625" marL="144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 name="Shape 42"/>
        <p:cNvGrpSpPr/>
        <p:nvPr/>
      </p:nvGrpSpPr>
      <p:grpSpPr>
        <a:xfrm>
          <a:off x="0" y="0"/>
          <a:ext cx="0" cy="0"/>
          <a:chOff x="0" y="0"/>
          <a:chExt cx="0" cy="0"/>
        </a:xfrm>
      </p:grpSpPr>
      <p:sp>
        <p:nvSpPr>
          <p:cNvPr id="43" name="Google Shape;43;p8"/>
          <p:cNvSpPr txBox="1"/>
          <p:nvPr/>
        </p:nvSpPr>
        <p:spPr>
          <a:xfrm>
            <a:off x="0" y="0"/>
            <a:ext cx="6858000" cy="307736"/>
          </a:xfrm>
          <a:prstGeom prst="rect">
            <a:avLst/>
          </a:prstGeom>
          <a:solidFill>
            <a:srgbClr val="DAEEF3"/>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ja-JP" sz="1400" u="none" cap="none" strike="noStrike">
                <a:solidFill>
                  <a:schemeClr val="dk1"/>
                </a:solidFill>
                <a:latin typeface="Arial"/>
                <a:ea typeface="Arial"/>
                <a:cs typeface="Arial"/>
                <a:sym typeface="Arial"/>
              </a:rPr>
              <a:t>Khái quát dự án</a:t>
            </a:r>
            <a:endParaRPr b="0" i="0" sz="1200" u="none" cap="none" strike="noStrike">
              <a:solidFill>
                <a:srgbClr val="000000"/>
              </a:solidFill>
              <a:latin typeface="Arial"/>
              <a:ea typeface="Arial"/>
              <a:cs typeface="Arial"/>
              <a:sym typeface="Arial"/>
            </a:endParaRPr>
          </a:p>
        </p:txBody>
      </p:sp>
      <p:graphicFrame>
        <p:nvGraphicFramePr>
          <p:cNvPr id="44" name="Google Shape;44;p8"/>
          <p:cNvGraphicFramePr/>
          <p:nvPr/>
        </p:nvGraphicFramePr>
        <p:xfrm>
          <a:off x="122971" y="470260"/>
          <a:ext cx="3000000" cy="3000000"/>
        </p:xfrm>
        <a:graphic>
          <a:graphicData uri="http://schemas.openxmlformats.org/drawingml/2006/table">
            <a:tbl>
              <a:tblPr>
                <a:noFill/>
                <a:tableStyleId>{863F55BD-F084-40C4-86CF-3127F914F1C4}</a:tableStyleId>
              </a:tblPr>
              <a:tblGrid>
                <a:gridCol w="1154425"/>
                <a:gridCol w="1132375"/>
                <a:gridCol w="4382275"/>
              </a:tblGrid>
              <a:tr h="547550">
                <a:tc>
                  <a:txBody>
                    <a:bodyPr/>
                    <a:lstStyle/>
                    <a:p>
                      <a:pPr indent="0" lvl="0" marL="0" marR="0" rtl="0" algn="ctr">
                        <a:lnSpc>
                          <a:spcPct val="100000"/>
                        </a:lnSpc>
                        <a:spcBef>
                          <a:spcPts val="0"/>
                        </a:spcBef>
                        <a:spcAft>
                          <a:spcPts val="0"/>
                        </a:spcAft>
                        <a:buClr>
                          <a:srgbClr val="000000"/>
                        </a:buClr>
                        <a:buSzPts val="1000"/>
                        <a:buFont typeface="Arial"/>
                        <a:buNone/>
                      </a:pPr>
                      <a:r>
                        <a:rPr b="1" lang="ja-JP" sz="700" u="none" cap="none" strike="noStrike">
                          <a:solidFill>
                            <a:srgbClr val="302E2E"/>
                          </a:solidFill>
                          <a:latin typeface="Arial"/>
                          <a:ea typeface="Arial"/>
                          <a:cs typeface="Arial"/>
                          <a:sym typeface="Arial"/>
                        </a:rPr>
                        <a:t>Tên chương trình </a:t>
                      </a:r>
                      <a:endParaRPr/>
                    </a:p>
                  </a:txBody>
                  <a:tcPr marT="91425" marB="91425" marR="180000" marL="180000" anchor="ctr">
                    <a:lnL cap="flat" cmpd="sng" w="9525">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AEEF3"/>
                    </a:solidFill>
                  </a:tcPr>
                </a:tc>
                <a:tc gridSpan="2">
                  <a:txBody>
                    <a:bodyPr/>
                    <a:lstStyle/>
                    <a:p>
                      <a:pPr indent="0" lvl="2" marL="0" marR="0" rtl="0" algn="ctr">
                        <a:lnSpc>
                          <a:spcPct val="122222"/>
                        </a:lnSpc>
                        <a:spcBef>
                          <a:spcPts val="0"/>
                        </a:spcBef>
                        <a:spcAft>
                          <a:spcPts val="0"/>
                        </a:spcAft>
                        <a:buClr>
                          <a:srgbClr val="000000"/>
                        </a:buClr>
                        <a:buSzPts val="900"/>
                        <a:buFont typeface="Arial"/>
                        <a:buNone/>
                      </a:pPr>
                      <a:r>
                        <a:rPr b="1" lang="ja-JP" sz="1000" u="none" cap="none" strike="noStrike">
                          <a:solidFill>
                            <a:srgbClr val="000000"/>
                          </a:solidFill>
                          <a:latin typeface="Arial"/>
                          <a:ea typeface="Arial"/>
                          <a:cs typeface="Arial"/>
                          <a:sym typeface="Arial"/>
                        </a:rPr>
                        <a:t>Sự kiện kỷ niệm 50 năm thiết lập quan hệ ngoại giao Việt Nam </a:t>
                      </a:r>
                      <a:r>
                        <a:rPr b="1" i="0" lang="ja-JP" sz="1000" u="none" cap="none" strike="noStrike">
                          <a:solidFill>
                            <a:srgbClr val="000000"/>
                          </a:solidFill>
                          <a:latin typeface="Arial"/>
                          <a:ea typeface="Arial"/>
                          <a:cs typeface="Arial"/>
                          <a:sym typeface="Arial"/>
                        </a:rPr>
                        <a:t>–</a:t>
                      </a:r>
                      <a:r>
                        <a:rPr b="1" lang="ja-JP" sz="1000" u="none" cap="none" strike="noStrike">
                          <a:solidFill>
                            <a:srgbClr val="000000"/>
                          </a:solidFill>
                          <a:latin typeface="Arial"/>
                          <a:ea typeface="Arial"/>
                          <a:cs typeface="Arial"/>
                          <a:sym typeface="Arial"/>
                        </a:rPr>
                        <a:t> </a:t>
                      </a:r>
                      <a:r>
                        <a:rPr b="1" i="0" lang="ja-JP" sz="1000" u="none" cap="none" strike="noStrike">
                          <a:solidFill>
                            <a:srgbClr val="000000"/>
                          </a:solidFill>
                          <a:latin typeface="Arial"/>
                          <a:ea typeface="Arial"/>
                          <a:cs typeface="Arial"/>
                          <a:sym typeface="Arial"/>
                        </a:rPr>
                        <a:t>Nhật Bản </a:t>
                      </a:r>
                      <a:endParaRPr/>
                    </a:p>
                    <a:p>
                      <a:pPr indent="0" lvl="2" marL="0" marR="0" rtl="0" algn="ctr">
                        <a:lnSpc>
                          <a:spcPct val="122222"/>
                        </a:lnSpc>
                        <a:spcBef>
                          <a:spcPts val="0"/>
                        </a:spcBef>
                        <a:spcAft>
                          <a:spcPts val="0"/>
                        </a:spcAft>
                        <a:buClr>
                          <a:srgbClr val="000000"/>
                        </a:buClr>
                        <a:buSzPts val="900"/>
                        <a:buFont typeface="Arial"/>
                        <a:buNone/>
                      </a:pPr>
                      <a:r>
                        <a:rPr b="1" lang="ja-JP" sz="1000" u="none" cap="none" strike="noStrike">
                          <a:solidFill>
                            <a:srgbClr val="000000"/>
                          </a:solidFill>
                          <a:latin typeface="Arial"/>
                          <a:ea typeface="Arial"/>
                          <a:cs typeface="Arial"/>
                          <a:sym typeface="Arial"/>
                        </a:rPr>
                        <a:t>Dự án ca khúc hữu nghị Việt – Nhật “Tomodachi – Tình bạn”</a:t>
                      </a:r>
                      <a:endParaRPr b="1" sz="1000" u="none" cap="none" strike="noStrike">
                        <a:solidFill>
                          <a:srgbClr val="000000"/>
                        </a:solidFill>
                        <a:latin typeface="Arial"/>
                        <a:ea typeface="Arial"/>
                        <a:cs typeface="Arial"/>
                        <a:sym typeface="Arial"/>
                      </a:endParaRPr>
                    </a:p>
                  </a:txBody>
                  <a:tcPr marT="91425" marB="91425" marR="91425" marL="180000">
                    <a:lnL cap="flat" cmpd="sng" w="9525">
                      <a:solidFill>
                        <a:srgbClr val="000000">
                          <a:alpha val="0"/>
                        </a:srgbClr>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415775">
                <a:tc>
                  <a:txBody>
                    <a:bodyPr/>
                    <a:lstStyle/>
                    <a:p>
                      <a:pPr indent="0" lvl="0" marL="0" marR="0" rtl="0" algn="ctr">
                        <a:lnSpc>
                          <a:spcPct val="100000"/>
                        </a:lnSpc>
                        <a:spcBef>
                          <a:spcPts val="0"/>
                        </a:spcBef>
                        <a:spcAft>
                          <a:spcPts val="0"/>
                        </a:spcAft>
                        <a:buClr>
                          <a:srgbClr val="000000"/>
                        </a:buClr>
                        <a:buSzPts val="1000"/>
                        <a:buFont typeface="Arial"/>
                        <a:buNone/>
                      </a:pPr>
                      <a:r>
                        <a:rPr b="1" lang="ja-JP" sz="700" u="none" cap="none" strike="noStrike">
                          <a:solidFill>
                            <a:srgbClr val="302E2E"/>
                          </a:solidFill>
                          <a:latin typeface="Arial"/>
                          <a:ea typeface="Arial"/>
                          <a:cs typeface="Arial"/>
                          <a:sym typeface="Arial"/>
                        </a:rPr>
                        <a:t>Đơn vị tổ chức</a:t>
                      </a:r>
                      <a:endParaRPr b="1" sz="700" u="none" cap="none" strike="noStrike">
                        <a:solidFill>
                          <a:srgbClr val="302E2E"/>
                        </a:solidFill>
                        <a:latin typeface="Arial"/>
                        <a:ea typeface="Arial"/>
                        <a:cs typeface="Arial"/>
                        <a:sym typeface="Arial"/>
                      </a:endParaRPr>
                    </a:p>
                  </a:txBody>
                  <a:tcPr marT="91425" marB="91425" marR="180000" marL="180000" anchor="ctr">
                    <a:lnL cap="flat" cmpd="sng" w="9525">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AEEF3"/>
                    </a:solidFill>
                  </a:tcPr>
                </a:tc>
                <a:tc gridSpan="2">
                  <a:txBody>
                    <a:bodyPr/>
                    <a:lstStyle/>
                    <a:p>
                      <a:pPr indent="0" lvl="0" marL="0" marR="0" rtl="0" algn="l">
                        <a:lnSpc>
                          <a:spcPct val="100000"/>
                        </a:lnSpc>
                        <a:spcBef>
                          <a:spcPts val="0"/>
                        </a:spcBef>
                        <a:spcAft>
                          <a:spcPts val="0"/>
                        </a:spcAft>
                        <a:buClr>
                          <a:srgbClr val="000000"/>
                        </a:buClr>
                        <a:buSzPts val="1000"/>
                        <a:buFont typeface="Arial"/>
                        <a:buNone/>
                      </a:pPr>
                      <a:r>
                        <a:rPr lang="ja-JP" sz="700" u="none" cap="none" strike="noStrike">
                          <a:solidFill>
                            <a:schemeClr val="dk1"/>
                          </a:solidFill>
                          <a:latin typeface="Arial"/>
                          <a:ea typeface="Arial"/>
                          <a:cs typeface="Arial"/>
                          <a:sym typeface="Arial"/>
                        </a:rPr>
                        <a:t>Ủy ban Đặc biệt Kỷ niệm 50 năm thiết lập quan hệ ngoại giao Nhật Bản – Việt Nam </a:t>
                      </a:r>
                      <a:br>
                        <a:rPr lang="ja-JP" sz="700" u="none" cap="none" strike="noStrike">
                          <a:solidFill>
                            <a:schemeClr val="dk1"/>
                          </a:solidFill>
                          <a:latin typeface="Arial"/>
                          <a:ea typeface="Arial"/>
                          <a:cs typeface="Arial"/>
                          <a:sym typeface="Arial"/>
                        </a:rPr>
                      </a:br>
                      <a:r>
                        <a:rPr lang="ja-JP" sz="700" u="none" cap="none" strike="noStrike">
                          <a:solidFill>
                            <a:schemeClr val="dk1"/>
                          </a:solidFill>
                          <a:latin typeface="Arial"/>
                          <a:ea typeface="Arial"/>
                          <a:cs typeface="Arial"/>
                          <a:sym typeface="Arial"/>
                        </a:rPr>
                        <a:t>trực thuộc </a:t>
                      </a:r>
                      <a:r>
                        <a:rPr b="0" i="0" lang="ja-JP" sz="700" u="none" cap="none" strike="noStrike">
                          <a:solidFill>
                            <a:schemeClr val="dk1"/>
                          </a:solidFill>
                          <a:latin typeface="Arial"/>
                          <a:ea typeface="Arial"/>
                          <a:cs typeface="Arial"/>
                          <a:sym typeface="Arial"/>
                        </a:rPr>
                        <a:t>Hiệp hội Doanh nghiệp Nhật Bản tại Tp.Hồ Chí Minh</a:t>
                      </a:r>
                      <a:endParaRPr/>
                    </a:p>
                  </a:txBody>
                  <a:tcPr marT="91425" marB="91425" marR="91425" marL="180000">
                    <a:lnL cap="flat" cmpd="sng" w="9525">
                      <a:solidFill>
                        <a:srgbClr val="000000">
                          <a:alpha val="0"/>
                        </a:srgbClr>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784075">
                <a:tc>
                  <a:txBody>
                    <a:bodyPr/>
                    <a:lstStyle/>
                    <a:p>
                      <a:pPr indent="0" lvl="0" marL="0" marR="0" rtl="0" algn="ctr">
                        <a:lnSpc>
                          <a:spcPct val="100000"/>
                        </a:lnSpc>
                        <a:spcBef>
                          <a:spcPts val="0"/>
                        </a:spcBef>
                        <a:spcAft>
                          <a:spcPts val="0"/>
                        </a:spcAft>
                        <a:buClr>
                          <a:srgbClr val="000000"/>
                        </a:buClr>
                        <a:buSzPts val="800"/>
                        <a:buFont typeface="Arial"/>
                        <a:buNone/>
                      </a:pPr>
                      <a:r>
                        <a:rPr b="1" lang="ja-JP" sz="700" u="none" cap="none" strike="noStrike">
                          <a:solidFill>
                            <a:srgbClr val="302E2E"/>
                          </a:solidFill>
                          <a:latin typeface="Arial"/>
                          <a:ea typeface="Arial"/>
                          <a:cs typeface="Arial"/>
                          <a:sym typeface="Arial"/>
                        </a:rPr>
                        <a:t>Thời gian tổ chức</a:t>
                      </a:r>
                      <a:endParaRPr b="1" sz="700" u="none" cap="none" strike="noStrike">
                        <a:solidFill>
                          <a:srgbClr val="302E2E"/>
                        </a:solidFill>
                        <a:latin typeface="Arial"/>
                        <a:ea typeface="Arial"/>
                        <a:cs typeface="Arial"/>
                        <a:sym typeface="Arial"/>
                      </a:endParaRPr>
                    </a:p>
                  </a:txBody>
                  <a:tcPr marT="91425" marB="91425" marR="180000" marL="180000" anchor="ctr">
                    <a:lnL cap="flat" cmpd="sng" w="9525">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AEEF3"/>
                    </a:solidFill>
                  </a:tcPr>
                </a:tc>
                <a:tc gridSpan="2">
                  <a:txBody>
                    <a:bodyPr/>
                    <a:lstStyle/>
                    <a:p>
                      <a:pPr indent="0" lvl="0" marL="0" marR="0" rtl="0" algn="l">
                        <a:lnSpc>
                          <a:spcPct val="110000"/>
                        </a:lnSpc>
                        <a:spcBef>
                          <a:spcPts val="0"/>
                        </a:spcBef>
                        <a:spcAft>
                          <a:spcPts val="0"/>
                        </a:spcAft>
                        <a:buClr>
                          <a:srgbClr val="000000"/>
                        </a:buClr>
                        <a:buSzPts val="1000"/>
                        <a:buFont typeface="Arial"/>
                        <a:buNone/>
                      </a:pPr>
                      <a:r>
                        <a:rPr lang="ja-JP" sz="700" u="none" cap="none" strike="noStrike">
                          <a:solidFill>
                            <a:srgbClr val="000000"/>
                          </a:solidFill>
                          <a:latin typeface="Arial"/>
                          <a:ea typeface="Arial"/>
                          <a:cs typeface="Arial"/>
                          <a:sym typeface="Arial"/>
                        </a:rPr>
                        <a:t>Tháng </a:t>
                      </a:r>
                      <a:r>
                        <a:rPr lang="ja-JP" sz="700" u="none" cap="none" strike="noStrike">
                          <a:solidFill>
                            <a:schemeClr val="dk1"/>
                          </a:solidFill>
                          <a:latin typeface="Arial"/>
                          <a:ea typeface="Arial"/>
                          <a:cs typeface="Arial"/>
                          <a:sym typeface="Arial"/>
                        </a:rPr>
                        <a:t>9 ~ 12 năm 2023 </a:t>
                      </a:r>
                      <a:r>
                        <a:rPr lang="ja-JP" sz="700" u="none" cap="none" strike="noStrike">
                          <a:solidFill>
                            <a:srgbClr val="000000"/>
                          </a:solidFill>
                          <a:latin typeface="Arial"/>
                          <a:ea typeface="Arial"/>
                          <a:cs typeface="Arial"/>
                          <a:sym typeface="Arial"/>
                        </a:rPr>
                        <a:t>(Dự kiến)</a:t>
                      </a:r>
                      <a:endParaRPr sz="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lang="ja-JP" sz="700" u="none" cap="none" strike="noStrike">
                          <a:latin typeface="Arial"/>
                          <a:ea typeface="Arial"/>
                          <a:cs typeface="Arial"/>
                          <a:sym typeface="Arial"/>
                        </a:rPr>
                        <a:t>・</a:t>
                      </a:r>
                      <a:r>
                        <a:rPr lang="ja-JP" sz="700" u="none" cap="none" strike="noStrike">
                          <a:solidFill>
                            <a:srgbClr val="333333"/>
                          </a:solidFill>
                          <a:latin typeface="Arial"/>
                          <a:ea typeface="Arial"/>
                          <a:cs typeface="Arial"/>
                          <a:sym typeface="Arial"/>
                        </a:rPr>
                        <a:t>Tháng 9: Thông cáo báo chí (Thông báo đến các trường học qua c</a:t>
                      </a:r>
                      <a:r>
                        <a:rPr b="0" i="0" lang="ja-JP" sz="700" u="none" cap="none" strike="noStrike">
                          <a:solidFill>
                            <a:srgbClr val="333333"/>
                          </a:solidFill>
                          <a:latin typeface="Arial"/>
                          <a:ea typeface="Arial"/>
                          <a:cs typeface="Arial"/>
                          <a:sym typeface="Arial"/>
                        </a:rPr>
                        <a:t>ác tổ chức</a:t>
                      </a:r>
                      <a:r>
                        <a:rPr lang="ja-JP" sz="700" u="none" cap="none" strike="noStrike">
                          <a:solidFill>
                            <a:srgbClr val="333333"/>
                          </a:solidFill>
                          <a:latin typeface="Arial"/>
                          <a:ea typeface="Arial"/>
                          <a:cs typeface="Arial"/>
                          <a:sym typeface="Arial"/>
                        </a:rPr>
                        <a:t>) </a:t>
                      </a:r>
                      <a:endParaRPr/>
                    </a:p>
                    <a:p>
                      <a:pPr indent="0" lvl="0" marL="0" marR="0" rtl="0" algn="l">
                        <a:lnSpc>
                          <a:spcPct val="100000"/>
                        </a:lnSpc>
                        <a:spcBef>
                          <a:spcPts val="0"/>
                        </a:spcBef>
                        <a:spcAft>
                          <a:spcPts val="0"/>
                        </a:spcAft>
                        <a:buNone/>
                      </a:pPr>
                      <a:r>
                        <a:rPr lang="ja-JP" sz="700" u="none" cap="none" strike="noStrike">
                          <a:latin typeface="Arial"/>
                          <a:ea typeface="Arial"/>
                          <a:cs typeface="Arial"/>
                          <a:sym typeface="Arial"/>
                        </a:rPr>
                        <a:t>・</a:t>
                      </a:r>
                      <a:r>
                        <a:rPr lang="ja-JP" sz="700" u="none" cap="none" strike="noStrike">
                          <a:solidFill>
                            <a:srgbClr val="333333"/>
                          </a:solidFill>
                          <a:latin typeface="Arial"/>
                          <a:ea typeface="Arial"/>
                          <a:cs typeface="Arial"/>
                          <a:sym typeface="Arial"/>
                        </a:rPr>
                        <a:t>Tháng 10: Tổ chức chương trình  – Tuyển chọn 5 người tham gia xuất sắc nhất trong tất cả người tham gia</a:t>
                      </a:r>
                      <a:endParaRPr/>
                    </a:p>
                    <a:p>
                      <a:pPr indent="0" lvl="0" marL="0" marR="0" rtl="0" algn="l">
                        <a:lnSpc>
                          <a:spcPct val="100000"/>
                        </a:lnSpc>
                        <a:spcBef>
                          <a:spcPts val="0"/>
                        </a:spcBef>
                        <a:spcAft>
                          <a:spcPts val="0"/>
                        </a:spcAft>
                        <a:buClr>
                          <a:srgbClr val="000000"/>
                        </a:buClr>
                        <a:buSzPts val="700"/>
                        <a:buFont typeface="Arial"/>
                        <a:buNone/>
                      </a:pPr>
                      <a:r>
                        <a:rPr lang="ja-JP" sz="700" u="none" cap="none" strike="noStrike">
                          <a:latin typeface="Arial"/>
                          <a:ea typeface="Arial"/>
                          <a:cs typeface="Arial"/>
                          <a:sym typeface="Arial"/>
                        </a:rPr>
                        <a:t>・</a:t>
                      </a:r>
                      <a:r>
                        <a:rPr lang="ja-JP" sz="700" u="none" cap="none" strike="noStrike">
                          <a:solidFill>
                            <a:schemeClr val="dk1"/>
                          </a:solidFill>
                        </a:rPr>
                        <a:t>Tháng 12</a:t>
                      </a:r>
                      <a:r>
                        <a:rPr lang="ja-JP" sz="700" u="none" cap="none" strike="noStrike">
                          <a:solidFill>
                            <a:srgbClr val="333333"/>
                          </a:solidFill>
                          <a:latin typeface="Arial"/>
                          <a:ea typeface="Arial"/>
                          <a:cs typeface="Arial"/>
                          <a:sym typeface="Arial"/>
                        </a:rPr>
                        <a:t>: Lễ Công</a:t>
                      </a:r>
                      <a:r>
                        <a:rPr lang="ja-JP" sz="700" u="none" cap="none" strike="noStrike">
                          <a:solidFill>
                            <a:srgbClr val="333333"/>
                          </a:solidFill>
                          <a:latin typeface="Arial"/>
                          <a:ea typeface="Arial"/>
                          <a:cs typeface="Arial"/>
                          <a:sym typeface="Arial"/>
                        </a:rPr>
                        <a:t> bố kết quả và Tuyên dương người tham gia xuất sắc và </a:t>
                      </a:r>
                      <a:r>
                        <a:rPr lang="ja-JP" sz="700" u="none" cap="none" strike="noStrike">
                          <a:solidFill>
                            <a:srgbClr val="333333"/>
                          </a:solidFill>
                          <a:latin typeface="Arial"/>
                          <a:ea typeface="Arial"/>
                          <a:cs typeface="Arial"/>
                          <a:sym typeface="Arial"/>
                        </a:rPr>
                        <a:t>Sự kiện giao lưu và hợp xướng </a:t>
                      </a:r>
                      <a:br>
                        <a:rPr lang="ja-JP" sz="700" u="none" cap="none" strike="noStrike">
                          <a:solidFill>
                            <a:srgbClr val="333333"/>
                          </a:solidFill>
                          <a:latin typeface="Arial"/>
                          <a:ea typeface="Arial"/>
                          <a:cs typeface="Arial"/>
                          <a:sym typeface="Arial"/>
                        </a:rPr>
                      </a:br>
                      <a:r>
                        <a:rPr lang="ja-JP" sz="700" u="none" cap="none" strike="noStrike">
                          <a:solidFill>
                            <a:srgbClr val="333333"/>
                          </a:solidFill>
                          <a:latin typeface="Arial"/>
                          <a:ea typeface="Arial"/>
                          <a:cs typeface="Arial"/>
                          <a:sym typeface="Arial"/>
                        </a:rPr>
                        <a:t>    tại Nhật Bản </a:t>
                      </a:r>
                      <a:endParaRPr/>
                    </a:p>
                  </a:txBody>
                  <a:tcPr marT="91425" marB="91425" marR="91425" marL="180000" anchor="ctr">
                    <a:lnL cap="flat" cmpd="sng" w="9525">
                      <a:solidFill>
                        <a:srgbClr val="000000">
                          <a:alpha val="0"/>
                        </a:srgbClr>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415775">
                <a:tc>
                  <a:txBody>
                    <a:bodyPr/>
                    <a:lstStyle/>
                    <a:p>
                      <a:pPr indent="0" lvl="0" marL="0" marR="0" rtl="0" algn="ctr">
                        <a:lnSpc>
                          <a:spcPct val="100000"/>
                        </a:lnSpc>
                        <a:spcBef>
                          <a:spcPts val="0"/>
                        </a:spcBef>
                        <a:spcAft>
                          <a:spcPts val="0"/>
                        </a:spcAft>
                        <a:buClr>
                          <a:srgbClr val="000000"/>
                        </a:buClr>
                        <a:buSzPts val="800"/>
                        <a:buFont typeface="Arial"/>
                        <a:buNone/>
                      </a:pPr>
                      <a:r>
                        <a:rPr b="1" lang="ja-JP" sz="700" u="none" cap="none" strike="noStrike">
                          <a:solidFill>
                            <a:schemeClr val="dk1"/>
                          </a:solidFill>
                          <a:latin typeface="Arial"/>
                          <a:ea typeface="Arial"/>
                          <a:cs typeface="Arial"/>
                          <a:sym typeface="Arial"/>
                        </a:rPr>
                        <a:t>Địa điểm tổ chức tham gia</a:t>
                      </a:r>
                      <a:r>
                        <a:rPr b="1" lang="ja-JP" sz="700" u="none" cap="none" strike="noStrike">
                          <a:solidFill>
                            <a:schemeClr val="dk1"/>
                          </a:solidFill>
                          <a:latin typeface="Arial"/>
                          <a:ea typeface="Arial"/>
                          <a:cs typeface="Arial"/>
                          <a:sym typeface="Arial"/>
                        </a:rPr>
                        <a:t> trực tiếp </a:t>
                      </a:r>
                      <a:endParaRPr b="1" sz="700" u="none" cap="none" strike="noStrike">
                        <a:solidFill>
                          <a:schemeClr val="dk1"/>
                        </a:solidFill>
                        <a:latin typeface="Arial"/>
                        <a:ea typeface="Arial"/>
                        <a:cs typeface="Arial"/>
                        <a:sym typeface="Arial"/>
                      </a:endParaRPr>
                    </a:p>
                  </a:txBody>
                  <a:tcPr marT="91425" marB="91425" marR="180000" marL="180000" anchor="ctr">
                    <a:lnL cap="flat" cmpd="sng" w="9525">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AEEF3"/>
                    </a:solidFill>
                  </a:tcPr>
                </a:tc>
                <a:tc gridSpan="2">
                  <a:txBody>
                    <a:bodyPr/>
                    <a:lstStyle/>
                    <a:p>
                      <a:pPr indent="0" lvl="0" marL="0" marR="0" rtl="0" algn="l">
                        <a:lnSpc>
                          <a:spcPct val="110000"/>
                        </a:lnSpc>
                        <a:spcBef>
                          <a:spcPts val="0"/>
                        </a:spcBef>
                        <a:spcAft>
                          <a:spcPts val="0"/>
                        </a:spcAft>
                        <a:buClr>
                          <a:srgbClr val="000000"/>
                        </a:buClr>
                        <a:buSzPts val="1000"/>
                        <a:buFont typeface="Arial"/>
                        <a:buNone/>
                      </a:pPr>
                      <a:r>
                        <a:rPr lang="ja-JP" sz="700" u="none" cap="none" strike="noStrike">
                          <a:solidFill>
                            <a:srgbClr val="000000"/>
                          </a:solidFill>
                          <a:latin typeface="Arial"/>
                          <a:ea typeface="Arial"/>
                          <a:cs typeface="Arial"/>
                          <a:sym typeface="Arial"/>
                        </a:rPr>
                        <a:t>5 thành phố tại Việt Nam (</a:t>
                      </a:r>
                      <a:r>
                        <a:rPr b="0" i="0" lang="ja-JP" sz="700" u="none" cap="none" strike="noStrike">
                          <a:solidFill>
                            <a:srgbClr val="000000"/>
                          </a:solidFill>
                          <a:latin typeface="Arial"/>
                          <a:ea typeface="Arial"/>
                          <a:cs typeface="Arial"/>
                          <a:sym typeface="Arial"/>
                        </a:rPr>
                        <a:t>Hà Nội, TP.</a:t>
                      </a:r>
                      <a:r>
                        <a:rPr lang="ja-JP" sz="700" u="none" cap="none" strike="noStrike">
                          <a:solidFill>
                            <a:srgbClr val="000000"/>
                          </a:solidFill>
                          <a:latin typeface="Arial"/>
                          <a:ea typeface="Arial"/>
                          <a:cs typeface="Arial"/>
                          <a:sym typeface="Arial"/>
                        </a:rPr>
                        <a:t>Hồ Chí Minh,</a:t>
                      </a:r>
                      <a:r>
                        <a:rPr b="0" i="0" lang="ja-JP" sz="700" u="none" cap="none" strike="noStrike">
                          <a:solidFill>
                            <a:srgbClr val="000000"/>
                          </a:solidFill>
                          <a:latin typeface="Arial"/>
                          <a:ea typeface="Arial"/>
                          <a:cs typeface="Arial"/>
                          <a:sym typeface="Arial"/>
                        </a:rPr>
                        <a:t> Hải Phòng, Đà Nẵng, </a:t>
                      </a:r>
                      <a:r>
                        <a:rPr lang="ja-JP" sz="700" u="none" cap="none" strike="noStrike">
                          <a:solidFill>
                            <a:srgbClr val="000000"/>
                          </a:solidFill>
                          <a:latin typeface="Arial"/>
                          <a:ea typeface="Arial"/>
                          <a:cs typeface="Arial"/>
                          <a:sym typeface="Arial"/>
                        </a:rPr>
                        <a:t>Cần Thơ)</a:t>
                      </a:r>
                      <a:endParaRPr sz="700" u="none" cap="none" strike="noStrike">
                        <a:solidFill>
                          <a:srgbClr val="000000"/>
                        </a:solidFill>
                        <a:latin typeface="Arial"/>
                        <a:ea typeface="Arial"/>
                        <a:cs typeface="Arial"/>
                        <a:sym typeface="Arial"/>
                      </a:endParaRPr>
                    </a:p>
                  </a:txBody>
                  <a:tcPr marT="91425" marB="91425" marR="91425" marL="180000" anchor="ctr">
                    <a:lnL cap="flat" cmpd="sng" w="9525">
                      <a:solidFill>
                        <a:srgbClr val="000000">
                          <a:alpha val="0"/>
                        </a:srgbClr>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1420650">
                <a:tc rowSpan="2">
                  <a:txBody>
                    <a:bodyPr/>
                    <a:lstStyle/>
                    <a:p>
                      <a:pPr indent="0" lvl="0" marL="0" marR="0" rtl="0" algn="ctr">
                        <a:lnSpc>
                          <a:spcPct val="100000"/>
                        </a:lnSpc>
                        <a:spcBef>
                          <a:spcPts val="0"/>
                        </a:spcBef>
                        <a:spcAft>
                          <a:spcPts val="0"/>
                        </a:spcAft>
                        <a:buClr>
                          <a:srgbClr val="000000"/>
                        </a:buClr>
                        <a:buSzPts val="1000"/>
                        <a:buFont typeface="Arial"/>
                        <a:buNone/>
                      </a:pPr>
                      <a:r>
                        <a:rPr b="1" lang="ja-JP" sz="700" u="none" cap="none" strike="noStrike">
                          <a:solidFill>
                            <a:srgbClr val="302E2E"/>
                          </a:solidFill>
                          <a:latin typeface="Arial"/>
                          <a:ea typeface="Arial"/>
                          <a:cs typeface="Arial"/>
                          <a:sym typeface="Arial"/>
                        </a:rPr>
                        <a:t>Đơn vị đồng hành</a:t>
                      </a:r>
                      <a:endParaRPr b="1" sz="700" u="none" cap="none" strike="noStrike">
                        <a:solidFill>
                          <a:srgbClr val="302E2E"/>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00"/>
                        <a:buFont typeface="Arial"/>
                        <a:buNone/>
                      </a:pPr>
                      <a:r>
                        <a:rPr b="1" lang="ja-JP" sz="700" u="none" cap="none" strike="noStrike">
                          <a:solidFill>
                            <a:srgbClr val="302E2E"/>
                          </a:solidFill>
                          <a:latin typeface="Arial"/>
                          <a:ea typeface="Arial"/>
                          <a:cs typeface="Arial"/>
                          <a:sym typeface="Arial"/>
                        </a:rPr>
                        <a:t>　</a:t>
                      </a:r>
                      <a:endParaRPr b="1" sz="700" u="none" cap="none" strike="noStrike">
                        <a:solidFill>
                          <a:srgbClr val="302E2E"/>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00"/>
                        <a:buFont typeface="Arial"/>
                        <a:buNone/>
                      </a:pPr>
                      <a:r>
                        <a:rPr b="1" lang="ja-JP" sz="700" u="none" cap="none" strike="noStrike">
                          <a:solidFill>
                            <a:srgbClr val="302E2E"/>
                          </a:solidFill>
                          <a:latin typeface="Arial"/>
                          <a:ea typeface="Arial"/>
                          <a:cs typeface="Arial"/>
                          <a:sym typeface="Arial"/>
                        </a:rPr>
                        <a:t>※Dự kiến</a:t>
                      </a:r>
                      <a:endParaRPr b="1" sz="700" u="none" cap="none" strike="noStrike">
                        <a:solidFill>
                          <a:srgbClr val="302E2E"/>
                        </a:solidFill>
                        <a:latin typeface="Arial"/>
                        <a:ea typeface="Arial"/>
                        <a:cs typeface="Arial"/>
                        <a:sym typeface="Arial"/>
                      </a:endParaRPr>
                    </a:p>
                  </a:txBody>
                  <a:tcPr marT="91425" marB="91425" marR="180000" marL="180000" anchor="ctr">
                    <a:lnL cap="flat" cmpd="sng" w="9525">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AEEF3"/>
                    </a:solidFill>
                  </a:tcPr>
                </a:tc>
                <a:tc>
                  <a:txBody>
                    <a:bodyPr/>
                    <a:lstStyle/>
                    <a:p>
                      <a:pPr indent="0" lvl="0" marL="0" marR="0" rtl="0" algn="ctr">
                        <a:lnSpc>
                          <a:spcPct val="100000"/>
                        </a:lnSpc>
                        <a:spcBef>
                          <a:spcPts val="0"/>
                        </a:spcBef>
                        <a:spcAft>
                          <a:spcPts val="0"/>
                        </a:spcAft>
                        <a:buClr>
                          <a:srgbClr val="000000"/>
                        </a:buClr>
                        <a:buSzPts val="1100"/>
                        <a:buFont typeface="Arial"/>
                        <a:buNone/>
                      </a:pPr>
                      <a:r>
                        <a:rPr lang="ja-JP" sz="700" u="none" cap="none" strike="noStrike">
                          <a:solidFill>
                            <a:srgbClr val="000000"/>
                          </a:solidFill>
                          <a:latin typeface="Arial"/>
                          <a:ea typeface="Arial"/>
                          <a:cs typeface="Arial"/>
                          <a:sym typeface="Arial"/>
                        </a:rPr>
                        <a:t>【Phía Nhật Bản】</a:t>
                      </a:r>
                      <a:endParaRPr sz="700" u="none" cap="none" strike="noStrike">
                        <a:solidFill>
                          <a:srgbClr val="000000"/>
                        </a:solidFill>
                        <a:latin typeface="Arial"/>
                        <a:ea typeface="Arial"/>
                        <a:cs typeface="Arial"/>
                        <a:sym typeface="Arial"/>
                      </a:endParaRPr>
                    </a:p>
                  </a:txBody>
                  <a:tcPr marT="91425" marB="91425" marR="91425" marL="9142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rgbClr val="BFBFBF"/>
                      </a:solidFill>
                      <a:prstDash val="dash"/>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lang="ja-JP" sz="700" u="none" cap="none" strike="noStrike">
                          <a:solidFill>
                            <a:srgbClr val="000000"/>
                          </a:solidFill>
                          <a:latin typeface="Arial"/>
                          <a:ea typeface="Arial"/>
                          <a:cs typeface="Arial"/>
                          <a:sym typeface="Arial"/>
                        </a:rPr>
                        <a:t>Bộ Ngoại giao </a:t>
                      </a:r>
                      <a:endParaRPr/>
                    </a:p>
                    <a:p>
                      <a:pPr indent="0" lvl="0" marL="0" marR="0" rtl="0" algn="l">
                        <a:lnSpc>
                          <a:spcPct val="100000"/>
                        </a:lnSpc>
                        <a:spcBef>
                          <a:spcPts val="200"/>
                        </a:spcBef>
                        <a:spcAft>
                          <a:spcPts val="0"/>
                        </a:spcAft>
                        <a:buClr>
                          <a:srgbClr val="000000"/>
                        </a:buClr>
                        <a:buSzPts val="1100"/>
                        <a:buFont typeface="Arial"/>
                        <a:buNone/>
                      </a:pPr>
                      <a:r>
                        <a:rPr lang="ja-JP" sz="700" u="none" cap="none" strike="noStrike">
                          <a:latin typeface="Arial"/>
                          <a:ea typeface="Arial"/>
                          <a:cs typeface="Arial"/>
                          <a:sym typeface="Arial"/>
                        </a:rPr>
                        <a:t>Hiệp hội Doanh nghiệp Nhật Bản tại Việt Nam (JCCI) </a:t>
                      </a:r>
                      <a:br>
                        <a:rPr lang="ja-JP" sz="700" u="none" cap="none" strike="noStrike">
                          <a:latin typeface="Arial"/>
                          <a:ea typeface="Arial"/>
                          <a:cs typeface="Arial"/>
                          <a:sym typeface="Arial"/>
                        </a:rPr>
                      </a:br>
                      <a:r>
                        <a:rPr lang="ja-JP" sz="700" u="none" cap="none" strike="noStrike">
                          <a:latin typeface="Arial"/>
                          <a:ea typeface="Arial"/>
                          <a:cs typeface="Arial"/>
                          <a:sym typeface="Arial"/>
                        </a:rPr>
                        <a:t>Hiệp hội Doanh nghiệp Nhật Bản tại Đà Nẵng (JCCID)</a:t>
                      </a:r>
                      <a:endParaRPr sz="700" u="none" cap="none" strike="noStrike">
                        <a:latin typeface="Arial"/>
                        <a:ea typeface="Arial"/>
                        <a:cs typeface="Arial"/>
                        <a:sym typeface="Arial"/>
                      </a:endParaRPr>
                    </a:p>
                    <a:p>
                      <a:pPr indent="0" lvl="0" marL="0" marR="0" rtl="0" algn="l">
                        <a:lnSpc>
                          <a:spcPct val="100000"/>
                        </a:lnSpc>
                        <a:spcBef>
                          <a:spcPts val="200"/>
                        </a:spcBef>
                        <a:spcAft>
                          <a:spcPts val="0"/>
                        </a:spcAft>
                        <a:buClr>
                          <a:srgbClr val="000000"/>
                        </a:buClr>
                        <a:buSzPts val="1100"/>
                        <a:buFont typeface="Arial"/>
                        <a:buNone/>
                      </a:pPr>
                      <a:r>
                        <a:rPr lang="ja-JP" sz="700" u="none" cap="none" strike="noStrike">
                          <a:solidFill>
                            <a:srgbClr val="000000"/>
                          </a:solidFill>
                          <a:latin typeface="Arial"/>
                          <a:ea typeface="Arial"/>
                          <a:cs typeface="Arial"/>
                          <a:sym typeface="Arial"/>
                        </a:rPr>
                        <a:t>Trung tâm ASEAN – Nhật Bản</a:t>
                      </a:r>
                      <a:endParaRPr/>
                    </a:p>
                    <a:p>
                      <a:pPr indent="0" lvl="0" marL="0" marR="0" rtl="0" algn="l">
                        <a:lnSpc>
                          <a:spcPct val="100000"/>
                        </a:lnSpc>
                        <a:spcBef>
                          <a:spcPts val="200"/>
                        </a:spcBef>
                        <a:spcAft>
                          <a:spcPts val="0"/>
                        </a:spcAft>
                        <a:buClr>
                          <a:srgbClr val="000000"/>
                        </a:buClr>
                        <a:buSzPts val="1100"/>
                        <a:buFont typeface="Arial"/>
                        <a:buNone/>
                      </a:pPr>
                      <a:r>
                        <a:rPr lang="ja-JP" sz="700" u="none" cap="none" strike="noStrike">
                          <a:solidFill>
                            <a:srgbClr val="000000"/>
                          </a:solidFill>
                          <a:latin typeface="Arial"/>
                          <a:ea typeface="Arial"/>
                          <a:cs typeface="Arial"/>
                          <a:sym typeface="Arial"/>
                        </a:rPr>
                        <a:t>Trường tiểu </a:t>
                      </a:r>
                      <a:r>
                        <a:rPr lang="ja-JP" sz="700" u="none" cap="none" strike="noStrike">
                          <a:solidFill>
                            <a:schemeClr val="dk1"/>
                          </a:solidFill>
                          <a:latin typeface="Arial"/>
                          <a:ea typeface="Arial"/>
                          <a:cs typeface="Arial"/>
                          <a:sym typeface="Arial"/>
                        </a:rPr>
                        <a:t>học Tomiya Quận Shibuya</a:t>
                      </a:r>
                      <a:endParaRPr sz="700" u="none" cap="none" strike="noStrike">
                        <a:solidFill>
                          <a:schemeClr val="dk1"/>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1100"/>
                        <a:buFont typeface="Arial"/>
                        <a:buNone/>
                      </a:pPr>
                      <a:r>
                        <a:rPr lang="ja-JP" sz="700" u="none" cap="none" strike="noStrike">
                          <a:solidFill>
                            <a:schemeClr val="dk1"/>
                          </a:solidFill>
                          <a:latin typeface="Arial"/>
                          <a:ea typeface="Arial"/>
                          <a:cs typeface="Arial"/>
                          <a:sym typeface="Arial"/>
                        </a:rPr>
                        <a:t>The Japan – Vietnam Association </a:t>
                      </a:r>
                      <a:r>
                        <a:rPr i="0" lang="ja-JP" sz="700" u="none" cap="none" strike="noStrike">
                          <a:solidFill>
                            <a:schemeClr val="dk1"/>
                          </a:solidFill>
                          <a:latin typeface="Arial"/>
                          <a:ea typeface="Arial"/>
                          <a:cs typeface="Arial"/>
                          <a:sym typeface="Arial"/>
                        </a:rPr>
                        <a:t>(Hiệp hội Việt Nam tại Nhật Bản</a:t>
                      </a:r>
                      <a:r>
                        <a:rPr i="0" lang="ja-JP" sz="700" u="none" cap="none" strike="noStrike">
                          <a:solidFill>
                            <a:schemeClr val="dk1"/>
                          </a:solidFill>
                          <a:latin typeface="Arial"/>
                          <a:ea typeface="Arial"/>
                          <a:cs typeface="Arial"/>
                          <a:sym typeface="Arial"/>
                        </a:rPr>
                        <a:t>)</a:t>
                      </a:r>
                      <a:r>
                        <a:rPr i="1" lang="ja-JP" sz="700" u="none" cap="none" strike="noStrike">
                          <a:solidFill>
                            <a:schemeClr val="dk1"/>
                          </a:solidFill>
                          <a:latin typeface="Arial"/>
                          <a:ea typeface="Arial"/>
                          <a:cs typeface="Arial"/>
                          <a:sym typeface="Arial"/>
                        </a:rPr>
                        <a:t> </a:t>
                      </a:r>
                      <a:endParaRPr i="1" sz="700" u="none" cap="none" strike="noStrike">
                        <a:solidFill>
                          <a:schemeClr val="dk1"/>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1100"/>
                        <a:buFont typeface="Arial"/>
                        <a:buNone/>
                      </a:pPr>
                      <a:r>
                        <a:rPr b="0" i="0" lang="ja-JP" sz="700" u="none" cap="none" strike="noStrike">
                          <a:solidFill>
                            <a:schemeClr val="dk1"/>
                          </a:solidFill>
                          <a:latin typeface="Arial"/>
                          <a:ea typeface="Arial"/>
                          <a:cs typeface="Arial"/>
                          <a:sym typeface="Arial"/>
                        </a:rPr>
                        <a:t>Hội Thanh niên Sinh viên Việt Nam tại Nhật Bản (VYSA) </a:t>
                      </a:r>
                      <a:endParaRPr sz="700" u="none" cap="none" strike="noStrike">
                        <a:solidFill>
                          <a:schemeClr val="dk1"/>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1100"/>
                        <a:buFont typeface="Arial"/>
                        <a:buNone/>
                      </a:pPr>
                      <a:r>
                        <a:rPr lang="ja-JP" sz="700" u="none" cap="none" strike="noStrike">
                          <a:solidFill>
                            <a:schemeClr val="dk1"/>
                          </a:solidFill>
                          <a:latin typeface="Arial"/>
                          <a:ea typeface="Arial"/>
                          <a:cs typeface="Arial"/>
                          <a:sym typeface="Arial"/>
                        </a:rPr>
                        <a:t>Vietnam Information Center </a:t>
                      </a:r>
                      <a:r>
                        <a:rPr b="0" i="0" lang="ja-JP" sz="700" u="none" cap="none" strike="noStrike">
                          <a:solidFill>
                            <a:schemeClr val="dk1"/>
                          </a:solidFill>
                          <a:latin typeface="Arial"/>
                          <a:ea typeface="Arial"/>
                          <a:cs typeface="Arial"/>
                          <a:sym typeface="Arial"/>
                        </a:rPr>
                        <a:t>(Trung tâm Thông tin Việt Nam</a:t>
                      </a:r>
                      <a:r>
                        <a:rPr b="0" i="0" lang="ja-JP" sz="700" u="none" cap="none" strike="noStrike">
                          <a:solidFill>
                            <a:schemeClr val="dk1"/>
                          </a:solidFill>
                          <a:latin typeface="Arial"/>
                          <a:ea typeface="Arial"/>
                          <a:cs typeface="Arial"/>
                          <a:sym typeface="Arial"/>
                        </a:rPr>
                        <a:t>) </a:t>
                      </a:r>
                      <a:endParaRPr b="0" i="0" sz="700" u="none" cap="none" strike="noStrike">
                        <a:solidFill>
                          <a:schemeClr val="dk1"/>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1100"/>
                        <a:buFont typeface="Arial"/>
                        <a:buNone/>
                      </a:pPr>
                      <a:r>
                        <a:rPr lang="ja-JP" sz="700" u="none" cap="none" strike="noStrike">
                          <a:latin typeface="Arial"/>
                          <a:ea typeface="Arial"/>
                          <a:cs typeface="Arial"/>
                          <a:sym typeface="Arial"/>
                        </a:rPr>
                        <a:t>NHK (Hiệp hội phát thanh và truyền hình Nhật Bản)</a:t>
                      </a:r>
                      <a:endParaRPr sz="700" u="none" cap="none" strike="noStrike">
                        <a:latin typeface="Arial"/>
                        <a:ea typeface="Arial"/>
                        <a:cs typeface="Arial"/>
                        <a:sym typeface="Arial"/>
                      </a:endParaRPr>
                    </a:p>
                  </a:txBody>
                  <a:tcPr marT="91425" marB="91425" marR="91425" marL="91425">
                    <a:lnL cap="flat" cmpd="sng" w="9525">
                      <a:solidFill>
                        <a:srgbClr val="000000">
                          <a:alpha val="0"/>
                        </a:srgbClr>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rgbClr val="BFBFBF"/>
                      </a:solidFill>
                      <a:prstDash val="dash"/>
                      <a:round/>
                      <a:headEnd len="sm" w="sm" type="none"/>
                      <a:tailEnd len="sm" w="sm" type="none"/>
                    </a:lnB>
                  </a:tcPr>
                </a:tc>
              </a:tr>
              <a:tr h="727625">
                <a:tc vMerge="1"/>
                <a:tc>
                  <a:txBody>
                    <a:bodyPr/>
                    <a:lstStyle/>
                    <a:p>
                      <a:pPr indent="0" lvl="0" marL="0" marR="0" rtl="0" algn="ctr">
                        <a:lnSpc>
                          <a:spcPct val="100000"/>
                        </a:lnSpc>
                        <a:spcBef>
                          <a:spcPts val="0"/>
                        </a:spcBef>
                        <a:spcAft>
                          <a:spcPts val="0"/>
                        </a:spcAft>
                        <a:buClr>
                          <a:srgbClr val="000000"/>
                        </a:buClr>
                        <a:buSzPts val="1100"/>
                        <a:buFont typeface="Arial"/>
                        <a:buNone/>
                      </a:pPr>
                      <a:r>
                        <a:rPr lang="ja-JP" sz="700" u="none" cap="none" strike="noStrike">
                          <a:solidFill>
                            <a:srgbClr val="000000"/>
                          </a:solidFill>
                          <a:latin typeface="Arial"/>
                          <a:ea typeface="Arial"/>
                          <a:cs typeface="Arial"/>
                          <a:sym typeface="Arial"/>
                        </a:rPr>
                        <a:t>【Phía Việt Nam】</a:t>
                      </a:r>
                      <a:endParaRPr sz="700" u="none" cap="none" strike="noStrike">
                        <a:latin typeface="Arial"/>
                        <a:ea typeface="Arial"/>
                        <a:cs typeface="Arial"/>
                        <a:sym typeface="Arial"/>
                      </a:endParaRPr>
                    </a:p>
                  </a:txBody>
                  <a:tcPr marT="91425" marB="91425" marR="91425" marL="9142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BFBFBF"/>
                      </a:solidFill>
                      <a:prstDash val="dash"/>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lang="ja-JP" sz="700" u="none" cap="none" strike="noStrike">
                          <a:solidFill>
                            <a:srgbClr val="000000"/>
                          </a:solidFill>
                          <a:latin typeface="Arial"/>
                          <a:ea typeface="Arial"/>
                          <a:cs typeface="Arial"/>
                          <a:sym typeface="Arial"/>
                        </a:rPr>
                        <a:t>Bộ Ngoại giao Việt Nam</a:t>
                      </a:r>
                      <a:endParaRPr sz="700" u="none" cap="none" strike="noStrike">
                        <a:solidFill>
                          <a:srgbClr val="000000"/>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1100"/>
                        <a:buFont typeface="Arial"/>
                        <a:buNone/>
                      </a:pPr>
                      <a:r>
                        <a:rPr lang="ja-JP" sz="700" u="none" cap="none" strike="noStrike">
                          <a:solidFill>
                            <a:srgbClr val="000000"/>
                          </a:solidFill>
                          <a:latin typeface="Arial"/>
                          <a:ea typeface="Arial"/>
                          <a:cs typeface="Arial"/>
                          <a:sym typeface="Arial"/>
                        </a:rPr>
                        <a:t>Đại sứ quán Việt Nam tại Nhật Bản</a:t>
                      </a:r>
                      <a:endParaRPr sz="700" u="none" cap="none" strike="noStrike">
                        <a:solidFill>
                          <a:srgbClr val="000000"/>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1100"/>
                        <a:buFont typeface="Arial"/>
                        <a:buNone/>
                      </a:pPr>
                      <a:r>
                        <a:rPr lang="ja-JP" sz="700" u="none" cap="none" strike="noStrike">
                          <a:solidFill>
                            <a:srgbClr val="000000"/>
                          </a:solidFill>
                          <a:latin typeface="Arial"/>
                          <a:ea typeface="Arial"/>
                          <a:cs typeface="Arial"/>
                          <a:sym typeface="Arial"/>
                        </a:rPr>
                        <a:t>Sở Ngoại vụ Thành phố Hồ Chí Minh</a:t>
                      </a:r>
                      <a:endParaRPr/>
                    </a:p>
                    <a:p>
                      <a:pPr indent="0" lvl="0" marL="0" marR="0" rtl="0" algn="l">
                        <a:lnSpc>
                          <a:spcPct val="100000"/>
                        </a:lnSpc>
                        <a:spcBef>
                          <a:spcPts val="200"/>
                        </a:spcBef>
                        <a:spcAft>
                          <a:spcPts val="0"/>
                        </a:spcAft>
                        <a:buClr>
                          <a:srgbClr val="000000"/>
                        </a:buClr>
                        <a:buSzPts val="1100"/>
                        <a:buFont typeface="Arial"/>
                        <a:buNone/>
                      </a:pPr>
                      <a:r>
                        <a:rPr lang="ja-JP" sz="700" u="none" cap="none" strike="noStrike">
                          <a:solidFill>
                            <a:schemeClr val="dk1"/>
                          </a:solidFill>
                          <a:latin typeface="Arial"/>
                          <a:ea typeface="Arial"/>
                          <a:cs typeface="Arial"/>
                          <a:sym typeface="Arial"/>
                        </a:rPr>
                        <a:t>Đài</a:t>
                      </a:r>
                      <a:r>
                        <a:rPr lang="ja-JP" sz="700" u="none" cap="none" strike="noStrike">
                          <a:solidFill>
                            <a:schemeClr val="dk1"/>
                          </a:solidFill>
                          <a:latin typeface="Arial"/>
                          <a:ea typeface="Arial"/>
                          <a:cs typeface="Arial"/>
                          <a:sym typeface="Arial"/>
                        </a:rPr>
                        <a:t> truyền hình Việt Nam (</a:t>
                      </a:r>
                      <a:r>
                        <a:rPr lang="ja-JP" sz="700" u="none" cap="none" strike="noStrike">
                          <a:solidFill>
                            <a:schemeClr val="dk1"/>
                          </a:solidFill>
                          <a:latin typeface="Arial"/>
                          <a:ea typeface="Arial"/>
                          <a:cs typeface="Arial"/>
                          <a:sym typeface="Arial"/>
                        </a:rPr>
                        <a:t>VTV)</a:t>
                      </a:r>
                      <a:endParaRPr sz="700" u="none" cap="none" strike="noStrike">
                        <a:solidFill>
                          <a:schemeClr val="dk1"/>
                        </a:solidFill>
                        <a:latin typeface="Arial"/>
                        <a:ea typeface="Arial"/>
                        <a:cs typeface="Arial"/>
                        <a:sym typeface="Arial"/>
                      </a:endParaRPr>
                    </a:p>
                  </a:txBody>
                  <a:tcPr marT="91425" marB="91425" marR="91425" marL="91425">
                    <a:lnL cap="flat" cmpd="sng" w="9525">
                      <a:solidFill>
                        <a:srgbClr val="000000">
                          <a:alpha val="0"/>
                        </a:srgbClr>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rgbClr val="BFBFBF"/>
                      </a:solidFill>
                      <a:prstDash val="dash"/>
                      <a:round/>
                      <a:headEnd len="sm" w="sm" type="none"/>
                      <a:tailEnd len="sm" w="sm" type="none"/>
                    </a:lnT>
                    <a:lnB cap="flat" cmpd="sng" w="9525">
                      <a:solidFill>
                        <a:schemeClr val="dk1"/>
                      </a:solidFill>
                      <a:prstDash val="solid"/>
                      <a:round/>
                      <a:headEnd len="sm" w="sm" type="none"/>
                      <a:tailEnd len="sm" w="sm" type="none"/>
                    </a:lnB>
                  </a:tcPr>
                </a:tc>
              </a:tr>
              <a:tr h="536050">
                <a:tc>
                  <a:txBody>
                    <a:bodyPr/>
                    <a:lstStyle/>
                    <a:p>
                      <a:pPr indent="0" lvl="0" marL="0" marR="0" rtl="0" algn="ctr">
                        <a:lnSpc>
                          <a:spcPct val="100000"/>
                        </a:lnSpc>
                        <a:spcBef>
                          <a:spcPts val="0"/>
                        </a:spcBef>
                        <a:spcAft>
                          <a:spcPts val="0"/>
                        </a:spcAft>
                        <a:buClr>
                          <a:srgbClr val="000000"/>
                        </a:buClr>
                        <a:buSzPts val="1000"/>
                        <a:buFont typeface="Arial"/>
                        <a:buNone/>
                      </a:pPr>
                      <a:r>
                        <a:rPr b="1" lang="ja-JP" sz="700" u="none" cap="none" strike="noStrike">
                          <a:solidFill>
                            <a:srgbClr val="302E2E"/>
                          </a:solidFill>
                          <a:latin typeface="Arial"/>
                          <a:ea typeface="Arial"/>
                          <a:cs typeface="Arial"/>
                          <a:sym typeface="Arial"/>
                        </a:rPr>
                        <a:t>Nội dung tổ chức</a:t>
                      </a:r>
                      <a:endParaRPr b="1" sz="700" u="none" cap="none" strike="noStrike">
                        <a:solidFill>
                          <a:srgbClr val="302E2E"/>
                        </a:solidFill>
                        <a:latin typeface="Arial"/>
                        <a:ea typeface="Arial"/>
                        <a:cs typeface="Arial"/>
                        <a:sym typeface="Arial"/>
                      </a:endParaRPr>
                    </a:p>
                  </a:txBody>
                  <a:tcPr marT="91425" marB="91425" marR="180000" marL="180000" anchor="ctr">
                    <a:lnL cap="flat" cmpd="sng" w="9525">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AEEF3"/>
                    </a:solidFill>
                  </a:tcPr>
                </a:tc>
                <a:tc gridSpan="2">
                  <a:txBody>
                    <a:bodyPr/>
                    <a:lstStyle/>
                    <a:p>
                      <a:pPr indent="0" lvl="0" marL="0" marR="0" rtl="0" algn="just">
                        <a:lnSpc>
                          <a:spcPct val="100000"/>
                        </a:lnSpc>
                        <a:spcBef>
                          <a:spcPts val="0"/>
                        </a:spcBef>
                        <a:spcAft>
                          <a:spcPts val="0"/>
                        </a:spcAft>
                        <a:buNone/>
                      </a:pPr>
                      <a:r>
                        <a:rPr lang="ja-JP" sz="700" u="none" cap="none" strike="noStrike">
                          <a:latin typeface="Arial"/>
                          <a:ea typeface="Arial"/>
                          <a:cs typeface="Arial"/>
                          <a:sym typeface="Arial"/>
                        </a:rPr>
                        <a:t>Tổ chức chương trình trực tuyến và trực tiếp tại 5 thành phố lớn (</a:t>
                      </a:r>
                      <a:r>
                        <a:rPr b="0" i="0" lang="ja-JP" sz="700" u="none" cap="none" strike="noStrike">
                          <a:solidFill>
                            <a:srgbClr val="000000"/>
                          </a:solidFill>
                          <a:latin typeface="Arial"/>
                          <a:ea typeface="Arial"/>
                          <a:cs typeface="Arial"/>
                          <a:sym typeface="Arial"/>
                        </a:rPr>
                        <a:t>Hà Nội, </a:t>
                      </a:r>
                      <a:r>
                        <a:rPr b="0" i="0" lang="ja-JP" sz="700" u="none" cap="none" strike="noStrike">
                          <a:solidFill>
                            <a:schemeClr val="dk1"/>
                          </a:solidFill>
                          <a:latin typeface="Arial"/>
                          <a:ea typeface="Arial"/>
                          <a:cs typeface="Arial"/>
                          <a:sym typeface="Arial"/>
                        </a:rPr>
                        <a:t>TP.</a:t>
                      </a:r>
                      <a:r>
                        <a:rPr b="0" i="0" lang="ja-JP" sz="700" u="none" cap="none" strike="noStrike">
                          <a:solidFill>
                            <a:srgbClr val="000000"/>
                          </a:solidFill>
                          <a:latin typeface="Arial"/>
                          <a:ea typeface="Arial"/>
                          <a:cs typeface="Arial"/>
                          <a:sym typeface="Arial"/>
                        </a:rPr>
                        <a:t>Hồ Chí Minh, Hải Phòng, Đà Nẵng, Cần Thơ</a:t>
                      </a:r>
                      <a:r>
                        <a:rPr lang="ja-JP" sz="700" u="none" cap="none" strike="noStrike">
                          <a:latin typeface="Arial"/>
                          <a:ea typeface="Arial"/>
                          <a:cs typeface="Arial"/>
                          <a:sym typeface="Arial"/>
                        </a:rPr>
                        <a:t>), mời 5 người tham gia xuất sắc nhất trong tất cả người tham gia, để đi Nhật tham gia sự kiện giao lưu và hợp xướng cùng các bé Nhật Bản </a:t>
                      </a:r>
                      <a:r>
                        <a:rPr lang="ja-JP" sz="700" u="none" cap="none" strike="noStrike">
                          <a:solidFill>
                            <a:schemeClr val="dk1"/>
                          </a:solidFill>
                          <a:latin typeface="Arial"/>
                          <a:ea typeface="Arial"/>
                          <a:cs typeface="Arial"/>
                          <a:sym typeface="Arial"/>
                        </a:rPr>
                        <a:t>(Cùng 01 người thân nếu người tham gia dưới 18 tuổi).</a:t>
                      </a:r>
                      <a:endParaRPr sz="700" u="none" cap="none" strike="noStrike">
                        <a:solidFill>
                          <a:schemeClr val="dk1"/>
                        </a:solidFill>
                        <a:latin typeface="Arial"/>
                        <a:ea typeface="Arial"/>
                        <a:cs typeface="Arial"/>
                        <a:sym typeface="Arial"/>
                      </a:endParaRPr>
                    </a:p>
                  </a:txBody>
                  <a:tcPr marT="91425" marB="91425" marR="91425" marL="180000" anchor="ctr">
                    <a:lnL cap="flat" cmpd="sng" w="9525">
                      <a:solidFill>
                        <a:srgbClr val="000000">
                          <a:alpha val="0"/>
                        </a:srgbClr>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415775">
                <a:tc>
                  <a:txBody>
                    <a:bodyPr/>
                    <a:lstStyle/>
                    <a:p>
                      <a:pPr indent="0" lvl="0" marL="0" marR="0" rtl="0" algn="ctr">
                        <a:lnSpc>
                          <a:spcPct val="100000"/>
                        </a:lnSpc>
                        <a:spcBef>
                          <a:spcPts val="0"/>
                        </a:spcBef>
                        <a:spcAft>
                          <a:spcPts val="0"/>
                        </a:spcAft>
                        <a:buClr>
                          <a:srgbClr val="000000"/>
                        </a:buClr>
                        <a:buSzPts val="1000"/>
                        <a:buFont typeface="Arial"/>
                        <a:buNone/>
                      </a:pPr>
                      <a:r>
                        <a:rPr b="1" lang="ja-JP" sz="700" u="none" cap="none" strike="noStrike">
                          <a:solidFill>
                            <a:srgbClr val="302E2E"/>
                          </a:solidFill>
                          <a:latin typeface="Arial"/>
                          <a:ea typeface="Arial"/>
                          <a:cs typeface="Arial"/>
                          <a:sym typeface="Arial"/>
                        </a:rPr>
                        <a:t>Điều kiện tham gia</a:t>
                      </a:r>
                      <a:endParaRPr b="1" sz="700" u="none" cap="none" strike="noStrike">
                        <a:solidFill>
                          <a:srgbClr val="302E2E"/>
                        </a:solidFill>
                        <a:latin typeface="Arial"/>
                        <a:ea typeface="Arial"/>
                        <a:cs typeface="Arial"/>
                        <a:sym typeface="Arial"/>
                      </a:endParaRPr>
                    </a:p>
                  </a:txBody>
                  <a:tcPr marT="91425" marB="91425" marR="180000" marL="180000" anchor="ctr">
                    <a:lnL cap="flat" cmpd="sng" w="9525">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AEEF3"/>
                    </a:solidFill>
                  </a:tcPr>
                </a:tc>
                <a:tc gridSpan="2">
                  <a:txBody>
                    <a:bodyPr/>
                    <a:lstStyle/>
                    <a:p>
                      <a:pPr indent="0" lvl="0" marL="0" marR="0" rtl="0" algn="l">
                        <a:lnSpc>
                          <a:spcPct val="100000"/>
                        </a:lnSpc>
                        <a:spcBef>
                          <a:spcPts val="0"/>
                        </a:spcBef>
                        <a:spcAft>
                          <a:spcPts val="0"/>
                        </a:spcAft>
                        <a:buClr>
                          <a:srgbClr val="000000"/>
                        </a:buClr>
                        <a:buSzPts val="1000"/>
                        <a:buFont typeface="Arial"/>
                        <a:buNone/>
                      </a:pPr>
                      <a:r>
                        <a:rPr lang="ja-JP" sz="700" u="none" cap="none" strike="noStrike">
                          <a:solidFill>
                            <a:srgbClr val="000000"/>
                          </a:solidFill>
                          <a:latin typeface="Arial"/>
                          <a:ea typeface="Arial"/>
                          <a:cs typeface="Arial"/>
                          <a:sym typeface="Arial"/>
                        </a:rPr>
                        <a:t>Thiếu nhi, thanh thiếu niên là người Việt Nam đang sinh sống trên lãnh thổ Việt Nam, có độ tuổi từ 06 – 22 tuổi</a:t>
                      </a:r>
                      <a:endParaRPr sz="700" u="none" cap="none" strike="noStrike">
                        <a:latin typeface="Arial"/>
                        <a:ea typeface="Arial"/>
                        <a:cs typeface="Arial"/>
                        <a:sym typeface="Arial"/>
                      </a:endParaRPr>
                    </a:p>
                  </a:txBody>
                  <a:tcPr marT="91425" marB="91425" marR="91425" marL="180000" anchor="ctr">
                    <a:lnL cap="flat" cmpd="sng" w="9525">
                      <a:solidFill>
                        <a:srgbClr val="000000">
                          <a:alpha val="0"/>
                        </a:srgbClr>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3417275">
                <a:tc>
                  <a:txBody>
                    <a:bodyPr/>
                    <a:lstStyle/>
                    <a:p>
                      <a:pPr indent="0" lvl="0" marL="0" marR="0" rtl="0" algn="ctr">
                        <a:lnSpc>
                          <a:spcPct val="100000"/>
                        </a:lnSpc>
                        <a:spcBef>
                          <a:spcPts val="0"/>
                        </a:spcBef>
                        <a:spcAft>
                          <a:spcPts val="0"/>
                        </a:spcAft>
                        <a:buClr>
                          <a:srgbClr val="000000"/>
                        </a:buClr>
                        <a:buSzPts val="800"/>
                        <a:buFont typeface="Arial"/>
                        <a:buNone/>
                      </a:pPr>
                      <a:r>
                        <a:rPr b="1" lang="ja-JP" sz="700" u="none" cap="none" strike="noStrike">
                          <a:solidFill>
                            <a:srgbClr val="302E2E"/>
                          </a:solidFill>
                          <a:latin typeface="Arial"/>
                          <a:ea typeface="Arial"/>
                          <a:cs typeface="Arial"/>
                          <a:sym typeface="Arial"/>
                        </a:rPr>
                        <a:t>Hình thức đăng ký</a:t>
                      </a:r>
                      <a:endParaRPr b="1" sz="700" u="none" cap="none" strike="noStrike">
                        <a:solidFill>
                          <a:srgbClr val="302E2E"/>
                        </a:solidFill>
                        <a:latin typeface="Arial"/>
                        <a:ea typeface="Arial"/>
                        <a:cs typeface="Arial"/>
                        <a:sym typeface="Arial"/>
                      </a:endParaRPr>
                    </a:p>
                  </a:txBody>
                  <a:tcPr marT="91425" marB="91425" marR="180000" marL="180000" anchor="ctr">
                    <a:lnL cap="flat" cmpd="sng" w="9525">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DAEEF3"/>
                    </a:solidFill>
                  </a:tcPr>
                </a:tc>
                <a:tc gridSpan="2">
                  <a:txBody>
                    <a:bodyPr/>
                    <a:lstStyle/>
                    <a:p>
                      <a:pPr indent="0" lvl="0" marL="0" marR="0" rtl="0" algn="l">
                        <a:lnSpc>
                          <a:spcPct val="100000"/>
                        </a:lnSpc>
                        <a:spcBef>
                          <a:spcPts val="0"/>
                        </a:spcBef>
                        <a:spcAft>
                          <a:spcPts val="0"/>
                        </a:spcAft>
                        <a:buNone/>
                      </a:pPr>
                      <a:r>
                        <a:rPr b="1" lang="ja-JP" sz="700" u="sng" cap="none" strike="noStrike">
                          <a:latin typeface="Arial"/>
                          <a:ea typeface="Arial"/>
                          <a:cs typeface="Arial"/>
                          <a:sym typeface="Arial"/>
                        </a:rPr>
                        <a:t>1. Tham gia trực tuyến (Online)</a:t>
                      </a:r>
                      <a:endParaRPr b="0" sz="700" u="sng" cap="none" strike="noStrike">
                        <a:latin typeface="Arial"/>
                        <a:ea typeface="Arial"/>
                        <a:cs typeface="Arial"/>
                        <a:sym typeface="Arial"/>
                      </a:endParaRPr>
                    </a:p>
                    <a:p>
                      <a:pPr indent="0" lvl="0" marL="0" marR="0" rtl="0" algn="l">
                        <a:lnSpc>
                          <a:spcPct val="150000"/>
                        </a:lnSpc>
                        <a:spcBef>
                          <a:spcPts val="0"/>
                        </a:spcBef>
                        <a:spcAft>
                          <a:spcPts val="0"/>
                        </a:spcAft>
                        <a:buNone/>
                      </a:pPr>
                      <a:r>
                        <a:rPr b="1" lang="ja-JP" sz="700" u="none" cap="none" strike="noStrike">
                          <a:solidFill>
                            <a:srgbClr val="000000"/>
                          </a:solidFill>
                          <a:latin typeface="Arial"/>
                          <a:ea typeface="Arial"/>
                          <a:cs typeface="Arial"/>
                          <a:sym typeface="Arial"/>
                        </a:rPr>
                        <a:t>　 Cách 1: Gửi file về email</a:t>
                      </a:r>
                      <a:endParaRPr/>
                    </a:p>
                    <a:p>
                      <a:pPr indent="0" lvl="0" marL="0" marR="0" rtl="0" algn="l">
                        <a:lnSpc>
                          <a:spcPct val="150000"/>
                        </a:lnSpc>
                        <a:spcBef>
                          <a:spcPts val="0"/>
                        </a:spcBef>
                        <a:spcAft>
                          <a:spcPts val="0"/>
                        </a:spcAft>
                        <a:buNone/>
                      </a:pPr>
                      <a:r>
                        <a:rPr lang="ja-JP" sz="700" u="none" cap="none" strike="noStrike">
                          <a:solidFill>
                            <a:srgbClr val="000000"/>
                          </a:solidFill>
                          <a:latin typeface="Arial"/>
                          <a:ea typeface="Arial"/>
                          <a:cs typeface="Arial"/>
                          <a:sym typeface="Arial"/>
                        </a:rPr>
                        <a:t>　　   </a:t>
                      </a:r>
                      <a:r>
                        <a:rPr lang="ja-JP" sz="700" u="none" cap="none" strike="noStrike">
                          <a:latin typeface="Arial"/>
                          <a:ea typeface="Arial"/>
                          <a:cs typeface="Arial"/>
                          <a:sym typeface="Arial"/>
                        </a:rPr>
                        <a:t> Gửi file </a:t>
                      </a:r>
                      <a:r>
                        <a:rPr lang="ja-JP" sz="700" u="none" cap="none" strike="noStrike">
                          <a:solidFill>
                            <a:schemeClr val="dk1"/>
                          </a:solidFill>
                          <a:latin typeface="Arial"/>
                          <a:ea typeface="Arial"/>
                          <a:cs typeface="Arial"/>
                          <a:sym typeface="Arial"/>
                        </a:rPr>
                        <a:t>đoạn clip trình </a:t>
                      </a:r>
                      <a:r>
                        <a:rPr lang="ja-JP" sz="700" u="none" cap="none" strike="noStrike">
                          <a:latin typeface="Arial"/>
                          <a:ea typeface="Arial"/>
                          <a:cs typeface="Arial"/>
                          <a:sym typeface="Arial"/>
                        </a:rPr>
                        <a:t>bày ca khúc “Tomodachi – Tình bạn” về email của Văn phòng đại diện BTC.</a:t>
                      </a:r>
                      <a:endParaRPr sz="700" u="none" cap="none" strike="noStrike">
                        <a:latin typeface="Arial"/>
                        <a:ea typeface="Arial"/>
                        <a:cs typeface="Arial"/>
                        <a:sym typeface="Arial"/>
                      </a:endParaRPr>
                    </a:p>
                    <a:p>
                      <a:pPr indent="0" lvl="0" marL="0" marR="0" rtl="0" algn="l">
                        <a:lnSpc>
                          <a:spcPct val="150000"/>
                        </a:lnSpc>
                        <a:spcBef>
                          <a:spcPts val="0"/>
                        </a:spcBef>
                        <a:spcAft>
                          <a:spcPts val="0"/>
                        </a:spcAft>
                        <a:buNone/>
                      </a:pPr>
                      <a:r>
                        <a:rPr lang="ja-JP" sz="700" u="none" cap="none" strike="noStrike">
                          <a:solidFill>
                            <a:srgbClr val="000000"/>
                          </a:solidFill>
                          <a:latin typeface="Arial"/>
                          <a:ea typeface="Arial"/>
                          <a:cs typeface="Arial"/>
                          <a:sym typeface="Arial"/>
                        </a:rPr>
                        <a:t>　 </a:t>
                      </a:r>
                      <a:r>
                        <a:rPr b="1" lang="ja-JP" sz="700" u="none" cap="none" strike="noStrike">
                          <a:solidFill>
                            <a:srgbClr val="000000"/>
                          </a:solidFill>
                          <a:latin typeface="Arial"/>
                          <a:ea typeface="Arial"/>
                          <a:cs typeface="Arial"/>
                          <a:sym typeface="Arial"/>
                        </a:rPr>
                        <a:t>Cách 2: Đăng tải trên mạng xã hội</a:t>
                      </a:r>
                      <a:br>
                        <a:rPr b="1" lang="ja-JP" sz="700" u="none" cap="none" strike="noStrike">
                          <a:solidFill>
                            <a:srgbClr val="000000"/>
                          </a:solidFill>
                          <a:latin typeface="Arial"/>
                          <a:ea typeface="Arial"/>
                          <a:cs typeface="Arial"/>
                          <a:sym typeface="Arial"/>
                        </a:rPr>
                      </a:br>
                      <a:r>
                        <a:rPr b="1" lang="ja-JP" sz="700" u="none" cap="none" strike="noStrike">
                          <a:solidFill>
                            <a:srgbClr val="000000"/>
                          </a:solidFill>
                          <a:latin typeface="Arial"/>
                          <a:ea typeface="Arial"/>
                          <a:cs typeface="Arial"/>
                          <a:sym typeface="Arial"/>
                        </a:rPr>
                        <a:t>           </a:t>
                      </a:r>
                      <a:r>
                        <a:rPr b="0" i="0" lang="ja-JP" sz="700" u="none" cap="none" strike="noStrike">
                          <a:solidFill>
                            <a:srgbClr val="000000"/>
                          </a:solidFill>
                          <a:latin typeface="Arial"/>
                          <a:ea typeface="Arial"/>
                          <a:cs typeface="Arial"/>
                          <a:sym typeface="Arial"/>
                        </a:rPr>
                        <a:t>Đăng tải trên mạng xã hội </a:t>
                      </a:r>
                      <a:r>
                        <a:rPr b="0" lang="ja-JP" sz="700" u="none" cap="none" strike="noStrike">
                          <a:solidFill>
                            <a:srgbClr val="000000"/>
                          </a:solidFill>
                          <a:latin typeface="Arial"/>
                          <a:ea typeface="Arial"/>
                          <a:cs typeface="Arial"/>
                          <a:sym typeface="Arial"/>
                        </a:rPr>
                        <a:t>như Facebook, Instagram, Tiktok kèm hashtag #Tomodachi </a:t>
                      </a:r>
                      <a:r>
                        <a:rPr b="0" i="0" lang="ja-JP" sz="700" u="none" cap="none" strike="noStrike">
                          <a:solidFill>
                            <a:srgbClr val="000000"/>
                          </a:solidFill>
                          <a:latin typeface="Arial"/>
                          <a:ea typeface="Arial"/>
                          <a:cs typeface="Arial"/>
                          <a:sym typeface="Arial"/>
                        </a:rPr>
                        <a:t>và gửi đường link </a:t>
                      </a:r>
                      <a:br>
                        <a:rPr b="0" lang="ja-JP" sz="700" u="none" cap="none" strike="noStrike">
                          <a:solidFill>
                            <a:srgbClr val="000000"/>
                          </a:solidFill>
                          <a:latin typeface="Arial"/>
                          <a:ea typeface="Arial"/>
                          <a:cs typeface="Arial"/>
                          <a:sym typeface="Arial"/>
                        </a:rPr>
                      </a:br>
                      <a:r>
                        <a:rPr b="0" lang="ja-JP" sz="700" u="none" cap="none" strike="noStrike">
                          <a:solidFill>
                            <a:srgbClr val="000000"/>
                          </a:solidFill>
                          <a:latin typeface="Arial"/>
                          <a:ea typeface="Arial"/>
                          <a:cs typeface="Arial"/>
                          <a:sym typeface="Arial"/>
                        </a:rPr>
                        <a:t>           </a:t>
                      </a:r>
                      <a:r>
                        <a:rPr b="0" lang="ja-JP" sz="700" u="none" cap="none" strike="noStrike">
                          <a:latin typeface="Arial"/>
                          <a:ea typeface="Arial"/>
                          <a:cs typeface="Arial"/>
                          <a:sym typeface="Arial"/>
                        </a:rPr>
                        <a:t>về email của Văn phòng đại diện BTC</a:t>
                      </a:r>
                      <a:r>
                        <a:rPr b="0" lang="ja-JP" sz="700" u="none" cap="none" strike="noStrike">
                          <a:solidFill>
                            <a:srgbClr val="000000"/>
                          </a:solidFill>
                          <a:latin typeface="Arial"/>
                          <a:ea typeface="Arial"/>
                          <a:cs typeface="Arial"/>
                          <a:sym typeface="Arial"/>
                        </a:rPr>
                        <a:t>. </a:t>
                      </a:r>
                      <a:endParaRPr/>
                    </a:p>
                    <a:p>
                      <a:pPr indent="0" lvl="0" marL="0" marR="0" rtl="0" algn="l">
                        <a:lnSpc>
                          <a:spcPct val="150000"/>
                        </a:lnSpc>
                        <a:spcBef>
                          <a:spcPts val="0"/>
                        </a:spcBef>
                        <a:spcAft>
                          <a:spcPts val="0"/>
                        </a:spcAft>
                        <a:buClr>
                          <a:srgbClr val="000000"/>
                        </a:buClr>
                        <a:buSzPts val="700"/>
                        <a:buFont typeface="Arial"/>
                        <a:buNone/>
                      </a:pPr>
                      <a:r>
                        <a:rPr lang="ja-JP" sz="700" u="none" cap="none" strike="noStrike">
                          <a:solidFill>
                            <a:srgbClr val="000000"/>
                          </a:solidFill>
                          <a:latin typeface="Arial"/>
                          <a:ea typeface="Arial"/>
                          <a:cs typeface="Arial"/>
                          <a:sym typeface="Arial"/>
                        </a:rPr>
                        <a:t>     - Email </a:t>
                      </a:r>
                      <a:r>
                        <a:rPr b="0" i="0" lang="ja-JP" sz="700" u="none" cap="none" strike="noStrike">
                          <a:solidFill>
                            <a:srgbClr val="000000"/>
                          </a:solidFill>
                          <a:latin typeface="Arial"/>
                          <a:ea typeface="Arial"/>
                          <a:cs typeface="Arial"/>
                          <a:sym typeface="Arial"/>
                        </a:rPr>
                        <a:t>Văn phòng đại diện BTC</a:t>
                      </a:r>
                      <a:r>
                        <a:rPr lang="ja-JP" sz="700" u="none" cap="none" strike="noStrike">
                          <a:solidFill>
                            <a:srgbClr val="000000"/>
                          </a:solidFill>
                          <a:latin typeface="Arial"/>
                          <a:ea typeface="Arial"/>
                          <a:cs typeface="Arial"/>
                          <a:sym typeface="Arial"/>
                        </a:rPr>
                        <a:t>: </a:t>
                      </a:r>
                      <a:r>
                        <a:rPr lang="ja-JP" sz="700" u="sng" cap="none" strike="noStrike">
                          <a:solidFill>
                            <a:srgbClr val="0563C1"/>
                          </a:solidFill>
                          <a:latin typeface="Arial"/>
                          <a:ea typeface="Arial"/>
                          <a:cs typeface="Arial"/>
                          <a:sym typeface="Arial"/>
                          <a:hlinkClick r:id="rId3">
                            <a:extLst>
                              <a:ext uri="{A12FA001-AC4F-418D-AE19-62706E023703}">
                                <ahyp:hlinkClr val="tx"/>
                              </a:ext>
                            </a:extLst>
                          </a:hlinkClick>
                        </a:rPr>
                        <a:t>infor.tomodachi@gmail.com</a:t>
                      </a:r>
                      <a:r>
                        <a:rPr lang="ja-JP" sz="700" u="none" cap="none" strike="noStrike">
                          <a:solidFill>
                            <a:srgbClr val="0563C1"/>
                          </a:solidFill>
                          <a:latin typeface="Arial"/>
                          <a:ea typeface="Arial"/>
                          <a:cs typeface="Arial"/>
                          <a:sym typeface="Arial"/>
                        </a:rPr>
                        <a:t> </a:t>
                      </a:r>
                      <a:r>
                        <a:rPr lang="ja-JP" sz="700" u="none" cap="none" strike="noStrike">
                          <a:solidFill>
                            <a:srgbClr val="000000"/>
                          </a:solidFill>
                          <a:latin typeface="Arial"/>
                          <a:ea typeface="Arial"/>
                          <a:cs typeface="Arial"/>
                          <a:sym typeface="Arial"/>
                        </a:rPr>
                        <a:t> (Dự kiến) </a:t>
                      </a:r>
                      <a:endParaRPr/>
                    </a:p>
                    <a:p>
                      <a:pPr indent="0" lvl="0" marL="0" marR="0" rtl="0" algn="l">
                        <a:lnSpc>
                          <a:spcPct val="150000"/>
                        </a:lnSpc>
                        <a:spcBef>
                          <a:spcPts val="0"/>
                        </a:spcBef>
                        <a:spcAft>
                          <a:spcPts val="0"/>
                        </a:spcAft>
                        <a:buClr>
                          <a:srgbClr val="000000"/>
                        </a:buClr>
                        <a:buSzPts val="700"/>
                        <a:buFont typeface="Arial"/>
                        <a:buNone/>
                      </a:pPr>
                      <a:r>
                        <a:rPr lang="ja-JP" sz="700" u="none" cap="none" strike="noStrike">
                          <a:solidFill>
                            <a:srgbClr val="000000"/>
                          </a:solidFill>
                          <a:latin typeface="Arial"/>
                          <a:ea typeface="Arial"/>
                          <a:cs typeface="Arial"/>
                          <a:sym typeface="Arial"/>
                        </a:rPr>
                        <a:t>     - Khi gửi file hoặc link đoạn phim hát “Tomodachi – Tình bạn”, bắt buộc gửi kèm các thông tin cá nhân sau: </a:t>
                      </a:r>
                      <a:br>
                        <a:rPr lang="ja-JP" sz="700" u="none" cap="none" strike="noStrike">
                          <a:solidFill>
                            <a:srgbClr val="000000"/>
                          </a:solidFill>
                          <a:latin typeface="Arial"/>
                          <a:ea typeface="Arial"/>
                          <a:cs typeface="Arial"/>
                          <a:sym typeface="Arial"/>
                        </a:rPr>
                      </a:br>
                      <a:r>
                        <a:rPr lang="ja-JP" sz="700" u="none" cap="none" strike="noStrike">
                          <a:solidFill>
                            <a:srgbClr val="000000"/>
                          </a:solidFill>
                          <a:latin typeface="Arial"/>
                          <a:ea typeface="Arial"/>
                          <a:cs typeface="Arial"/>
                          <a:sym typeface="Arial"/>
                        </a:rPr>
                        <a:t>       Họ tên, Tuổi, Quốc tịch, Giới tính, Tên phụ huynh (nếu người tham gia dưới 18 tuổi), Địa chỉ đang sinh sống, </a:t>
                      </a:r>
                      <a:br>
                        <a:rPr lang="ja-JP" sz="700" u="none" cap="none" strike="noStrike">
                          <a:solidFill>
                            <a:srgbClr val="000000"/>
                          </a:solidFill>
                          <a:latin typeface="Arial"/>
                          <a:ea typeface="Arial"/>
                          <a:cs typeface="Arial"/>
                          <a:sym typeface="Arial"/>
                        </a:rPr>
                      </a:br>
                      <a:r>
                        <a:rPr lang="ja-JP" sz="700" u="none" cap="none" strike="noStrike">
                          <a:solidFill>
                            <a:srgbClr val="000000"/>
                          </a:solidFill>
                          <a:latin typeface="Arial"/>
                          <a:ea typeface="Arial"/>
                          <a:cs typeface="Arial"/>
                          <a:sym typeface="Arial"/>
                        </a:rPr>
                        <a:t>       Số điện thoại. </a:t>
                      </a:r>
                      <a:endParaRPr b="0" sz="7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700"/>
                        <a:buFont typeface="Arial"/>
                        <a:buNone/>
                      </a:pPr>
                      <a:r>
                        <a:t/>
                      </a:r>
                      <a:endParaRPr b="1" sz="700" u="sng" cap="none" strike="noStrike">
                        <a:latin typeface="Arial"/>
                        <a:ea typeface="Arial"/>
                        <a:cs typeface="Arial"/>
                        <a:sym typeface="Arial"/>
                      </a:endParaRPr>
                    </a:p>
                    <a:p>
                      <a:pPr indent="0" lvl="0" marL="0" marR="0" rtl="0" algn="l">
                        <a:lnSpc>
                          <a:spcPct val="150000"/>
                        </a:lnSpc>
                        <a:spcBef>
                          <a:spcPts val="0"/>
                        </a:spcBef>
                        <a:spcAft>
                          <a:spcPts val="0"/>
                        </a:spcAft>
                        <a:buNone/>
                      </a:pPr>
                      <a:r>
                        <a:rPr b="1" lang="ja-JP" sz="700" u="sng" cap="none" strike="noStrike">
                          <a:latin typeface="Arial"/>
                          <a:ea typeface="Arial"/>
                          <a:cs typeface="Arial"/>
                          <a:sym typeface="Arial"/>
                        </a:rPr>
                        <a:t>2. Tham gia trực tiếp (Offline)</a:t>
                      </a:r>
                      <a:endParaRPr b="1" sz="700" u="sng" cap="none" strike="noStrike">
                        <a:latin typeface="Arial"/>
                        <a:ea typeface="Arial"/>
                        <a:cs typeface="Arial"/>
                        <a:sym typeface="Arial"/>
                      </a:endParaRPr>
                    </a:p>
                    <a:p>
                      <a:pPr indent="0" lvl="0" marL="0" marR="0" rtl="0" algn="l">
                        <a:lnSpc>
                          <a:spcPct val="100000"/>
                        </a:lnSpc>
                        <a:spcBef>
                          <a:spcPts val="0"/>
                        </a:spcBef>
                        <a:spcAft>
                          <a:spcPts val="0"/>
                        </a:spcAft>
                        <a:buNone/>
                      </a:pPr>
                      <a:r>
                        <a:rPr lang="ja-JP" sz="700" u="none" cap="none" strike="noStrike">
                          <a:latin typeface="Arial"/>
                          <a:ea typeface="Arial"/>
                          <a:cs typeface="Arial"/>
                          <a:sym typeface="Arial"/>
                        </a:rPr>
                        <a:t>　</a:t>
                      </a:r>
                      <a:r>
                        <a:rPr b="1" i="0" lang="ja-JP" sz="700" u="none" cap="none" strike="noStrike">
                          <a:solidFill>
                            <a:schemeClr val="dk1"/>
                          </a:solidFill>
                          <a:latin typeface="Arial"/>
                          <a:ea typeface="Arial"/>
                          <a:cs typeface="Arial"/>
                          <a:sym typeface="Arial"/>
                        </a:rPr>
                        <a:t>Cách 1: Đăng ký online</a:t>
                      </a:r>
                      <a:endParaRPr/>
                    </a:p>
                    <a:p>
                      <a:pPr indent="0" lvl="1" marL="0" marR="0" rtl="0" algn="l">
                        <a:lnSpc>
                          <a:spcPct val="130000"/>
                        </a:lnSpc>
                        <a:spcBef>
                          <a:spcPts val="0"/>
                        </a:spcBef>
                        <a:spcAft>
                          <a:spcPts val="0"/>
                        </a:spcAft>
                        <a:buNone/>
                      </a:pPr>
                      <a:r>
                        <a:rPr b="0" i="0" lang="ja-JP" sz="700" u="none" cap="none" strike="noStrike">
                          <a:solidFill>
                            <a:schemeClr val="dk1"/>
                          </a:solidFill>
                          <a:latin typeface="Arial"/>
                          <a:ea typeface="Arial"/>
                          <a:cs typeface="Arial"/>
                          <a:sym typeface="Arial"/>
                        </a:rPr>
                        <a:t>        Điền thông tin vào đơn đăng ký tham gia theo nguyện vọng qua link google forms của Văn phòng đại diện BTC.</a:t>
                      </a:r>
                      <a:br>
                        <a:rPr b="0" i="0" lang="ja-JP" sz="700" u="none" cap="none" strike="noStrike">
                          <a:solidFill>
                            <a:schemeClr val="dk1"/>
                          </a:solidFill>
                          <a:latin typeface="Arial"/>
                          <a:ea typeface="Arial"/>
                          <a:cs typeface="Arial"/>
                          <a:sym typeface="Arial"/>
                        </a:rPr>
                      </a:br>
                      <a:r>
                        <a:rPr b="0" i="0" lang="ja-JP" sz="700" u="none" cap="none" strike="noStrike">
                          <a:solidFill>
                            <a:schemeClr val="dk1"/>
                          </a:solidFill>
                          <a:latin typeface="Arial"/>
                          <a:ea typeface="Arial"/>
                          <a:cs typeface="Arial"/>
                          <a:sym typeface="Arial"/>
                        </a:rPr>
                        <a:t>        BTC </a:t>
                      </a:r>
                      <a:r>
                        <a:rPr lang="ja-JP" sz="700" u="none" cap="none" strike="noStrike">
                          <a:solidFill>
                            <a:schemeClr val="dk1"/>
                          </a:solidFill>
                          <a:latin typeface="Arial"/>
                          <a:ea typeface="Arial"/>
                          <a:cs typeface="Arial"/>
                          <a:sym typeface="Arial"/>
                        </a:rPr>
                        <a:t>sẽ liên lạc với người đăng ký để xác nhận thông tin sau khi nhận được đơn đăng ký. </a:t>
                      </a:r>
                      <a:br>
                        <a:rPr lang="ja-JP" sz="700" u="none" cap="none" strike="noStrike">
                          <a:solidFill>
                            <a:schemeClr val="dk1"/>
                          </a:solidFill>
                          <a:latin typeface="Arial"/>
                          <a:ea typeface="Arial"/>
                          <a:cs typeface="Arial"/>
                          <a:sym typeface="Arial"/>
                        </a:rPr>
                      </a:br>
                      <a:r>
                        <a:rPr lang="ja-JP" sz="700" u="none" cap="none" strike="noStrike">
                          <a:solidFill>
                            <a:schemeClr val="dk1"/>
                          </a:solidFill>
                          <a:latin typeface="Arial"/>
                          <a:ea typeface="Arial"/>
                          <a:cs typeface="Arial"/>
                          <a:sym typeface="Arial"/>
                        </a:rPr>
                        <a:t>        Link google forms: </a:t>
                      </a:r>
                      <a:r>
                        <a:rPr lang="ja-JP" sz="700" u="sng" cap="none" strike="noStrike">
                          <a:solidFill>
                            <a:schemeClr val="hlink"/>
                          </a:solidFill>
                          <a:latin typeface="Arial"/>
                          <a:ea typeface="Arial"/>
                          <a:cs typeface="Arial"/>
                          <a:sym typeface="Arial"/>
                          <a:hlinkClick r:id="rId4"/>
                        </a:rPr>
                        <a:t>https://forms.gle/RPAvCUiRFLdhwfTW9</a:t>
                      </a:r>
                      <a:endParaRPr b="0" i="0" sz="700" u="none" cap="none" strike="noStrike">
                        <a:solidFill>
                          <a:schemeClr val="dk1"/>
                        </a:solidFill>
                        <a:latin typeface="Arial"/>
                        <a:ea typeface="Arial"/>
                        <a:cs typeface="Arial"/>
                        <a:sym typeface="Arial"/>
                      </a:endParaRPr>
                    </a:p>
                    <a:p>
                      <a:pPr indent="0" lvl="0" marL="0" marR="0" rtl="0" algn="l">
                        <a:lnSpc>
                          <a:spcPct val="130000"/>
                        </a:lnSpc>
                        <a:spcBef>
                          <a:spcPts val="0"/>
                        </a:spcBef>
                        <a:spcAft>
                          <a:spcPts val="0"/>
                        </a:spcAft>
                        <a:buNone/>
                      </a:pPr>
                      <a:r>
                        <a:rPr lang="ja-JP" sz="700" u="none" cap="none" strike="noStrike">
                          <a:latin typeface="Arial"/>
                          <a:ea typeface="Arial"/>
                          <a:cs typeface="Arial"/>
                          <a:sym typeface="Arial"/>
                        </a:rPr>
                        <a:t>　</a:t>
                      </a:r>
                      <a:r>
                        <a:rPr b="1" i="0" lang="ja-JP" sz="700" u="none" cap="none" strike="noStrike">
                          <a:solidFill>
                            <a:schemeClr val="dk1"/>
                          </a:solidFill>
                          <a:latin typeface="Arial"/>
                          <a:ea typeface="Arial"/>
                          <a:cs typeface="Arial"/>
                          <a:sym typeface="Arial"/>
                        </a:rPr>
                        <a:t>Cách 2: </a:t>
                      </a:r>
                      <a:r>
                        <a:rPr b="1" lang="ja-JP" sz="700" u="none" cap="none" strike="noStrike">
                          <a:solidFill>
                            <a:schemeClr val="dk1"/>
                          </a:solidFill>
                          <a:latin typeface="Arial"/>
                          <a:ea typeface="Arial"/>
                          <a:cs typeface="Arial"/>
                          <a:sym typeface="Arial"/>
                        </a:rPr>
                        <a:t>Đăng ký tại địa điểm tổ chức tham gia trực tiếp (Ngày chương trình) </a:t>
                      </a:r>
                      <a:endParaRPr b="1" sz="700" u="none" cap="none" strike="noStrike">
                        <a:solidFill>
                          <a:schemeClr val="dk1"/>
                        </a:solidFill>
                        <a:latin typeface="Arial"/>
                        <a:ea typeface="Arial"/>
                        <a:cs typeface="Arial"/>
                        <a:sym typeface="Arial"/>
                      </a:endParaRPr>
                    </a:p>
                    <a:p>
                      <a:pPr indent="0" lvl="0" marL="0" marR="0" rtl="0" algn="l">
                        <a:lnSpc>
                          <a:spcPct val="130000"/>
                        </a:lnSpc>
                        <a:spcBef>
                          <a:spcPts val="0"/>
                        </a:spcBef>
                        <a:spcAft>
                          <a:spcPts val="0"/>
                        </a:spcAft>
                        <a:buNone/>
                      </a:pPr>
                      <a:r>
                        <a:rPr lang="ja-JP" sz="700" u="none" cap="none" strike="noStrike">
                          <a:solidFill>
                            <a:schemeClr val="dk1"/>
                          </a:solidFill>
                          <a:latin typeface="Arial"/>
                          <a:ea typeface="Arial"/>
                          <a:cs typeface="Arial"/>
                          <a:sym typeface="Arial"/>
                        </a:rPr>
                        <a:t>        Đăng ký tham gia tại Bàn đăng ký tại địa điểm tổ chức chương trình.</a:t>
                      </a:r>
                      <a:endParaRPr/>
                    </a:p>
                    <a:p>
                      <a:pPr indent="0" lvl="0" marL="0" marR="0" rtl="0" algn="l">
                        <a:lnSpc>
                          <a:spcPct val="130000"/>
                        </a:lnSpc>
                        <a:spcBef>
                          <a:spcPts val="0"/>
                        </a:spcBef>
                        <a:spcAft>
                          <a:spcPts val="0"/>
                        </a:spcAft>
                        <a:buNone/>
                      </a:pPr>
                      <a:r>
                        <a:t/>
                      </a:r>
                      <a:endParaRPr sz="700" u="none" cap="none" strike="noStrike">
                        <a:solidFill>
                          <a:srgbClr val="FF0000"/>
                        </a:solidFill>
                        <a:latin typeface="Arial"/>
                        <a:ea typeface="Arial"/>
                        <a:cs typeface="Arial"/>
                        <a:sym typeface="Arial"/>
                      </a:endParaRPr>
                    </a:p>
                    <a:p>
                      <a:pPr indent="0" lvl="0" marL="0" marR="0" rtl="0" algn="l">
                        <a:lnSpc>
                          <a:spcPct val="130000"/>
                        </a:lnSpc>
                        <a:spcBef>
                          <a:spcPts val="0"/>
                        </a:spcBef>
                        <a:spcAft>
                          <a:spcPts val="0"/>
                        </a:spcAft>
                        <a:buNone/>
                      </a:pPr>
                      <a:r>
                        <a:rPr lang="ja-JP" sz="700" u="none" cap="none" strike="noStrike">
                          <a:solidFill>
                            <a:schemeClr val="dk1"/>
                          </a:solidFill>
                          <a:latin typeface="Arial"/>
                          <a:ea typeface="Arial"/>
                          <a:cs typeface="Arial"/>
                          <a:sym typeface="Arial"/>
                        </a:rPr>
                        <a:t>※Lưu ý BTC có quyền từ chối việc mời người tham gia xuất sắc nhất đã công bố đến Nhật sau khi xem xét hồ sơ và điều kiện liên quan về chuyến giao lưu văn hoá tại Nhật Bản.</a:t>
                      </a:r>
                      <a:endParaRPr/>
                    </a:p>
                  </a:txBody>
                  <a:tcPr marT="91425" marB="91425" marR="91425" marL="180000" anchor="ctr">
                    <a:lnL cap="flat" cmpd="sng" w="9525">
                      <a:solidFill>
                        <a:srgbClr val="000000">
                          <a:alpha val="0"/>
                        </a:srgbClr>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bl>
          </a:graphicData>
        </a:graphic>
      </p:graphicFrame>
      <p:sp>
        <p:nvSpPr>
          <p:cNvPr id="45" name="Google Shape;45;p8"/>
          <p:cNvSpPr txBox="1"/>
          <p:nvPr/>
        </p:nvSpPr>
        <p:spPr>
          <a:xfrm>
            <a:off x="3890330" y="9752267"/>
            <a:ext cx="2967670" cy="92333"/>
          </a:xfrm>
          <a:prstGeom prst="rect">
            <a:avLst/>
          </a:prstGeom>
          <a:noFill/>
          <a:ln>
            <a:noFill/>
          </a:ln>
        </p:spPr>
        <p:txBody>
          <a:bodyPr anchorCtr="0" anchor="t" bIns="0" lIns="0" spcFirstLastPara="1" rIns="0" wrap="square" tIns="0">
            <a:spAutoFit/>
          </a:bodyPr>
          <a:lstStyle/>
          <a:p>
            <a:pPr indent="0" lvl="0" marL="12700" marR="0" rtl="0" algn="r">
              <a:lnSpc>
                <a:spcPct val="100000"/>
              </a:lnSpc>
              <a:spcBef>
                <a:spcPts val="0"/>
              </a:spcBef>
              <a:spcAft>
                <a:spcPts val="0"/>
              </a:spcAft>
              <a:buClr>
                <a:srgbClr val="000000"/>
              </a:buClr>
              <a:buSzPts val="600"/>
              <a:buFont typeface="Arial"/>
              <a:buNone/>
            </a:pPr>
            <a:r>
              <a:rPr b="1" i="0" lang="ja-JP" sz="600" u="none" cap="none" strike="noStrike">
                <a:solidFill>
                  <a:schemeClr val="dk1"/>
                </a:solidFill>
                <a:latin typeface="Arial"/>
                <a:ea typeface="Arial"/>
                <a:cs typeface="Arial"/>
                <a:sym typeface="Arial"/>
              </a:rPr>
              <a:t>Copyright © Japan Vietnam Festival実行委員会 All rights reserved.</a:t>
            </a:r>
            <a:endParaRPr b="0" i="0" sz="600" u="none" cap="none" strike="noStrike">
              <a:solidFill>
                <a:schemeClr val="dk1"/>
              </a:solidFill>
              <a:latin typeface="Arial"/>
              <a:ea typeface="Arial"/>
              <a:cs typeface="Arial"/>
              <a:sym typeface="Arial"/>
            </a:endParaRPr>
          </a:p>
        </p:txBody>
      </p:sp>
      <p:sp>
        <p:nvSpPr>
          <p:cNvPr id="46" name="Google Shape;46;p8"/>
          <p:cNvSpPr/>
          <p:nvPr/>
        </p:nvSpPr>
        <p:spPr>
          <a:xfrm>
            <a:off x="0" y="9717023"/>
            <a:ext cx="6858000" cy="189230"/>
          </a:xfrm>
          <a:custGeom>
            <a:rect b="b" l="l" r="r" t="t"/>
            <a:pathLst>
              <a:path extrusionOk="0" h="189229" w="6858000">
                <a:moveTo>
                  <a:pt x="0" y="0"/>
                </a:moveTo>
                <a:lnTo>
                  <a:pt x="0" y="188976"/>
                </a:lnTo>
                <a:lnTo>
                  <a:pt x="6857999" y="188976"/>
                </a:lnTo>
                <a:lnTo>
                  <a:pt x="6857999" y="0"/>
                </a:lnTo>
                <a:lnTo>
                  <a:pt x="0" y="0"/>
                </a:lnTo>
                <a:close/>
              </a:path>
            </a:pathLst>
          </a:custGeom>
          <a:solidFill>
            <a:srgbClr val="DAEEF3"/>
          </a:solid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47" name="Google Shape;47;p8"/>
          <p:cNvSpPr txBox="1"/>
          <p:nvPr/>
        </p:nvSpPr>
        <p:spPr>
          <a:xfrm>
            <a:off x="423999" y="9773166"/>
            <a:ext cx="6359981" cy="76944"/>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ja-JP" sz="500" u="none" cap="none" strike="noStrike">
                <a:solidFill>
                  <a:schemeClr val="dk1"/>
                </a:solidFill>
                <a:latin typeface="Arial"/>
                <a:ea typeface="Arial"/>
                <a:cs typeface="Arial"/>
                <a:sym typeface="Arial"/>
              </a:rPr>
              <a:t>Copyright © </a:t>
            </a:r>
            <a:r>
              <a:rPr b="1" i="0" lang="ja-JP" sz="500" u="none" cap="none" strike="noStrike">
                <a:solidFill>
                  <a:srgbClr val="000000"/>
                </a:solidFill>
                <a:latin typeface="Arial"/>
                <a:ea typeface="Arial"/>
                <a:cs typeface="Arial"/>
                <a:sym typeface="Arial"/>
              </a:rPr>
              <a:t>Ủy ban Đặc biệt Kỷ niệm 50 năm thiết lập quan hệ ngoại giao Nhật Bản – Việt Nam trực thuộc Hiệp hội Doanh nghiệp Nhật Bản tại Tp.Hồ Chí Minh </a:t>
            </a:r>
            <a:r>
              <a:rPr b="1" i="0" lang="ja-JP" sz="500" u="none" cap="none" strike="noStrike">
                <a:solidFill>
                  <a:schemeClr val="dk1"/>
                </a:solidFill>
                <a:latin typeface="Arial"/>
                <a:ea typeface="Arial"/>
                <a:cs typeface="Arial"/>
                <a:sym typeface="Arial"/>
              </a:rPr>
              <a:t>All rights reserved.</a:t>
            </a:r>
            <a:endParaRPr b="0" i="0" sz="500" u="none" cap="none" strike="noStrike">
              <a:solidFill>
                <a:schemeClr val="dk1"/>
              </a:solidFill>
              <a:latin typeface="Arial"/>
              <a:ea typeface="Arial"/>
              <a:cs typeface="Arial"/>
              <a:sym typeface="Arial"/>
            </a:endParaRPr>
          </a:p>
        </p:txBody>
      </p:sp>
      <p:graphicFrame>
        <p:nvGraphicFramePr>
          <p:cNvPr id="48" name="Google Shape;48;p8"/>
          <p:cNvGraphicFramePr/>
          <p:nvPr/>
        </p:nvGraphicFramePr>
        <p:xfrm>
          <a:off x="122971" y="9239592"/>
          <a:ext cx="3000000" cy="3000000"/>
        </p:xfrm>
        <a:graphic>
          <a:graphicData uri="http://schemas.openxmlformats.org/drawingml/2006/table">
            <a:tbl>
              <a:tblPr>
                <a:noFill/>
                <a:tableStyleId>{ED0B48F8-DD28-4DBA-B4DA-BE624E54C76D}</a:tableStyleId>
              </a:tblPr>
              <a:tblGrid>
                <a:gridCol w="1349850"/>
                <a:gridCol w="5319225"/>
              </a:tblGrid>
              <a:tr h="120575">
                <a:tc gridSpan="2">
                  <a:txBody>
                    <a:bodyPr/>
                    <a:lstStyle/>
                    <a:p>
                      <a:pPr indent="0" lvl="3" marL="0" marR="0" rtl="0" algn="l">
                        <a:lnSpc>
                          <a:spcPct val="100000"/>
                        </a:lnSpc>
                        <a:spcBef>
                          <a:spcPts val="0"/>
                        </a:spcBef>
                        <a:spcAft>
                          <a:spcPts val="0"/>
                        </a:spcAft>
                        <a:buClr>
                          <a:srgbClr val="000000"/>
                        </a:buClr>
                        <a:buSzPts val="800"/>
                        <a:buFont typeface="Arial"/>
                        <a:buNone/>
                      </a:pPr>
                      <a:r>
                        <a:rPr b="1" lang="ja-JP" sz="800" u="none" cap="none" strike="noStrike">
                          <a:solidFill>
                            <a:srgbClr val="000000"/>
                          </a:solidFill>
                          <a:latin typeface="Arial"/>
                          <a:ea typeface="Arial"/>
                          <a:cs typeface="Arial"/>
                          <a:sym typeface="Arial"/>
                        </a:rPr>
                        <a:t>    Văn phòng đại diện BTC Dự án ca khúc hữu nghị Việt – Nhật “Tomodachi – Tình bạn” (AAB Việt Nam)</a:t>
                      </a:r>
                      <a:endParaRPr/>
                    </a:p>
                  </a:txBody>
                  <a:tcPr marT="7625" marB="0" marR="7625" marL="76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r>
              <a:tr h="107875">
                <a:tc>
                  <a:txBody>
                    <a:bodyPr/>
                    <a:lstStyle/>
                    <a:p>
                      <a:pPr indent="0" lvl="0" marL="0" marR="0" rtl="0" algn="l">
                        <a:lnSpc>
                          <a:spcPct val="100000"/>
                        </a:lnSpc>
                        <a:spcBef>
                          <a:spcPts val="0"/>
                        </a:spcBef>
                        <a:spcAft>
                          <a:spcPts val="0"/>
                        </a:spcAft>
                        <a:buClr>
                          <a:srgbClr val="000000"/>
                        </a:buClr>
                        <a:buSzPts val="800"/>
                        <a:buFont typeface="Arial"/>
                        <a:buNone/>
                      </a:pPr>
                      <a:r>
                        <a:rPr b="0" i="0" lang="ja-JP" sz="800" u="none" cap="none" strike="noStrike">
                          <a:solidFill>
                            <a:srgbClr val="000000"/>
                          </a:solidFill>
                          <a:latin typeface="Arial"/>
                          <a:ea typeface="Arial"/>
                          <a:cs typeface="Arial"/>
                          <a:sym typeface="Arial"/>
                        </a:rPr>
                        <a:t>Email</a:t>
                      </a:r>
                      <a:endParaRPr b="0" i="0" sz="800" u="none" cap="none" strike="noStrike">
                        <a:solidFill>
                          <a:srgbClr val="000000"/>
                        </a:solidFill>
                        <a:latin typeface="Arial"/>
                        <a:ea typeface="Arial"/>
                        <a:cs typeface="Arial"/>
                        <a:sym typeface="Arial"/>
                      </a:endParaRPr>
                    </a:p>
                  </a:txBody>
                  <a:tcPr marT="0" marB="0" marR="108000" marL="108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800"/>
                        <a:buFont typeface="Arial"/>
                        <a:buNone/>
                      </a:pPr>
                      <a:r>
                        <a:rPr lang="ja-JP" sz="800" u="sng" cap="none" strike="noStrike">
                          <a:solidFill>
                            <a:srgbClr val="0563C1"/>
                          </a:solidFill>
                          <a:latin typeface="Arial"/>
                          <a:ea typeface="Arial"/>
                          <a:cs typeface="Arial"/>
                          <a:sym typeface="Arial"/>
                          <a:hlinkClick r:id="rId5">
                            <a:extLst>
                              <a:ext uri="{A12FA001-AC4F-418D-AE19-62706E023703}">
                                <ahyp:hlinkClr val="tx"/>
                              </a:ext>
                            </a:extLst>
                          </a:hlinkClick>
                        </a:rPr>
                        <a:t>infor.tomodachi@gmail.com</a:t>
                      </a:r>
                      <a:r>
                        <a:rPr lang="ja-JP" sz="800" u="none" cap="none" strike="noStrike">
                          <a:solidFill>
                            <a:srgbClr val="000000"/>
                          </a:solidFill>
                          <a:latin typeface="Arial"/>
                          <a:ea typeface="Arial"/>
                          <a:cs typeface="Arial"/>
                          <a:sym typeface="Arial"/>
                        </a:rPr>
                        <a:t> </a:t>
                      </a:r>
                      <a:endParaRPr b="0" i="0" sz="800" u="none" cap="none" strike="noStrike">
                        <a:solidFill>
                          <a:srgbClr val="000000"/>
                        </a:solidFill>
                        <a:latin typeface="Arial"/>
                        <a:ea typeface="Arial"/>
                        <a:cs typeface="Arial"/>
                        <a:sym typeface="Arial"/>
                      </a:endParaRPr>
                    </a:p>
                  </a:txBody>
                  <a:tcPr marT="7625" marB="0" marR="7625" marL="144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105425">
                <a:tc>
                  <a:txBody>
                    <a:bodyPr/>
                    <a:lstStyle/>
                    <a:p>
                      <a:pPr indent="0" lvl="0" marL="0" marR="0" rtl="0" algn="l">
                        <a:lnSpc>
                          <a:spcPct val="100000"/>
                        </a:lnSpc>
                        <a:spcBef>
                          <a:spcPts val="0"/>
                        </a:spcBef>
                        <a:spcAft>
                          <a:spcPts val="0"/>
                        </a:spcAft>
                        <a:buClr>
                          <a:srgbClr val="000000"/>
                        </a:buClr>
                        <a:buSzPts val="800"/>
                        <a:buFont typeface="Arial"/>
                        <a:buNone/>
                      </a:pPr>
                      <a:r>
                        <a:rPr b="0" i="0" lang="ja-JP" sz="800" u="none" cap="none" strike="noStrike">
                          <a:solidFill>
                            <a:srgbClr val="000000"/>
                          </a:solidFill>
                          <a:latin typeface="Arial"/>
                          <a:ea typeface="Arial"/>
                          <a:cs typeface="Arial"/>
                          <a:sym typeface="Arial"/>
                        </a:rPr>
                        <a:t>Thời gian làm việc</a:t>
                      </a:r>
                      <a:endParaRPr b="0" i="0" sz="800" u="none" cap="none" strike="noStrike">
                        <a:solidFill>
                          <a:srgbClr val="000000"/>
                        </a:solidFill>
                        <a:latin typeface="Arial"/>
                        <a:ea typeface="Arial"/>
                        <a:cs typeface="Arial"/>
                        <a:sym typeface="Arial"/>
                      </a:endParaRPr>
                    </a:p>
                  </a:txBody>
                  <a:tcPr marT="0" marB="0" marR="108000" marL="108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800"/>
                        <a:buFont typeface="Arial"/>
                        <a:buNone/>
                      </a:pPr>
                      <a:r>
                        <a:rPr b="0" lang="ja-JP" sz="800" u="none" cap="none" strike="noStrike">
                          <a:solidFill>
                            <a:srgbClr val="000000"/>
                          </a:solidFill>
                          <a:latin typeface="Arial"/>
                          <a:ea typeface="Arial"/>
                          <a:cs typeface="Arial"/>
                          <a:sym typeface="Arial"/>
                        </a:rPr>
                        <a:t>10:00~17:00 Thứ 2 - 6 (Nghỉ vào ngày lễ, Thứ Bảy, Chủ Nhật)</a:t>
                      </a:r>
                      <a:endParaRPr b="0" sz="800" u="none" cap="none" strike="noStrike">
                        <a:solidFill>
                          <a:srgbClr val="000000"/>
                        </a:solidFill>
                        <a:latin typeface="Arial"/>
                        <a:ea typeface="Arial"/>
                        <a:cs typeface="Arial"/>
                        <a:sym typeface="Arial"/>
                      </a:endParaRPr>
                    </a:p>
                  </a:txBody>
                  <a:tcPr marT="7625" marB="0" marR="7625" marL="144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9"/>
          <p:cNvSpPr/>
          <p:nvPr/>
        </p:nvSpPr>
        <p:spPr>
          <a:xfrm>
            <a:off x="0" y="9717023"/>
            <a:ext cx="6858000" cy="189230"/>
          </a:xfrm>
          <a:custGeom>
            <a:rect b="b" l="l" r="r" t="t"/>
            <a:pathLst>
              <a:path extrusionOk="0" h="189229" w="6858000">
                <a:moveTo>
                  <a:pt x="0" y="0"/>
                </a:moveTo>
                <a:lnTo>
                  <a:pt x="0" y="188976"/>
                </a:lnTo>
                <a:lnTo>
                  <a:pt x="6857999" y="188976"/>
                </a:lnTo>
                <a:lnTo>
                  <a:pt x="6857999" y="0"/>
                </a:lnTo>
                <a:lnTo>
                  <a:pt x="0" y="0"/>
                </a:lnTo>
                <a:close/>
              </a:path>
            </a:pathLst>
          </a:custGeom>
          <a:solidFill>
            <a:srgbClr val="DAEEF3"/>
          </a:solid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54" name="Google Shape;54;p9"/>
          <p:cNvSpPr/>
          <p:nvPr/>
        </p:nvSpPr>
        <p:spPr>
          <a:xfrm>
            <a:off x="155607" y="454619"/>
            <a:ext cx="6601176" cy="2326750"/>
          </a:xfrm>
          <a:prstGeom prst="rect">
            <a:avLst/>
          </a:prstGeom>
          <a:noFill/>
          <a:ln>
            <a:noFill/>
          </a:ln>
        </p:spPr>
        <p:txBody>
          <a:bodyPr anchorCtr="0" anchor="t" bIns="45700" lIns="91425" spcFirstLastPara="1" rIns="91425" wrap="square" tIns="45700">
            <a:spAutoFit/>
          </a:bodyPr>
          <a:lstStyle/>
          <a:p>
            <a:pPr indent="0" lvl="0" marL="0" marR="0" rtl="0" algn="just">
              <a:lnSpc>
                <a:spcPct val="120000"/>
              </a:lnSpc>
              <a:spcBef>
                <a:spcPts val="0"/>
              </a:spcBef>
              <a:spcAft>
                <a:spcPts val="0"/>
              </a:spcAft>
              <a:buNone/>
            </a:pPr>
            <a:r>
              <a:t/>
            </a:r>
            <a:endParaRPr b="0" i="0" sz="1300" u="sng" cap="none" strike="noStrike">
              <a:solidFill>
                <a:schemeClr val="dk1"/>
              </a:solidFill>
              <a:latin typeface="Arial"/>
              <a:ea typeface="Arial"/>
              <a:cs typeface="Arial"/>
              <a:sym typeface="Arial"/>
            </a:endParaRPr>
          </a:p>
          <a:p>
            <a:pPr indent="0" lvl="0" marL="0" marR="0" rtl="0" algn="just">
              <a:lnSpc>
                <a:spcPct val="120000"/>
              </a:lnSpc>
              <a:spcBef>
                <a:spcPts val="0"/>
              </a:spcBef>
              <a:spcAft>
                <a:spcPts val="0"/>
              </a:spcAft>
              <a:buNone/>
            </a:pPr>
            <a:r>
              <a:rPr b="0" i="0" lang="ja-JP" sz="1300" u="none" cap="none" strike="noStrike">
                <a:solidFill>
                  <a:schemeClr val="dk1"/>
                </a:solidFill>
                <a:latin typeface="Arial"/>
                <a:ea typeface="Arial"/>
                <a:cs typeface="Arial"/>
                <a:sym typeface="Arial"/>
              </a:rPr>
              <a:t>Ban tổ chức rất mong nhận được sự quan tâm hỗ trợ đồng hành của quý báo, đài trong việc đưa tin sâu, xuyên suốt trước, trong và sau chương trình để ca khúc hữu nghị Việt – Nhật “Tomodachi – Tình bạn” thật sự được truyền tải đến các công chúng Việt Nam và Nhật Bản, góp phần thắt chặt hơn nữa quan hệ tốt đẹp hai dân tộc nhân dịp kỷ niệm 50 năm thiết lập Quan hệ ngoại giao Việt Nam – Nhật Bản.</a:t>
            </a:r>
            <a:endParaRPr/>
          </a:p>
          <a:p>
            <a:pPr indent="0" lvl="0" marL="0" marR="0" rtl="0" algn="just">
              <a:lnSpc>
                <a:spcPct val="120000"/>
              </a:lnSpc>
              <a:spcBef>
                <a:spcPts val="0"/>
              </a:spcBef>
              <a:spcAft>
                <a:spcPts val="0"/>
              </a:spcAft>
              <a:buNone/>
            </a:pPr>
            <a:r>
              <a:t/>
            </a:r>
            <a:endParaRPr b="0" i="0" sz="1300" u="sng" cap="none" strike="noStrike">
              <a:solidFill>
                <a:schemeClr val="dk1"/>
              </a:solidFill>
              <a:latin typeface="Arial"/>
              <a:ea typeface="Arial"/>
              <a:cs typeface="Arial"/>
              <a:sym typeface="Arial"/>
            </a:endParaRPr>
          </a:p>
          <a:p>
            <a:pPr indent="0" lvl="0" marL="0" marR="0" rtl="0" algn="ctr">
              <a:lnSpc>
                <a:spcPct val="120000"/>
              </a:lnSpc>
              <a:spcBef>
                <a:spcPts val="0"/>
              </a:spcBef>
              <a:spcAft>
                <a:spcPts val="0"/>
              </a:spcAft>
              <a:buNone/>
            </a:pPr>
            <a:r>
              <a:rPr b="0" i="0" lang="ja-JP" sz="1300" u="sng" cap="none" strike="noStrike">
                <a:solidFill>
                  <a:schemeClr val="dk1"/>
                </a:solidFill>
                <a:latin typeface="Arial"/>
                <a:ea typeface="Arial"/>
                <a:cs typeface="Arial"/>
                <a:sym typeface="Arial"/>
              </a:rPr>
              <a:t>Quý đơn vị có nguyện vọng lấy tin và chụp ảnh, </a:t>
            </a:r>
            <a:br>
              <a:rPr b="0" i="0" lang="ja-JP" sz="1300" u="sng" cap="none" strike="noStrike">
                <a:solidFill>
                  <a:schemeClr val="dk1"/>
                </a:solidFill>
                <a:latin typeface="Arial"/>
                <a:ea typeface="Arial"/>
                <a:cs typeface="Arial"/>
                <a:sym typeface="Arial"/>
              </a:rPr>
            </a:br>
            <a:r>
              <a:rPr b="0" i="0" lang="ja-JP" sz="1300" u="sng" cap="none" strike="noStrike">
                <a:solidFill>
                  <a:schemeClr val="dk1"/>
                </a:solidFill>
                <a:latin typeface="Arial"/>
                <a:ea typeface="Arial"/>
                <a:cs typeface="Arial"/>
                <a:sym typeface="Arial"/>
              </a:rPr>
              <a:t>xin vui lòng liên hệ đến Văn phòng đại diện BTC dự án.</a:t>
            </a:r>
            <a:endParaRPr b="0" i="0" sz="1300" u="sng" cap="none" strike="noStrike">
              <a:solidFill>
                <a:schemeClr val="dk1"/>
              </a:solidFill>
              <a:latin typeface="Arial"/>
              <a:ea typeface="Arial"/>
              <a:cs typeface="Arial"/>
              <a:sym typeface="Arial"/>
            </a:endParaRPr>
          </a:p>
        </p:txBody>
      </p:sp>
      <p:sp>
        <p:nvSpPr>
          <p:cNvPr id="55" name="Google Shape;55;p9"/>
          <p:cNvSpPr txBox="1"/>
          <p:nvPr/>
        </p:nvSpPr>
        <p:spPr>
          <a:xfrm>
            <a:off x="423999" y="9773166"/>
            <a:ext cx="6359981" cy="76944"/>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ja-JP" sz="500" u="none" cap="none" strike="noStrike">
                <a:solidFill>
                  <a:schemeClr val="dk1"/>
                </a:solidFill>
                <a:latin typeface="Arial"/>
                <a:ea typeface="Arial"/>
                <a:cs typeface="Arial"/>
                <a:sym typeface="Arial"/>
              </a:rPr>
              <a:t>Copyright © </a:t>
            </a:r>
            <a:r>
              <a:rPr b="1" i="0" lang="ja-JP" sz="500" u="none" cap="none" strike="noStrike">
                <a:solidFill>
                  <a:srgbClr val="000000"/>
                </a:solidFill>
                <a:latin typeface="Arial"/>
                <a:ea typeface="Arial"/>
                <a:cs typeface="Arial"/>
                <a:sym typeface="Arial"/>
              </a:rPr>
              <a:t>Ủy ban Đặc biệt Kỷ niệm 50 năm thiết lập quan hệ ngoại giao Nhật Bản – Việt Nam trực thuộc Hiệp hội Doanh nghiệp Nhật Bản tại Tp.Hồ Chí Minh </a:t>
            </a:r>
            <a:r>
              <a:rPr b="1" i="0" lang="ja-JP" sz="500" u="none" cap="none" strike="noStrike">
                <a:solidFill>
                  <a:schemeClr val="dk1"/>
                </a:solidFill>
                <a:latin typeface="Arial"/>
                <a:ea typeface="Arial"/>
                <a:cs typeface="Arial"/>
                <a:sym typeface="Arial"/>
              </a:rPr>
              <a:t>All rights reserved.</a:t>
            </a:r>
            <a:endParaRPr b="0" i="0" sz="500" u="none" cap="none" strike="noStrike">
              <a:solidFill>
                <a:schemeClr val="dk1"/>
              </a:solidFill>
              <a:latin typeface="Arial"/>
              <a:ea typeface="Arial"/>
              <a:cs typeface="Arial"/>
              <a:sym typeface="Arial"/>
            </a:endParaRPr>
          </a:p>
        </p:txBody>
      </p:sp>
      <p:sp>
        <p:nvSpPr>
          <p:cNvPr id="56" name="Google Shape;56;p9"/>
          <p:cNvSpPr txBox="1"/>
          <p:nvPr/>
        </p:nvSpPr>
        <p:spPr>
          <a:xfrm>
            <a:off x="0" y="0"/>
            <a:ext cx="6858000" cy="307736"/>
          </a:xfrm>
          <a:prstGeom prst="rect">
            <a:avLst/>
          </a:prstGeom>
          <a:solidFill>
            <a:srgbClr val="DAEEF3"/>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ja-JP" sz="1400" u="none" cap="none" strike="noStrike">
                <a:solidFill>
                  <a:schemeClr val="dk1"/>
                </a:solidFill>
                <a:latin typeface="Arial"/>
                <a:ea typeface="Arial"/>
                <a:cs typeface="Arial"/>
                <a:sym typeface="Arial"/>
              </a:rPr>
              <a:t>Trang đính kèm</a:t>
            </a:r>
            <a:endParaRPr b="0" i="0" sz="1400" u="none" cap="none" strike="noStrike">
              <a:solidFill>
                <a:srgbClr val="000000"/>
              </a:solidFill>
              <a:latin typeface="Arial"/>
              <a:ea typeface="Arial"/>
              <a:cs typeface="Arial"/>
              <a:sym typeface="Arial"/>
            </a:endParaRPr>
          </a:p>
        </p:txBody>
      </p:sp>
      <p:graphicFrame>
        <p:nvGraphicFramePr>
          <p:cNvPr id="57" name="Google Shape;57;p9"/>
          <p:cNvGraphicFramePr/>
          <p:nvPr/>
        </p:nvGraphicFramePr>
        <p:xfrm>
          <a:off x="155607" y="3097638"/>
          <a:ext cx="3000000" cy="3000000"/>
        </p:xfrm>
        <a:graphic>
          <a:graphicData uri="http://schemas.openxmlformats.org/drawingml/2006/table">
            <a:tbl>
              <a:tblPr>
                <a:noFill/>
                <a:tableStyleId>{ED0B48F8-DD28-4DBA-B4DA-BE624E54C76D}</a:tableStyleId>
              </a:tblPr>
              <a:tblGrid>
                <a:gridCol w="1330600"/>
                <a:gridCol w="5243375"/>
              </a:tblGrid>
              <a:tr h="257375">
                <a:tc gridSpan="2">
                  <a:txBody>
                    <a:bodyPr/>
                    <a:lstStyle/>
                    <a:p>
                      <a:pPr indent="0" lvl="3" marL="0" marR="0" rtl="0" algn="l">
                        <a:lnSpc>
                          <a:spcPct val="100000"/>
                        </a:lnSpc>
                        <a:spcBef>
                          <a:spcPts val="0"/>
                        </a:spcBef>
                        <a:spcAft>
                          <a:spcPts val="0"/>
                        </a:spcAft>
                        <a:buClr>
                          <a:srgbClr val="000000"/>
                        </a:buClr>
                        <a:buSzPts val="900"/>
                        <a:buFont typeface="Arial"/>
                        <a:buNone/>
                      </a:pPr>
                      <a:r>
                        <a:rPr b="1" lang="ja-JP" sz="900" u="none" cap="none" strike="noStrike">
                          <a:solidFill>
                            <a:srgbClr val="000000"/>
                          </a:solidFill>
                          <a:latin typeface="Arial"/>
                          <a:ea typeface="Arial"/>
                          <a:cs typeface="Arial"/>
                          <a:sym typeface="Arial"/>
                        </a:rPr>
                        <a:t>    Văn phòng đại diện </a:t>
                      </a:r>
                      <a:r>
                        <a:rPr b="1" lang="ja-JP" sz="900" u="none" cap="none" strike="noStrike">
                          <a:solidFill>
                            <a:schemeClr val="dk1"/>
                          </a:solidFill>
                          <a:latin typeface="Arial"/>
                          <a:ea typeface="Arial"/>
                          <a:cs typeface="Arial"/>
                          <a:sym typeface="Arial"/>
                        </a:rPr>
                        <a:t>BTC Dự án ca khúc hữu nghị Việt – Nhật “To</a:t>
                      </a:r>
                      <a:r>
                        <a:rPr b="1" lang="ja-JP" sz="900" u="none" cap="none" strike="noStrike">
                          <a:solidFill>
                            <a:srgbClr val="000000"/>
                          </a:solidFill>
                          <a:latin typeface="Arial"/>
                          <a:ea typeface="Arial"/>
                          <a:cs typeface="Arial"/>
                          <a:sym typeface="Arial"/>
                        </a:rPr>
                        <a:t>modachi – Tình bạn” (AAB Việt Nam)</a:t>
                      </a:r>
                      <a:endParaRPr/>
                    </a:p>
                  </a:txBody>
                  <a:tcPr marT="7625" marB="0" marR="7625" marL="76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r>
              <a:tr h="230275">
                <a:tc>
                  <a:txBody>
                    <a:bodyPr/>
                    <a:lstStyle/>
                    <a:p>
                      <a:pPr indent="0" lvl="0" marL="0" marR="0" rtl="0" algn="l">
                        <a:lnSpc>
                          <a:spcPct val="100000"/>
                        </a:lnSpc>
                        <a:spcBef>
                          <a:spcPts val="0"/>
                        </a:spcBef>
                        <a:spcAft>
                          <a:spcPts val="0"/>
                        </a:spcAft>
                        <a:buClr>
                          <a:srgbClr val="000000"/>
                        </a:buClr>
                        <a:buSzPts val="900"/>
                        <a:buFont typeface="Arial"/>
                        <a:buNone/>
                      </a:pPr>
                      <a:r>
                        <a:rPr b="0" i="0" lang="ja-JP" sz="900" u="none" cap="none" strike="noStrike">
                          <a:solidFill>
                            <a:srgbClr val="000000"/>
                          </a:solidFill>
                          <a:latin typeface="Arial"/>
                          <a:ea typeface="Arial"/>
                          <a:cs typeface="Arial"/>
                          <a:sym typeface="Arial"/>
                        </a:rPr>
                        <a:t>Email</a:t>
                      </a:r>
                      <a:endParaRPr b="0" i="0" sz="900" u="none" cap="none" strike="noStrike">
                        <a:solidFill>
                          <a:srgbClr val="000000"/>
                        </a:solidFill>
                        <a:latin typeface="Arial"/>
                        <a:ea typeface="Arial"/>
                        <a:cs typeface="Arial"/>
                        <a:sym typeface="Arial"/>
                      </a:endParaRPr>
                    </a:p>
                  </a:txBody>
                  <a:tcPr marT="0" marB="0" marR="108000" marL="108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900"/>
                        <a:buFont typeface="Arial"/>
                        <a:buNone/>
                      </a:pPr>
                      <a:r>
                        <a:rPr lang="ja-JP" sz="900" u="sng" cap="none" strike="noStrike">
                          <a:solidFill>
                            <a:srgbClr val="0563C1"/>
                          </a:solidFill>
                          <a:latin typeface="Arial"/>
                          <a:ea typeface="Arial"/>
                          <a:cs typeface="Arial"/>
                          <a:sym typeface="Arial"/>
                          <a:hlinkClick r:id="rId3">
                            <a:extLst>
                              <a:ext uri="{A12FA001-AC4F-418D-AE19-62706E023703}">
                                <ahyp:hlinkClr val="tx"/>
                              </a:ext>
                            </a:extLst>
                          </a:hlinkClick>
                        </a:rPr>
                        <a:t>infor.tomodachi@gmail.com</a:t>
                      </a:r>
                      <a:r>
                        <a:rPr lang="ja-JP" sz="900" u="none" cap="none" strike="noStrike">
                          <a:solidFill>
                            <a:srgbClr val="000000"/>
                          </a:solidFill>
                          <a:latin typeface="Arial"/>
                          <a:ea typeface="Arial"/>
                          <a:cs typeface="Arial"/>
                          <a:sym typeface="Arial"/>
                        </a:rPr>
                        <a:t> </a:t>
                      </a:r>
                      <a:endParaRPr b="0" i="0" sz="900" u="none" cap="none" strike="noStrike">
                        <a:solidFill>
                          <a:srgbClr val="000000"/>
                        </a:solidFill>
                        <a:latin typeface="Arial"/>
                        <a:ea typeface="Arial"/>
                        <a:cs typeface="Arial"/>
                        <a:sym typeface="Arial"/>
                      </a:endParaRPr>
                    </a:p>
                  </a:txBody>
                  <a:tcPr marT="7625" marB="0" marR="7625" marL="144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16725">
                <a:tc>
                  <a:txBody>
                    <a:bodyPr/>
                    <a:lstStyle/>
                    <a:p>
                      <a:pPr indent="0" lvl="0" marL="0" marR="0" rtl="0" algn="l">
                        <a:lnSpc>
                          <a:spcPct val="100000"/>
                        </a:lnSpc>
                        <a:spcBef>
                          <a:spcPts val="0"/>
                        </a:spcBef>
                        <a:spcAft>
                          <a:spcPts val="0"/>
                        </a:spcAft>
                        <a:buClr>
                          <a:srgbClr val="000000"/>
                        </a:buClr>
                        <a:buSzPts val="900"/>
                        <a:buFont typeface="Arial"/>
                        <a:buNone/>
                      </a:pPr>
                      <a:r>
                        <a:rPr b="0" i="0" lang="ja-JP" sz="900" u="none" cap="none" strike="noStrike">
                          <a:solidFill>
                            <a:srgbClr val="000000"/>
                          </a:solidFill>
                          <a:latin typeface="Arial"/>
                          <a:ea typeface="Arial"/>
                          <a:cs typeface="Arial"/>
                          <a:sym typeface="Arial"/>
                        </a:rPr>
                        <a:t>Thời gian làm việc</a:t>
                      </a:r>
                      <a:endParaRPr b="0" i="0" sz="900" u="none" cap="none" strike="noStrike">
                        <a:solidFill>
                          <a:srgbClr val="000000"/>
                        </a:solidFill>
                        <a:latin typeface="Arial"/>
                        <a:ea typeface="Arial"/>
                        <a:cs typeface="Arial"/>
                        <a:sym typeface="Arial"/>
                      </a:endParaRPr>
                    </a:p>
                  </a:txBody>
                  <a:tcPr marT="0" marB="0" marR="108000" marL="108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900"/>
                        <a:buFont typeface="Arial"/>
                        <a:buNone/>
                      </a:pPr>
                      <a:r>
                        <a:rPr b="0" lang="ja-JP" sz="900" u="none" cap="none" strike="noStrike">
                          <a:solidFill>
                            <a:srgbClr val="000000"/>
                          </a:solidFill>
                          <a:latin typeface="Arial"/>
                          <a:ea typeface="Arial"/>
                          <a:cs typeface="Arial"/>
                          <a:sym typeface="Arial"/>
                        </a:rPr>
                        <a:t>10:00~17:00 Thứ 2 - 6 (Nghỉ vào ngày lễ, Thứ Bảy, Chủ Nhật)</a:t>
                      </a:r>
                      <a:endParaRPr b="0" sz="900" u="none" cap="none" strike="noStrike">
                        <a:solidFill>
                          <a:srgbClr val="000000"/>
                        </a:solidFill>
                        <a:latin typeface="Arial"/>
                        <a:ea typeface="Arial"/>
                        <a:cs typeface="Arial"/>
                        <a:sym typeface="Arial"/>
                      </a:endParaRPr>
                    </a:p>
                  </a:txBody>
                  <a:tcPr marT="7625" marB="0" marR="7625" marL="1440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2020-04-27T02:41:03Z</dcterms:created>
  <dc:creator>近藤拓也</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2019-08-26T00:00:00Z</vt:filetime>
  </property>
  <property fmtid="{D5CDD505-2E9C-101B-9397-08002B2CF9AE}" pid="3" name="Creator">
    <vt:lpwstr>Microsoft® PowerPoint® 2016</vt:lpwstr>
  </property>
  <property fmtid="{D5CDD505-2E9C-101B-9397-08002B2CF9AE}" pid="4" name="LastSaved">
    <vt:filetime>2020-04-27T00:00:00Z</vt:filetime>
  </property>
</Properties>
</file>