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DFF1A6-9537-433F-9563-1804F7C7D792}" type="datetimeFigureOut">
              <a:rPr lang="en-US" smtClean="0"/>
              <a:t>03-Nov-23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BE5346-E8CD-4DDA-87BA-F34E414779D8}" type="slidenum">
              <a:rPr lang="en-US" smtClean="0"/>
              <a:t>‹#›</a:t>
            </a:fld>
            <a:endParaRPr lang="en-US"/>
          </a:p>
        </p:txBody>
      </p:sp>
    </p:spTree>
    <p:extLst>
      <p:ext uri="{BB962C8B-B14F-4D97-AF65-F5344CB8AC3E}">
        <p14:creationId xmlns:p14="http://schemas.microsoft.com/office/powerpoint/2010/main" val="378951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BE5346-E8CD-4DDA-87BA-F34E414779D8}" type="slidenum">
              <a:rPr lang="en-US" smtClean="0"/>
              <a:t>1</a:t>
            </a:fld>
            <a:endParaRPr lang="en-US"/>
          </a:p>
        </p:txBody>
      </p:sp>
    </p:spTree>
    <p:extLst>
      <p:ext uri="{BB962C8B-B14F-4D97-AF65-F5344CB8AC3E}">
        <p14:creationId xmlns:p14="http://schemas.microsoft.com/office/powerpoint/2010/main" val="1853082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2B61C6-9AC5-47E0-B675-5F5427D75BA5}" type="slidenum">
              <a:rPr lang="en-US" smtClean="0"/>
              <a:t>5</a:t>
            </a:fld>
            <a:endParaRPr lang="en-US"/>
          </a:p>
        </p:txBody>
      </p:sp>
    </p:spTree>
    <p:extLst>
      <p:ext uri="{BB962C8B-B14F-4D97-AF65-F5344CB8AC3E}">
        <p14:creationId xmlns:p14="http://schemas.microsoft.com/office/powerpoint/2010/main" val="1437029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2D1C6A-18FC-4544-AE99-65D25978BDC1}" type="datetimeFigureOut">
              <a:rPr lang="en-US" smtClean="0"/>
              <a:t>03-Nov-23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C1E9F-D27E-46A4-93E7-AAE781800109}" type="slidenum">
              <a:rPr lang="en-US" smtClean="0"/>
              <a:t>‹#›</a:t>
            </a:fld>
            <a:endParaRPr lang="en-US"/>
          </a:p>
        </p:txBody>
      </p:sp>
    </p:spTree>
    <p:extLst>
      <p:ext uri="{BB962C8B-B14F-4D97-AF65-F5344CB8AC3E}">
        <p14:creationId xmlns:p14="http://schemas.microsoft.com/office/powerpoint/2010/main" val="117021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2D1C6A-18FC-4544-AE99-65D25978BDC1}" type="datetimeFigureOut">
              <a:rPr lang="en-US" smtClean="0"/>
              <a:t>03-Nov-23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C1E9F-D27E-46A4-93E7-AAE781800109}" type="slidenum">
              <a:rPr lang="en-US" smtClean="0"/>
              <a:t>‹#›</a:t>
            </a:fld>
            <a:endParaRPr lang="en-US"/>
          </a:p>
        </p:txBody>
      </p:sp>
    </p:spTree>
    <p:extLst>
      <p:ext uri="{BB962C8B-B14F-4D97-AF65-F5344CB8AC3E}">
        <p14:creationId xmlns:p14="http://schemas.microsoft.com/office/powerpoint/2010/main" val="597626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2D1C6A-18FC-4544-AE99-65D25978BDC1}" type="datetimeFigureOut">
              <a:rPr lang="en-US" smtClean="0"/>
              <a:t>03-Nov-23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C1E9F-D27E-46A4-93E7-AAE781800109}" type="slidenum">
              <a:rPr lang="en-US" smtClean="0"/>
              <a:t>‹#›</a:t>
            </a:fld>
            <a:endParaRPr lang="en-US"/>
          </a:p>
        </p:txBody>
      </p:sp>
    </p:spTree>
    <p:extLst>
      <p:ext uri="{BB962C8B-B14F-4D97-AF65-F5344CB8AC3E}">
        <p14:creationId xmlns:p14="http://schemas.microsoft.com/office/powerpoint/2010/main" val="1822662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cstate="screen"/>
          <a:srcRect t="66000"/>
          <a:stretch>
            <a:fillRect/>
          </a:stretch>
        </p:blipFill>
        <p:spPr>
          <a:xfrm>
            <a:off x="0" y="4526280"/>
            <a:ext cx="12192000" cy="2331720"/>
          </a:xfrm>
          <a:prstGeom prst="rect">
            <a:avLst/>
          </a:prstGeom>
        </p:spPr>
      </p:pic>
      <p:pic>
        <p:nvPicPr>
          <p:cNvPr id="12" name="图片 11"/>
          <p:cNvPicPr>
            <a:picLocks noChangeAspect="1"/>
          </p:cNvPicPr>
          <p:nvPr userDrawn="1"/>
        </p:nvPicPr>
        <p:blipFill rotWithShape="1">
          <a:blip r:embed="rId3" cstate="screen">
            <a:alphaModFix amt="60000"/>
          </a:blip>
          <a:srcRect/>
          <a:stretch>
            <a:fillRect/>
          </a:stretch>
        </p:blipFill>
        <p:spPr>
          <a:xfrm>
            <a:off x="-4" y="-5270"/>
            <a:ext cx="2661235" cy="6858000"/>
          </a:xfrm>
          <a:prstGeom prst="rect">
            <a:avLst/>
          </a:prstGeom>
        </p:spPr>
      </p:pic>
      <p:pic>
        <p:nvPicPr>
          <p:cNvPr id="6" name="图片 5"/>
          <p:cNvPicPr>
            <a:picLocks noChangeAspect="1"/>
          </p:cNvPicPr>
          <p:nvPr userDrawn="1"/>
        </p:nvPicPr>
        <p:blipFill rotWithShape="1">
          <a:blip r:embed="rId4" cstate="screen">
            <a:alphaModFix amt="75000"/>
          </a:blip>
          <a:srcRect l="20131"/>
          <a:stretch>
            <a:fillRect/>
          </a:stretch>
        </p:blipFill>
        <p:spPr>
          <a:xfrm>
            <a:off x="3172554" y="0"/>
            <a:ext cx="9019447" cy="6858000"/>
          </a:xfrm>
          <a:prstGeom prst="rect">
            <a:avLst/>
          </a:prstGeom>
        </p:spPr>
      </p:pic>
      <p:sp>
        <p:nvSpPr>
          <p:cNvPr id="3" name="矩形 2"/>
          <p:cNvSpPr/>
          <p:nvPr userDrawn="1"/>
        </p:nvSpPr>
        <p:spPr>
          <a:xfrm>
            <a:off x="511322"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p:cNvPicPr>
            <a:picLocks noChangeAspect="1"/>
          </p:cNvPicPr>
          <p:nvPr userDrawn="1"/>
        </p:nvPicPr>
        <p:blipFill rotWithShape="1">
          <a:blip r:embed="rId5" cstate="screen"/>
          <a:srcRect/>
          <a:stretch>
            <a:fillRect/>
          </a:stretch>
        </p:blipFill>
        <p:spPr>
          <a:xfrm>
            <a:off x="-57896" y="5508702"/>
            <a:ext cx="1597739" cy="1566626"/>
          </a:xfrm>
          <a:prstGeom prst="rect">
            <a:avLst/>
          </a:prstGeom>
        </p:spPr>
      </p:pic>
      <p:pic>
        <p:nvPicPr>
          <p:cNvPr id="22" name="图片 21"/>
          <p:cNvPicPr>
            <a:picLocks noChangeAspect="1"/>
          </p:cNvPicPr>
          <p:nvPr userDrawn="1"/>
        </p:nvPicPr>
        <p:blipFill rotWithShape="1">
          <a:blip r:embed="rId6" cstate="screen"/>
          <a:srcRect/>
          <a:stretch>
            <a:fillRect/>
          </a:stretch>
        </p:blipFill>
        <p:spPr>
          <a:xfrm>
            <a:off x="10794328" y="5508702"/>
            <a:ext cx="1419627" cy="1344028"/>
          </a:xfrm>
          <a:prstGeom prst="rect">
            <a:avLst/>
          </a:prstGeom>
        </p:spPr>
      </p:pic>
      <p:pic>
        <p:nvPicPr>
          <p:cNvPr id="23" name="图形 22" descr="森林场景"/>
          <p:cNvPicPr>
            <a:picLocks noChangeAspect="1"/>
          </p:cNvPicPr>
          <p:nvPr userDrawn="1"/>
        </p:nvPicPr>
        <p:blipFill>
          <a:blip r:embed="rId7" cstate="screen">
            <a:extLst>
              <a:ext uri="{96DAC541-7B7A-43D3-8B79-37D633B846F1}">
                <asvg:svgBlip xmlns:asvg="http://schemas.microsoft.com/office/drawing/2016/SVG/main" xmlns="" r:embed="rId8"/>
              </a:ext>
            </a:extLst>
          </a:blip>
          <a:stretch>
            <a:fillRect/>
          </a:stretch>
        </p:blipFill>
        <p:spPr>
          <a:xfrm>
            <a:off x="691376" y="767575"/>
            <a:ext cx="486936" cy="486936"/>
          </a:xfrm>
          <a:prstGeom prst="rect">
            <a:avLst/>
          </a:prstGeom>
        </p:spPr>
      </p:pic>
      <p:sp>
        <p:nvSpPr>
          <p:cNvPr id="24" name="文本框 12"/>
          <p:cNvSpPr txBox="1">
            <a:spLocks noChangeArrowheads="1"/>
          </p:cNvSpPr>
          <p:nvPr userDrawn="1"/>
        </p:nvSpPr>
        <p:spPr bwMode="auto">
          <a:xfrm>
            <a:off x="1228189" y="728128"/>
            <a:ext cx="32152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hangingPunct="1"/>
            <a:r>
              <a:rPr lang="en-US" altLang="zh-CN" sz="3200" b="0" dirty="0">
                <a:solidFill>
                  <a:srgbClr val="217875"/>
                </a:solidFill>
                <a:latin typeface="+mj-ea"/>
                <a:ea typeface="+mj-ea"/>
                <a:cs typeface="Alibaba PuHuiTi" pitchFamily="18" charset="-122"/>
              </a:rPr>
              <a:t>Add title text</a:t>
            </a:r>
            <a:endParaRPr lang="zh-CN" altLang="en-US" sz="3200" b="0" dirty="0">
              <a:solidFill>
                <a:srgbClr val="217875"/>
              </a:solidFill>
              <a:latin typeface="+mj-ea"/>
              <a:ea typeface="+mj-ea"/>
              <a:cs typeface="Alibaba PuHuiTi" pitchFamily="18" charset="-122"/>
            </a:endParaRPr>
          </a:p>
        </p:txBody>
      </p:sp>
    </p:spTree>
    <p:extLst>
      <p:ext uri="{BB962C8B-B14F-4D97-AF65-F5344CB8AC3E}">
        <p14:creationId xmlns:p14="http://schemas.microsoft.com/office/powerpoint/2010/main" val="736982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2D1C6A-18FC-4544-AE99-65D25978BDC1}" type="datetimeFigureOut">
              <a:rPr lang="en-US" smtClean="0"/>
              <a:t>03-Nov-23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C1E9F-D27E-46A4-93E7-AAE781800109}" type="slidenum">
              <a:rPr lang="en-US" smtClean="0"/>
              <a:t>‹#›</a:t>
            </a:fld>
            <a:endParaRPr lang="en-US"/>
          </a:p>
        </p:txBody>
      </p:sp>
    </p:spTree>
    <p:extLst>
      <p:ext uri="{BB962C8B-B14F-4D97-AF65-F5344CB8AC3E}">
        <p14:creationId xmlns:p14="http://schemas.microsoft.com/office/powerpoint/2010/main" val="3212034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2D1C6A-18FC-4544-AE99-65D25978BDC1}" type="datetimeFigureOut">
              <a:rPr lang="en-US" smtClean="0"/>
              <a:t>03-Nov-23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FC1E9F-D27E-46A4-93E7-AAE781800109}" type="slidenum">
              <a:rPr lang="en-US" smtClean="0"/>
              <a:t>‹#›</a:t>
            </a:fld>
            <a:endParaRPr lang="en-US"/>
          </a:p>
        </p:txBody>
      </p:sp>
    </p:spTree>
    <p:extLst>
      <p:ext uri="{BB962C8B-B14F-4D97-AF65-F5344CB8AC3E}">
        <p14:creationId xmlns:p14="http://schemas.microsoft.com/office/powerpoint/2010/main" val="34902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2D1C6A-18FC-4544-AE99-65D25978BDC1}" type="datetimeFigureOut">
              <a:rPr lang="en-US" smtClean="0"/>
              <a:t>03-Nov-23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C1E9F-D27E-46A4-93E7-AAE781800109}" type="slidenum">
              <a:rPr lang="en-US" smtClean="0"/>
              <a:t>‹#›</a:t>
            </a:fld>
            <a:endParaRPr lang="en-US"/>
          </a:p>
        </p:txBody>
      </p:sp>
    </p:spTree>
    <p:extLst>
      <p:ext uri="{BB962C8B-B14F-4D97-AF65-F5344CB8AC3E}">
        <p14:creationId xmlns:p14="http://schemas.microsoft.com/office/powerpoint/2010/main" val="280241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2D1C6A-18FC-4544-AE99-65D25978BDC1}" type="datetimeFigureOut">
              <a:rPr lang="en-US" smtClean="0"/>
              <a:t>03-Nov-23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FC1E9F-D27E-46A4-93E7-AAE781800109}" type="slidenum">
              <a:rPr lang="en-US" smtClean="0"/>
              <a:t>‹#›</a:t>
            </a:fld>
            <a:endParaRPr lang="en-US"/>
          </a:p>
        </p:txBody>
      </p:sp>
    </p:spTree>
    <p:extLst>
      <p:ext uri="{BB962C8B-B14F-4D97-AF65-F5344CB8AC3E}">
        <p14:creationId xmlns:p14="http://schemas.microsoft.com/office/powerpoint/2010/main" val="2054411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2D1C6A-18FC-4544-AE99-65D25978BDC1}" type="datetimeFigureOut">
              <a:rPr lang="en-US" smtClean="0"/>
              <a:t>03-Nov-23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FC1E9F-D27E-46A4-93E7-AAE781800109}" type="slidenum">
              <a:rPr lang="en-US" smtClean="0"/>
              <a:t>‹#›</a:t>
            </a:fld>
            <a:endParaRPr lang="en-US"/>
          </a:p>
        </p:txBody>
      </p:sp>
    </p:spTree>
    <p:extLst>
      <p:ext uri="{BB962C8B-B14F-4D97-AF65-F5344CB8AC3E}">
        <p14:creationId xmlns:p14="http://schemas.microsoft.com/office/powerpoint/2010/main" val="348784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D1C6A-18FC-4544-AE99-65D25978BDC1}" type="datetimeFigureOut">
              <a:rPr lang="en-US" smtClean="0"/>
              <a:t>03-Nov-23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FC1E9F-D27E-46A4-93E7-AAE781800109}" type="slidenum">
              <a:rPr lang="en-US" smtClean="0"/>
              <a:t>‹#›</a:t>
            </a:fld>
            <a:endParaRPr lang="en-US"/>
          </a:p>
        </p:txBody>
      </p:sp>
    </p:spTree>
    <p:extLst>
      <p:ext uri="{BB962C8B-B14F-4D97-AF65-F5344CB8AC3E}">
        <p14:creationId xmlns:p14="http://schemas.microsoft.com/office/powerpoint/2010/main" val="180069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2D1C6A-18FC-4544-AE99-65D25978BDC1}" type="datetimeFigureOut">
              <a:rPr lang="en-US" smtClean="0"/>
              <a:t>03-Nov-23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C1E9F-D27E-46A4-93E7-AAE781800109}" type="slidenum">
              <a:rPr lang="en-US" smtClean="0"/>
              <a:t>‹#›</a:t>
            </a:fld>
            <a:endParaRPr lang="en-US"/>
          </a:p>
        </p:txBody>
      </p:sp>
    </p:spTree>
    <p:extLst>
      <p:ext uri="{BB962C8B-B14F-4D97-AF65-F5344CB8AC3E}">
        <p14:creationId xmlns:p14="http://schemas.microsoft.com/office/powerpoint/2010/main" val="162229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2D1C6A-18FC-4544-AE99-65D25978BDC1}" type="datetimeFigureOut">
              <a:rPr lang="en-US" smtClean="0"/>
              <a:t>03-Nov-23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FC1E9F-D27E-46A4-93E7-AAE781800109}" type="slidenum">
              <a:rPr lang="en-US" smtClean="0"/>
              <a:t>‹#›</a:t>
            </a:fld>
            <a:endParaRPr lang="en-US"/>
          </a:p>
        </p:txBody>
      </p:sp>
    </p:spTree>
    <p:extLst>
      <p:ext uri="{BB962C8B-B14F-4D97-AF65-F5344CB8AC3E}">
        <p14:creationId xmlns:p14="http://schemas.microsoft.com/office/powerpoint/2010/main" val="397299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2D1C6A-18FC-4544-AE99-65D25978BDC1}" type="datetimeFigureOut">
              <a:rPr lang="en-US" smtClean="0"/>
              <a:t>03-Nov-23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C1E9F-D27E-46A4-93E7-AAE781800109}" type="slidenum">
              <a:rPr lang="en-US" smtClean="0"/>
              <a:t>‹#›</a:t>
            </a:fld>
            <a:endParaRPr lang="en-US"/>
          </a:p>
        </p:txBody>
      </p:sp>
    </p:spTree>
    <p:extLst>
      <p:ext uri="{BB962C8B-B14F-4D97-AF65-F5344CB8AC3E}">
        <p14:creationId xmlns:p14="http://schemas.microsoft.com/office/powerpoint/2010/main" val="4213039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7.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60" name="Rectangle 2059"/>
          <p:cNvSpPr>
            <a:spLocks noGrp="1" noRot="1" noChangeAspect="1" noMove="1" noResize="1" noEditPoints="1" noAdjustHandles="1" noChangeArrowheads="1" noChangeShapeType="1" noTextEdit="1"/>
          </p:cNvSpPr>
          <p:nvPr/>
        </p:nvSpPr>
        <p:spPr>
          <a:xfrm>
            <a:off x="152423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a:solidFill>
                <a:prstClr val="white"/>
              </a:solidFill>
              <a:latin typeface="Meiryo" panose="020B0604030504040204" charset="-128"/>
            </a:endParaRPr>
          </a:p>
        </p:txBody>
      </p:sp>
      <p:pic>
        <p:nvPicPr>
          <p:cNvPr id="2050" name="Picture 2" descr="Tranh thiếu nhi: Cuốn sách tuổi thần tiên vector 2024 ~ MrPixelVn - Chia sẻ  Đồ họa vector pixel miễn phí"/>
          <p:cNvPicPr>
            <a:picLocks noChangeAspect="1" noChangeArrowheads="1"/>
          </p:cNvPicPr>
          <p:nvPr/>
        </p:nvPicPr>
        <p:blipFill rotWithShape="1">
          <a:blip r:embed="rId4">
            <a:extLst>
              <a:ext uri="{28A0092B-C50C-407E-A947-70E740481C1C}">
                <a14:useLocalDpi xmlns:a14="http://schemas.microsoft.com/office/drawing/2010/main" val="0"/>
              </a:ext>
            </a:extLst>
          </a:blip>
          <a:srcRect t="29026" r="-1" b="14722"/>
          <a:stretch>
            <a:fillRect/>
          </a:stretch>
        </p:blipFill>
        <p:spPr bwMode="auto">
          <a:xfrm>
            <a:off x="489397" y="553790"/>
            <a:ext cx="11269013" cy="5782615"/>
          </a:xfrm>
          <a:prstGeom prst="rect">
            <a:avLst/>
          </a:prstGeom>
          <a:noFill/>
          <a:extLst>
            <a:ext uri="{909E8E84-426E-40DD-AFC4-6F175D3DCCD1}">
              <a14:hiddenFill xmlns:a14="http://schemas.microsoft.com/office/drawing/2010/main">
                <a:solidFill>
                  <a:srgbClr val="FFFFFF"/>
                </a:solidFill>
              </a14:hiddenFill>
            </a:ext>
          </a:extLst>
        </p:spPr>
      </p:pic>
      <p:sp>
        <p:nvSpPr>
          <p:cNvPr id="2062" name="Freeform: Shape 2061"/>
          <p:cNvSpPr>
            <a:spLocks noGrp="1" noRot="1" noChangeAspect="1" noMove="1" noResize="1" noEditPoints="1" noAdjustHandles="1" noChangeArrowheads="1" noChangeShapeType="1" noTextEdit="1"/>
          </p:cNvSpPr>
          <p:nvPr/>
        </p:nvSpPr>
        <p:spPr>
          <a:xfrm flipH="1">
            <a:off x="2335033" y="1386250"/>
            <a:ext cx="3449090" cy="411340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dirty="0">
              <a:solidFill>
                <a:prstClr val="white"/>
              </a:solidFill>
              <a:latin typeface="Microsoft YaHei" panose="020B0503020204020204" charset="-122"/>
            </a:endParaRPr>
          </a:p>
        </p:txBody>
      </p:sp>
      <p:sp>
        <p:nvSpPr>
          <p:cNvPr id="2064" name="Freeform: Shape 2063"/>
          <p:cNvSpPr>
            <a:spLocks noGrp="1" noRot="1" noChangeAspect="1" noMove="1" noResize="1" noEditPoints="1" noAdjustHandles="1" noChangeArrowheads="1" noChangeShapeType="1" noTextEdit="1"/>
          </p:cNvSpPr>
          <p:nvPr/>
        </p:nvSpPr>
        <p:spPr>
          <a:xfrm flipH="1">
            <a:off x="2408681" y="1494845"/>
            <a:ext cx="3265945" cy="386112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b="1" dirty="0">
              <a:solidFill>
                <a:prstClr val="white"/>
              </a:solidFill>
              <a:latin typeface="Meiryo" panose="020B0604030504040204" charset="-128"/>
            </a:endParaRPr>
          </a:p>
        </p:txBody>
      </p:sp>
      <p:sp>
        <p:nvSpPr>
          <p:cNvPr id="2066" name="Freeform: Shape 2065"/>
          <p:cNvSpPr>
            <a:spLocks noGrp="1" noRot="1" noChangeAspect="1" noMove="1" noResize="1" noEditPoints="1" noAdjustHandles="1" noChangeArrowheads="1" noChangeShapeType="1" noTextEdit="1"/>
          </p:cNvSpPr>
          <p:nvPr/>
        </p:nvSpPr>
        <p:spPr>
          <a:xfrm rot="21300000" flipH="1">
            <a:off x="2264419" y="1122044"/>
            <a:ext cx="3681099"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dirty="0">
              <a:solidFill>
                <a:prstClr val="white"/>
              </a:solidFill>
              <a:latin typeface="Microsoft YaHei" panose="020B0503020204020204" charset="-122"/>
            </a:endParaRPr>
          </a:p>
        </p:txBody>
      </p:sp>
      <p:sp>
        <p:nvSpPr>
          <p:cNvPr id="4" name="TextBox 3"/>
          <p:cNvSpPr txBox="1"/>
          <p:nvPr/>
        </p:nvSpPr>
        <p:spPr>
          <a:xfrm>
            <a:off x="1375200" y="1954379"/>
            <a:ext cx="4642713" cy="2042712"/>
          </a:xfrm>
          <a:prstGeom prst="rect">
            <a:avLst/>
          </a:prstGeom>
        </p:spPr>
        <p:txBody>
          <a:bodyPr vert="horz" lIns="91440" tIns="45720" rIns="91440" bIns="45720" rtlCol="0" anchor="b">
            <a:normAutofit/>
          </a:bodyPr>
          <a:lstStyle/>
          <a:p>
            <a:pPr algn="ctr">
              <a:lnSpc>
                <a:spcPct val="90000"/>
              </a:lnSpc>
              <a:spcBef>
                <a:spcPct val="0"/>
              </a:spcBef>
              <a:spcAft>
                <a:spcPts val="600"/>
              </a:spcAft>
              <a:defRPr/>
            </a:pPr>
            <a:r>
              <a:rPr lang="en-US" sz="6600" dirty="0" smtClean="0">
                <a:solidFill>
                  <a:srgbClr val="FF0000"/>
                </a:solidFill>
                <a:latin typeface="Times New Roman" panose="02020603050405020304" pitchFamily="18" charset="0"/>
                <a:ea typeface="+mj-ea"/>
                <a:cs typeface="Times New Roman" panose="02020603050405020304" pitchFamily="18" charset="0"/>
              </a:rPr>
              <a:t>(</a:t>
            </a:r>
            <a:r>
              <a:rPr lang="en-US" sz="6600" dirty="0" err="1" smtClean="0">
                <a:solidFill>
                  <a:srgbClr val="FF0000"/>
                </a:solidFill>
                <a:latin typeface="Times New Roman" panose="02020603050405020304" pitchFamily="18" charset="0"/>
                <a:ea typeface="+mj-ea"/>
                <a:cs typeface="Times New Roman" panose="02020603050405020304" pitchFamily="18" charset="0"/>
              </a:rPr>
              <a:t>Tiết</a:t>
            </a:r>
            <a:r>
              <a:rPr lang="en-US" sz="6600" dirty="0" smtClean="0">
                <a:solidFill>
                  <a:srgbClr val="FF0000"/>
                </a:solidFill>
                <a:latin typeface="Times New Roman" panose="02020603050405020304" pitchFamily="18" charset="0"/>
                <a:ea typeface="+mj-ea"/>
                <a:cs typeface="Times New Roman" panose="02020603050405020304" pitchFamily="18" charset="0"/>
              </a:rPr>
              <a:t> </a:t>
            </a:r>
            <a:r>
              <a:rPr lang="en-US" sz="6600" dirty="0">
                <a:solidFill>
                  <a:srgbClr val="FF0000"/>
                </a:solidFill>
                <a:latin typeface="Times New Roman" panose="02020603050405020304" pitchFamily="18" charset="0"/>
                <a:ea typeface="+mj-ea"/>
                <a:cs typeface="Times New Roman" panose="02020603050405020304" pitchFamily="18" charset="0"/>
              </a:rPr>
              <a:t>6 </a:t>
            </a:r>
            <a:r>
              <a:rPr lang="en-US" sz="6600" dirty="0" smtClean="0">
                <a:solidFill>
                  <a:srgbClr val="FF0000"/>
                </a:solidFill>
                <a:latin typeface="Times New Roman" panose="02020603050405020304" pitchFamily="18" charset="0"/>
                <a:ea typeface="+mj-ea"/>
                <a:cs typeface="Times New Roman" panose="02020603050405020304" pitchFamily="18" charset="0"/>
              </a:rPr>
              <a:t>– 7)</a:t>
            </a:r>
            <a:endParaRPr lang="en-US" sz="6600" dirty="0">
              <a:solidFill>
                <a:srgbClr val="FF0000"/>
              </a:solidFill>
              <a:latin typeface="Times New Roman" panose="02020603050405020304" pitchFamily="18" charset="0"/>
              <a:ea typeface="+mj-ea"/>
              <a:cs typeface="Times New Roman" panose="02020603050405020304" pitchFamily="18" charset="0"/>
            </a:endParaRPr>
          </a:p>
        </p:txBody>
      </p:sp>
      <p:grpSp>
        <p:nvGrpSpPr>
          <p:cNvPr id="2" name="Group 2067"/>
          <p:cNvGrpSpPr>
            <a:grpSpLocks noGrp="1" noUngrp="1" noRot="1" noChangeAspect="1" noMove="1" noResize="1"/>
          </p:cNvGrpSpPr>
          <p:nvPr/>
        </p:nvGrpSpPr>
        <p:grpSpPr>
          <a:xfrm>
            <a:off x="6411228" y="1122045"/>
            <a:ext cx="3681099" cy="4613915"/>
            <a:chOff x="6516303" y="1122043"/>
            <a:chExt cx="4908132" cy="4613915"/>
          </a:xfrm>
        </p:grpSpPr>
        <p:sp>
          <p:nvSpPr>
            <p:cNvPr id="2069" name="Freeform: Shape 2068"/>
            <p:cNvSpPr/>
            <p:nvPr/>
          </p:nvSpPr>
          <p:spPr>
            <a:xfrm>
              <a:off x="6710901" y="1264257"/>
              <a:ext cx="4534335" cy="423539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dirty="0">
                <a:solidFill>
                  <a:prstClr val="white"/>
                </a:solidFill>
                <a:latin typeface="Microsoft YaHei" panose="020B0503020204020204" charset="-122"/>
              </a:endParaRPr>
            </a:p>
          </p:txBody>
        </p:sp>
        <p:sp>
          <p:nvSpPr>
            <p:cNvPr id="2070" name="Freeform: Shape 2069"/>
            <p:cNvSpPr/>
            <p:nvPr/>
          </p:nvSpPr>
          <p:spPr>
            <a:xfrm rot="300000">
              <a:off x="6516303" y="1122043"/>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dirty="0">
                <a:solidFill>
                  <a:prstClr val="white"/>
                </a:solidFill>
                <a:latin typeface="Microsoft YaHei" panose="020B0503020204020204" charset="-122"/>
              </a:endParaRPr>
            </a:p>
          </p:txBody>
        </p:sp>
      </p:grpSp>
      <p:pic>
        <p:nvPicPr>
          <p:cNvPr id="3" name="Picture 2"/>
          <p:cNvPicPr>
            <a:picLocks noChangeAspect="1"/>
          </p:cNvPicPr>
          <p:nvPr/>
        </p:nvPicPr>
        <p:blipFill rotWithShape="1">
          <a:blip r:embed="rId5">
            <a:extLst>
              <a:ext uri="{BEBA8EAE-BF5A-486C-A8C5-ECC9F3942E4B}">
                <a14:imgProps xmlns:a14="http://schemas.microsoft.com/office/drawing/2010/main">
                  <a14:imgLayer r:embed="rId6">
                    <a14:imgEffect>
                      <a14:backgroundRemoval t="8667" b="90000" l="10000" r="90889">
                        <a14:foregroundMark x1="16667" y1="51667" x2="22444" y2="60333"/>
                        <a14:foregroundMark x1="42778" y1="50444" x2="52000" y2="59556"/>
                        <a14:foregroundMark x1="40778" y1="54111" x2="46667" y2="57667"/>
                        <a14:foregroundMark x1="18667" y1="55778" x2="17889" y2="61444"/>
                        <a14:foregroundMark x1="42889" y1="8667" x2="42667" y2="12000"/>
                        <a14:foregroundMark x1="39444" y1="23111" x2="39444" y2="28222"/>
                        <a14:foregroundMark x1="89222" y1="50889" x2="90889" y2="55667"/>
                      </a14:backgroundRemoval>
                    </a14:imgEffect>
                  </a14:imgLayer>
                </a14:imgProps>
              </a:ext>
            </a:extLst>
          </a:blip>
          <a:srcRect t="6116" r="1" b="1"/>
          <a:stretch>
            <a:fillRect/>
          </a:stretch>
        </p:blipFill>
        <p:spPr>
          <a:xfrm>
            <a:off x="7134601" y="1750640"/>
            <a:ext cx="2590407" cy="3969721"/>
          </a:xfrm>
          <a:custGeom>
            <a:avLst/>
            <a:gdLst/>
            <a:ahLst/>
            <a:cxnLst/>
            <a:rect l="l" t="t" r="r" b="b"/>
            <a:pathLst>
              <a:path w="3952684" h="3588642">
                <a:moveTo>
                  <a:pt x="2262021" y="0"/>
                </a:moveTo>
                <a:cubicBezTo>
                  <a:pt x="2521915" y="0"/>
                  <a:pt x="2761111" y="48268"/>
                  <a:pt x="2973080" y="143330"/>
                </a:cubicBezTo>
                <a:cubicBezTo>
                  <a:pt x="3171733" y="232491"/>
                  <a:pt x="3346211" y="362626"/>
                  <a:pt x="3491678" y="530048"/>
                </a:cubicBezTo>
                <a:cubicBezTo>
                  <a:pt x="3788979" y="872350"/>
                  <a:pt x="3952684" y="1358801"/>
                  <a:pt x="3952684" y="1899831"/>
                </a:cubicBezTo>
                <a:cubicBezTo>
                  <a:pt x="3952684" y="2115686"/>
                  <a:pt x="3889322" y="2288927"/>
                  <a:pt x="3747331" y="2461593"/>
                </a:cubicBezTo>
                <a:cubicBezTo>
                  <a:pt x="3598809" y="2642210"/>
                  <a:pt x="3375643" y="2808567"/>
                  <a:pt x="3139331" y="2984675"/>
                </a:cubicBezTo>
                <a:cubicBezTo>
                  <a:pt x="3095732" y="3017128"/>
                  <a:pt x="3050692" y="3050728"/>
                  <a:pt x="3005652" y="3084736"/>
                </a:cubicBezTo>
                <a:cubicBezTo>
                  <a:pt x="2602495" y="3389096"/>
                  <a:pt x="2308249" y="3588642"/>
                  <a:pt x="1907213" y="3588642"/>
                </a:cubicBezTo>
                <a:cubicBezTo>
                  <a:pt x="1296158" y="3588642"/>
                  <a:pt x="863400" y="3343695"/>
                  <a:pt x="460242" y="2769559"/>
                </a:cubicBezTo>
                <a:cubicBezTo>
                  <a:pt x="407483" y="2694411"/>
                  <a:pt x="355911" y="2626066"/>
                  <a:pt x="306036" y="2560014"/>
                </a:cubicBezTo>
                <a:cubicBezTo>
                  <a:pt x="99326" y="2286139"/>
                  <a:pt x="0" y="2143712"/>
                  <a:pt x="0" y="1899831"/>
                </a:cubicBezTo>
                <a:cubicBezTo>
                  <a:pt x="0" y="1657671"/>
                  <a:pt x="62259" y="1418460"/>
                  <a:pt x="184911" y="1188839"/>
                </a:cubicBezTo>
                <a:cubicBezTo>
                  <a:pt x="304934" y="964216"/>
                  <a:pt x="476527" y="758606"/>
                  <a:pt x="694859" y="577907"/>
                </a:cubicBezTo>
                <a:cubicBezTo>
                  <a:pt x="909458" y="400240"/>
                  <a:pt x="1164345" y="253716"/>
                  <a:pt x="1432127" y="154228"/>
                </a:cubicBezTo>
                <a:cubicBezTo>
                  <a:pt x="1707119" y="51875"/>
                  <a:pt x="1986436" y="0"/>
                  <a:pt x="2262021" y="0"/>
                </a:cubicBezTo>
                <a:close/>
              </a:path>
            </a:pathLst>
          </a:custGeom>
        </p:spPr>
      </p:pic>
      <p:sp>
        <p:nvSpPr>
          <p:cNvPr id="12" name="WordArt 3"/>
          <p:cNvSpPr>
            <a:spLocks noChangeArrowheads="1" noChangeShapeType="1" noTextEdit="1"/>
          </p:cNvSpPr>
          <p:nvPr/>
        </p:nvSpPr>
        <p:spPr bwMode="auto">
          <a:xfrm>
            <a:off x="1608120" y="1739404"/>
            <a:ext cx="4867065" cy="1409550"/>
          </a:xfrm>
          <a:prstGeom prst="rect">
            <a:avLst/>
          </a:prstGeom>
        </p:spPr>
        <p:txBody>
          <a:bodyPr wrap="none" fromWordArt="1">
            <a:prstTxWarp prst="textPlain">
              <a:avLst>
                <a:gd name="adj" fmla="val 50000"/>
              </a:avLst>
            </a:prstTxWarp>
          </a:bodyPr>
          <a:lstStyle/>
          <a:p>
            <a:pPr algn="ctr"/>
            <a:r>
              <a:rPr lang="en-US" sz="2696"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ÔN TẬP GIỮA HỌC KỲ I</a:t>
            </a:r>
          </a:p>
        </p:txBody>
      </p:sp>
    </p:spTree>
    <p:custDataLst>
      <p:tags r:id="rId1"/>
    </p:custDataLst>
    <p:extLst>
      <p:ext uri="{BB962C8B-B14F-4D97-AF65-F5344CB8AC3E}">
        <p14:creationId xmlns:p14="http://schemas.microsoft.com/office/powerpoint/2010/main" val="79000083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00062" y="290488"/>
            <a:ext cx="8786371" cy="1815882"/>
          </a:xfrm>
          <a:prstGeom prst="rect">
            <a:avLst/>
          </a:prstGeom>
          <a:noFill/>
        </p:spPr>
        <p:txBody>
          <a:bodyPr wrap="square">
            <a:spAutoFit/>
          </a:bodyPr>
          <a:lstStyle/>
          <a:p>
            <a:pPr algn="just"/>
            <a:r>
              <a:rPr lang="vi-VN" sz="2800" b="1" dirty="0">
                <a:solidFill>
                  <a:srgbClr val="FF0000"/>
                </a:solidFill>
                <a:latin typeface="Nunito Black" pitchFamily="2" charset="0"/>
              </a:rPr>
              <a:t>e. Điền dấu câu thích hợp vào ô trống.</a:t>
            </a:r>
          </a:p>
          <a:p>
            <a:pPr algn="just"/>
            <a:r>
              <a:rPr lang="en-US" sz="2800" b="1" dirty="0">
                <a:solidFill>
                  <a:srgbClr val="002060"/>
                </a:solidFill>
                <a:latin typeface="OpenSans"/>
              </a:rPr>
              <a:t>	</a:t>
            </a:r>
            <a:r>
              <a:rPr lang="vi-VN" sz="2800" b="1" dirty="0">
                <a:solidFill>
                  <a:srgbClr val="002060"/>
                </a:solidFill>
                <a:latin typeface="Nunito Black" pitchFamily="2" charset="0"/>
              </a:rPr>
              <a:t>Bức tranh của bạn nhỏ có nhiều cảnh vật</a:t>
            </a:r>
            <a:r>
              <a:rPr lang="en-US" sz="2800" b="1" dirty="0">
                <a:solidFill>
                  <a:srgbClr val="002060"/>
                </a:solidFill>
                <a:latin typeface="Nunito Black" pitchFamily="2" charset="0"/>
              </a:rPr>
              <a:t>  </a:t>
            </a:r>
            <a:r>
              <a:rPr lang="vi-VN" sz="2800" b="1" dirty="0">
                <a:solidFill>
                  <a:srgbClr val="002060"/>
                </a:solidFill>
                <a:latin typeface="Nunito Black" pitchFamily="2" charset="0"/>
              </a:rPr>
              <a:t>□ </a:t>
            </a:r>
            <a:r>
              <a:rPr lang="en-US" sz="2800" b="1" dirty="0">
                <a:solidFill>
                  <a:srgbClr val="002060"/>
                </a:solidFill>
                <a:latin typeface="Nunito Black" pitchFamily="2" charset="0"/>
              </a:rPr>
              <a:t> </a:t>
            </a:r>
            <a:r>
              <a:rPr lang="vi-VN" sz="2800" b="1" dirty="0">
                <a:solidFill>
                  <a:srgbClr val="002060"/>
                </a:solidFill>
                <a:latin typeface="Nunito Black" pitchFamily="2" charset="0"/>
              </a:rPr>
              <a:t>làng xóm</a:t>
            </a:r>
            <a:r>
              <a:rPr lang="en-US" sz="2800" b="1" dirty="0">
                <a:solidFill>
                  <a:srgbClr val="002060"/>
                </a:solidFill>
                <a:latin typeface="Nunito Black" pitchFamily="2" charset="0"/>
              </a:rPr>
              <a:t>  </a:t>
            </a:r>
            <a:r>
              <a:rPr lang="vi-VN" sz="2800" b="1" dirty="0">
                <a:solidFill>
                  <a:srgbClr val="002060"/>
                </a:solidFill>
                <a:latin typeface="Nunito Black" pitchFamily="2" charset="0"/>
              </a:rPr>
              <a:t>□ </a:t>
            </a:r>
            <a:r>
              <a:rPr lang="vi-VN" sz="2800" b="1" dirty="0">
                <a:solidFill>
                  <a:srgbClr val="002060"/>
                </a:solidFill>
                <a:latin typeface="Nunito Black" pitchFamily="2" charset="0"/>
              </a:rPr>
              <a:t>sông </a:t>
            </a:r>
            <a:r>
              <a:rPr lang="vi-VN" sz="2800" b="1" dirty="0">
                <a:solidFill>
                  <a:srgbClr val="002060"/>
                </a:solidFill>
                <a:latin typeface="Nunito Black" pitchFamily="2" charset="0"/>
              </a:rPr>
              <a:t>máng</a:t>
            </a:r>
            <a:r>
              <a:rPr lang="en-US" sz="2800" b="1" dirty="0">
                <a:solidFill>
                  <a:srgbClr val="002060"/>
                </a:solidFill>
                <a:latin typeface="Nunito Black" pitchFamily="2" charset="0"/>
              </a:rPr>
              <a:t> </a:t>
            </a:r>
            <a:r>
              <a:rPr lang="vi-VN" sz="2800" b="1" dirty="0">
                <a:solidFill>
                  <a:srgbClr val="002060"/>
                </a:solidFill>
                <a:latin typeface="Nunito Black" pitchFamily="2" charset="0"/>
              </a:rPr>
              <a:t>□</a:t>
            </a:r>
            <a:r>
              <a:rPr lang="en-US" sz="2800" b="1" dirty="0">
                <a:solidFill>
                  <a:srgbClr val="002060"/>
                </a:solidFill>
                <a:latin typeface="Nunito Black" pitchFamily="2" charset="0"/>
              </a:rPr>
              <a:t> </a:t>
            </a:r>
            <a:r>
              <a:rPr lang="vi-VN" sz="2800" b="1" dirty="0">
                <a:solidFill>
                  <a:srgbClr val="002060"/>
                </a:solidFill>
                <a:latin typeface="Nunito Black" pitchFamily="2" charset="0"/>
              </a:rPr>
              <a:t> trường học</a:t>
            </a:r>
            <a:r>
              <a:rPr lang="en-US" sz="2800" b="1" dirty="0">
                <a:solidFill>
                  <a:srgbClr val="002060"/>
                </a:solidFill>
                <a:latin typeface="Nunito Black" pitchFamily="2" charset="0"/>
              </a:rPr>
              <a:t>  </a:t>
            </a:r>
            <a:r>
              <a:rPr lang="vi-VN" sz="2800" b="1" dirty="0">
                <a:solidFill>
                  <a:srgbClr val="002060"/>
                </a:solidFill>
                <a:latin typeface="Nunito Black" pitchFamily="2" charset="0"/>
              </a:rPr>
              <a:t>□ </a:t>
            </a:r>
            <a:r>
              <a:rPr lang="en-US" sz="2800" b="1" dirty="0">
                <a:solidFill>
                  <a:srgbClr val="002060"/>
                </a:solidFill>
                <a:latin typeface="Nunito Black" pitchFamily="2" charset="0"/>
              </a:rPr>
              <a:t> </a:t>
            </a:r>
            <a:r>
              <a:rPr lang="vi-VN" sz="2800" b="1" dirty="0">
                <a:solidFill>
                  <a:srgbClr val="002060"/>
                </a:solidFill>
                <a:latin typeface="Nunito Black" pitchFamily="2" charset="0"/>
              </a:rPr>
              <a:t>trời mây,…</a:t>
            </a:r>
          </a:p>
        </p:txBody>
      </p:sp>
      <p:sp>
        <p:nvSpPr>
          <p:cNvPr id="9" name="TextBox 8"/>
          <p:cNvSpPr txBox="1"/>
          <p:nvPr/>
        </p:nvSpPr>
        <p:spPr>
          <a:xfrm>
            <a:off x="3809739" y="1111783"/>
            <a:ext cx="325464" cy="563701"/>
          </a:xfrm>
          <a:prstGeom prst="roundRect">
            <a:avLst/>
          </a:prstGeom>
          <a:solidFill>
            <a:srgbClr val="FFCCCC"/>
          </a:solidFill>
        </p:spPr>
        <p:txBody>
          <a:bodyPr wrap="square" rtlCol="0">
            <a:spAutoFit/>
          </a:bodyPr>
          <a:lstStyle/>
          <a:p>
            <a:r>
              <a:rPr lang="en-US" sz="2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0" name="TextBox 9"/>
          <p:cNvSpPr txBox="1"/>
          <p:nvPr/>
        </p:nvSpPr>
        <p:spPr>
          <a:xfrm>
            <a:off x="6427954" y="1125356"/>
            <a:ext cx="325464" cy="563701"/>
          </a:xfrm>
          <a:prstGeom prst="roundRect">
            <a:avLst/>
          </a:prstGeom>
          <a:solidFill>
            <a:srgbClr val="FFCCCC"/>
          </a:solidFill>
        </p:spPr>
        <p:txBody>
          <a:bodyPr wrap="square" rtlCol="0">
            <a:spAutoFit/>
          </a:bodyPr>
          <a:lstStyle/>
          <a:p>
            <a:r>
              <a:rPr lang="en-US" sz="2800" b="1">
                <a:solidFill>
                  <a:srgbClr val="FF0000"/>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1" name="TextBox 10"/>
          <p:cNvSpPr txBox="1"/>
          <p:nvPr/>
        </p:nvSpPr>
        <p:spPr>
          <a:xfrm>
            <a:off x="9244394" y="1074534"/>
            <a:ext cx="325464" cy="563701"/>
          </a:xfrm>
          <a:prstGeom prst="roundRect">
            <a:avLst/>
          </a:prstGeom>
          <a:solidFill>
            <a:srgbClr val="FFCCCC"/>
          </a:solidFill>
        </p:spPr>
        <p:txBody>
          <a:bodyPr wrap="square" rtlCol="0">
            <a:spAutoFit/>
          </a:bodyPr>
          <a:lstStyle/>
          <a:p>
            <a:r>
              <a:rPr lang="en-US" sz="2800" b="1">
                <a:solidFill>
                  <a:srgbClr val="FF0000"/>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2" name="TextBox 11"/>
          <p:cNvSpPr txBox="1"/>
          <p:nvPr/>
        </p:nvSpPr>
        <p:spPr>
          <a:xfrm>
            <a:off x="10171731" y="634728"/>
            <a:ext cx="325464" cy="563701"/>
          </a:xfrm>
          <a:prstGeom prst="roundRect">
            <a:avLst/>
          </a:prstGeom>
          <a:solidFill>
            <a:srgbClr val="FFCCCC"/>
          </a:solidFill>
        </p:spPr>
        <p:txBody>
          <a:bodyPr wrap="square" rtlCol="0">
            <a:spAutoFit/>
          </a:bodyPr>
          <a:lstStyle/>
          <a:p>
            <a:r>
              <a:rPr lang="en-US" sz="2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1026" name="Picture 2" descr="Huyền tích về ma cây g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7769" y="2348880"/>
            <a:ext cx="4177615" cy="41845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7240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524000" y="0"/>
            <a:ext cx="2268416" cy="689482"/>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Microsoft YaHei" panose="020B0503020204020204" charset="-122"/>
            </a:endParaRPr>
          </a:p>
        </p:txBody>
      </p:sp>
      <p:sp>
        <p:nvSpPr>
          <p:cNvPr id="3" name="TextBox 2"/>
          <p:cNvSpPr txBox="1"/>
          <p:nvPr/>
        </p:nvSpPr>
        <p:spPr>
          <a:xfrm>
            <a:off x="1524000" y="136190"/>
            <a:ext cx="2131256" cy="954107"/>
          </a:xfrm>
          <a:prstGeom prst="rect">
            <a:avLst/>
          </a:prstGeom>
          <a:noFill/>
        </p:spPr>
        <p:txBody>
          <a:bodyPr wrap="square" rtlCol="0">
            <a:spAutoFit/>
          </a:bodyPr>
          <a:lstStyle/>
          <a:p>
            <a:pPr>
              <a:defRPr/>
            </a:pPr>
            <a:r>
              <a:rPr lang="en-US" sz="2800" b="1" dirty="0">
                <a:solidFill>
                  <a:prstClr val="white"/>
                </a:solidFill>
                <a:latin typeface="Times New Roman" panose="02020603050405020304" pitchFamily="18" charset="0"/>
                <a:ea typeface="Open Sans" panose="020B0606030504020204" pitchFamily="34" charset="0"/>
                <a:cs typeface="Times New Roman" panose="02020603050405020304" pitchFamily="18" charset="0"/>
              </a:rPr>
              <a:t>PHẦN A: ĐỌC</a:t>
            </a:r>
            <a:endParaRPr lang="en-US" sz="3200" b="1" i="1" dirty="0">
              <a:solidFill>
                <a:prstClr val="white"/>
              </a:solidFill>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5" name="TextBox 4"/>
          <p:cNvSpPr txBox="1"/>
          <p:nvPr/>
        </p:nvSpPr>
        <p:spPr>
          <a:xfrm>
            <a:off x="1603522" y="703715"/>
            <a:ext cx="8984959" cy="7478970"/>
          </a:xfrm>
          <a:prstGeom prst="rect">
            <a:avLst/>
          </a:prstGeom>
          <a:solidFill>
            <a:schemeClr val="accent4">
              <a:lumMod val="20000"/>
              <a:lumOff val="80000"/>
            </a:schemeClr>
          </a:solidFill>
          <a:ln>
            <a:solidFill>
              <a:srgbClr val="FF0000"/>
            </a:solidFill>
          </a:ln>
        </p:spPr>
        <p:txBody>
          <a:bodyPr wrap="square">
            <a:spAutoFit/>
          </a:bodyPr>
          <a:lstStyle/>
          <a:p>
            <a:pPr algn="just"/>
            <a:r>
              <a:rPr lang="vi-VN" sz="2400" b="1" dirty="0">
                <a:solidFill>
                  <a:srgbClr val="000000"/>
                </a:solidFill>
                <a:latin typeface="Times New Roman" panose="02020603050405020304" pitchFamily="18" charset="0"/>
                <a:cs typeface="Times New Roman" panose="02020603050405020304" pitchFamily="18" charset="0"/>
              </a:rPr>
              <a:t>Đọc thành tiếng và trả lời câu hỏi.</a:t>
            </a:r>
            <a:endParaRPr lang="vi-VN" sz="2400" dirty="0">
              <a:solidFill>
                <a:srgbClr val="000000"/>
              </a:solidFill>
              <a:latin typeface="Times New Roman" panose="02020603050405020304" pitchFamily="18" charset="0"/>
              <a:cs typeface="Times New Roman" panose="02020603050405020304" pitchFamily="18" charset="0"/>
            </a:endParaRPr>
          </a:p>
          <a:p>
            <a:pPr algn="ctr"/>
            <a:r>
              <a:rPr lang="vi-VN" sz="2400" b="1" dirty="0">
                <a:solidFill>
                  <a:srgbClr val="FF0000"/>
                </a:solidFill>
                <a:latin typeface="Times New Roman" panose="02020603050405020304" pitchFamily="18" charset="0"/>
                <a:cs typeface="Times New Roman" panose="02020603050405020304" pitchFamily="18" charset="0"/>
              </a:rPr>
              <a:t>Cô giáo tí hon</a:t>
            </a:r>
            <a:endParaRPr lang="vi-VN" sz="2400" dirty="0">
              <a:solidFill>
                <a:srgbClr val="FF0000"/>
              </a:solidFill>
              <a:latin typeface="Times New Roman" panose="02020603050405020304" pitchFamily="18" charset="0"/>
              <a:cs typeface="Times New Roman" panose="02020603050405020304" pitchFamily="18" charset="0"/>
            </a:endParaRP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Bé nói với các em:</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 Bây giờ chơi đi học, nghen! Đứa nào học giỏi, mai mốt má cho đi học thiệt.</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Đàn em tranh nhau ngồi vào một chỗ. Bé kẹp lại tóc, thả ống quần xuống, lấy cái nón của  má đội lên đầu. Nó cố bắt chước cái dáng đi khoan thai của cô giáo khi cô bước vào lớp. Đàn em cũng làm y hệt đám học trò, đứng cả dậy, cười khúc khích chào cô.</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Bé treo nón lên, mặt tỉnh khô, lấy một nhánh trâm bầu làm thước. Mấy đứa em chống hai tay ngồi dòm chị. Giống như cô giáo, Bé đưa mắt nhìn đám học trò. Đôi mắt Bé ánh lên vẻ tự hào. Bé nhón chân lên, bàn tay tròn trịa cầm nhánh trâm bầu nhịp nhịp trên tấm bảng một cách chăm chú. Đàn em há miệng dòm theo tay chị. Bé đánh vần từng tiếng. Đàn em ríu rít đánh vần theo. Thằng Hiển ngọng líu, nói không kịp hai đứa lớn. Cái Anh bao giờ cũng giành phần đọc xong trước. Nó ngồi giữa cái Thanh và thằng Hiển, gọn tròn như một củ khoai, hai má núng nính ửng hồng. Cái Thanh ngồi đó, hiền dịu, mở to đôi mắt nhìn tấm bảng, vừa đọc vừa mân mê mái tóc mai. Thằng em nhỏ nhìn vào miệng ba đứa lớn rồi cũng bi bô la lên rối rít.</a:t>
            </a:r>
          </a:p>
        </p:txBody>
      </p:sp>
    </p:spTree>
    <p:custDataLst>
      <p:tags r:id="rId1"/>
    </p:custDataLst>
    <p:extLst>
      <p:ext uri="{BB962C8B-B14F-4D97-AF65-F5344CB8AC3E}">
        <p14:creationId xmlns:p14="http://schemas.microsoft.com/office/powerpoint/2010/main" val="2678293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Microsoft YaHei" panose="020B0503020204020204" charset="-122"/>
            </a:endParaRPr>
          </a:p>
        </p:txBody>
      </p:sp>
      <p:sp>
        <p:nvSpPr>
          <p:cNvPr id="12" name="Freeform: Shape 11"/>
          <p:cNvSpPr>
            <a:spLocks noGrp="1" noRot="1" noChangeAspect="1" noMove="1" noResize="1" noEditPoints="1" noAdjustHandles="1" noChangeArrowheads="1" noChangeShapeType="1" noTextEdit="1"/>
          </p:cNvSpPr>
          <p:nvPr/>
        </p:nvSpPr>
        <p:spPr>
          <a:xfrm>
            <a:off x="1765300"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Microsoft YaHei" panose="020B0503020204020204" charset="-122"/>
            </a:endParaRPr>
          </a:p>
        </p:txBody>
      </p:sp>
      <p:sp>
        <p:nvSpPr>
          <p:cNvPr id="14" name="Right Triangle 13"/>
          <p:cNvSpPr>
            <a:spLocks noGrp="1" noRot="1" noChangeAspect="1" noMove="1" noResize="1" noEditPoints="1" noAdjustHandles="1" noChangeArrowheads="1" noChangeShapeType="1" noTextEdit="1"/>
          </p:cNvSpPr>
          <p:nvPr/>
        </p:nvSpPr>
        <p:spPr>
          <a:xfrm flipH="1">
            <a:off x="7956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Microsoft YaHei" panose="020B0503020204020204" charset="-122"/>
            </a:endParaRPr>
          </a:p>
        </p:txBody>
      </p:sp>
      <p:sp>
        <p:nvSpPr>
          <p:cNvPr id="6" name="Rectangle: Rounded Corners 5"/>
          <p:cNvSpPr/>
          <p:nvPr/>
        </p:nvSpPr>
        <p:spPr>
          <a:xfrm>
            <a:off x="1765299" y="21270"/>
            <a:ext cx="2497340" cy="6951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i="1">
              <a:solidFill>
                <a:prstClr val="white"/>
              </a:solidFill>
              <a:latin typeface="Microsoft YaHei" panose="020B0503020204020204" charset="-122"/>
            </a:endParaRPr>
          </a:p>
        </p:txBody>
      </p:sp>
      <p:sp>
        <p:nvSpPr>
          <p:cNvPr id="7" name="TextBox 6"/>
          <p:cNvSpPr txBox="1"/>
          <p:nvPr/>
        </p:nvSpPr>
        <p:spPr>
          <a:xfrm>
            <a:off x="1839275" y="60124"/>
            <a:ext cx="2759400" cy="954107"/>
          </a:xfrm>
          <a:prstGeom prst="rect">
            <a:avLst/>
          </a:prstGeom>
          <a:noFill/>
        </p:spPr>
        <p:txBody>
          <a:bodyPr wrap="square" rtlCol="0">
            <a:spAutoFit/>
          </a:bodyPr>
          <a:lstStyle/>
          <a:p>
            <a:pPr>
              <a:defRPr/>
            </a:pPr>
            <a:r>
              <a:rPr lang="en-US" sz="2800" b="1" i="1">
                <a:solidFill>
                  <a:prstClr val="white"/>
                </a:solidFill>
                <a:latin typeface="Nunito Black" pitchFamily="2" charset="0"/>
                <a:ea typeface="Open Sans" panose="020B0606030504020204" pitchFamily="34" charset="0"/>
                <a:cs typeface="Open Sans" panose="020B0606030504020204" pitchFamily="34" charset="0"/>
              </a:rPr>
              <a:t>Đọc thành tiếng</a:t>
            </a:r>
          </a:p>
        </p:txBody>
      </p:sp>
      <p:sp>
        <p:nvSpPr>
          <p:cNvPr id="8" name="Speech Bubble: Rectangle with Corners Rounded 7"/>
          <p:cNvSpPr/>
          <p:nvPr/>
        </p:nvSpPr>
        <p:spPr>
          <a:xfrm flipH="1">
            <a:off x="2450304" y="1209824"/>
            <a:ext cx="6706441" cy="3938953"/>
          </a:xfrm>
          <a:prstGeom prst="wedgeRoundRectCallout">
            <a:avLst/>
          </a:prstGeom>
          <a:noFill/>
          <a:ln w="57150">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Microsoft YaHei" panose="020B0503020204020204" charset="-122"/>
            </a:endParaRPr>
          </a:p>
        </p:txBody>
      </p:sp>
      <p:sp>
        <p:nvSpPr>
          <p:cNvPr id="13" name="TextBox 12"/>
          <p:cNvSpPr txBox="1"/>
          <p:nvPr/>
        </p:nvSpPr>
        <p:spPr>
          <a:xfrm>
            <a:off x="2716828" y="1470591"/>
            <a:ext cx="6561207" cy="738664"/>
          </a:xfrm>
          <a:prstGeom prst="rect">
            <a:avLst/>
          </a:prstGeom>
          <a:noFill/>
        </p:spPr>
        <p:txBody>
          <a:bodyPr wrap="square" rtlCol="0">
            <a:spAutoFit/>
          </a:bodyPr>
          <a:lstStyle/>
          <a:p>
            <a:pPr algn="just">
              <a:lnSpc>
                <a:spcPct val="150000"/>
              </a:lnSpc>
            </a:pPr>
            <a:r>
              <a:rPr lang="en-US" sz="2800" dirty="0">
                <a:solidFill>
                  <a:srgbClr val="FF0000"/>
                </a:solidFill>
                <a:latin typeface="Nunito Black" pitchFamily="2" charset="0"/>
              </a:rPr>
              <a:t>- </a:t>
            </a:r>
            <a:r>
              <a:rPr lang="en-US" sz="2800" dirty="0" err="1">
                <a:solidFill>
                  <a:srgbClr val="FF0000"/>
                </a:solidFill>
                <a:latin typeface="Nunito Black" pitchFamily="2" charset="0"/>
              </a:rPr>
              <a:t>Khoan</a:t>
            </a:r>
            <a:r>
              <a:rPr lang="en-US" sz="2800" dirty="0">
                <a:solidFill>
                  <a:srgbClr val="FF0000"/>
                </a:solidFill>
                <a:latin typeface="Nunito Black" pitchFamily="2" charset="0"/>
              </a:rPr>
              <a:t> </a:t>
            </a:r>
            <a:r>
              <a:rPr lang="en-US" sz="2800" dirty="0" err="1">
                <a:solidFill>
                  <a:srgbClr val="FF0000"/>
                </a:solidFill>
                <a:latin typeface="Nunito Black" pitchFamily="2" charset="0"/>
              </a:rPr>
              <a:t>thai</a:t>
            </a:r>
            <a:r>
              <a:rPr lang="en-US" sz="2800" dirty="0">
                <a:solidFill>
                  <a:srgbClr val="FF0000"/>
                </a:solidFill>
                <a:latin typeface="Nunito Black" pitchFamily="2" charset="0"/>
              </a:rPr>
              <a:t>: thong </a:t>
            </a:r>
            <a:r>
              <a:rPr lang="en-US" sz="2800" dirty="0" err="1">
                <a:solidFill>
                  <a:srgbClr val="FF0000"/>
                </a:solidFill>
                <a:latin typeface="Nunito Black" pitchFamily="2" charset="0"/>
              </a:rPr>
              <a:t>thả</a:t>
            </a:r>
            <a:r>
              <a:rPr lang="en-US" sz="2800" dirty="0">
                <a:solidFill>
                  <a:srgbClr val="FF0000"/>
                </a:solidFill>
                <a:latin typeface="Nunito Black" pitchFamily="2" charset="0"/>
              </a:rPr>
              <a:t>, </a:t>
            </a:r>
            <a:r>
              <a:rPr lang="en-US" sz="2800" dirty="0" err="1">
                <a:solidFill>
                  <a:srgbClr val="FF0000"/>
                </a:solidFill>
                <a:latin typeface="Nunito Black" pitchFamily="2" charset="0"/>
              </a:rPr>
              <a:t>nhẹ</a:t>
            </a:r>
            <a:r>
              <a:rPr lang="en-US" sz="2800" dirty="0">
                <a:solidFill>
                  <a:srgbClr val="FF0000"/>
                </a:solidFill>
                <a:latin typeface="Nunito Black" pitchFamily="2" charset="0"/>
              </a:rPr>
              <a:t> </a:t>
            </a:r>
            <a:r>
              <a:rPr lang="en-US" sz="2800" dirty="0" err="1">
                <a:solidFill>
                  <a:srgbClr val="FF0000"/>
                </a:solidFill>
                <a:latin typeface="Nunito Black" pitchFamily="2" charset="0"/>
              </a:rPr>
              <a:t>nhàng</a:t>
            </a:r>
            <a:endParaRPr lang="en-US" sz="2800" dirty="0">
              <a:solidFill>
                <a:srgbClr val="FF0000"/>
              </a:solidFill>
              <a:latin typeface="Nunito Black" pitchFamily="2" charset="0"/>
            </a:endParaRPr>
          </a:p>
        </p:txBody>
      </p:sp>
      <p:sp>
        <p:nvSpPr>
          <p:cNvPr id="9" name="TextBox 8"/>
          <p:cNvSpPr txBox="1"/>
          <p:nvPr/>
        </p:nvSpPr>
        <p:spPr>
          <a:xfrm>
            <a:off x="2740796" y="2502140"/>
            <a:ext cx="6125455" cy="954107"/>
          </a:xfrm>
          <a:prstGeom prst="rect">
            <a:avLst/>
          </a:prstGeom>
          <a:noFill/>
        </p:spPr>
        <p:txBody>
          <a:bodyPr wrap="square" rtlCol="0">
            <a:spAutoFit/>
          </a:bodyPr>
          <a:lstStyle/>
          <a:p>
            <a:pPr algn="just"/>
            <a:r>
              <a:rPr lang="en-US" sz="2800" dirty="0">
                <a:solidFill>
                  <a:srgbClr val="00B050"/>
                </a:solidFill>
                <a:latin typeface="Nunito Black" pitchFamily="2" charset="0"/>
              </a:rPr>
              <a:t>- </a:t>
            </a:r>
            <a:r>
              <a:rPr lang="en-US" sz="2800" dirty="0" err="1">
                <a:solidFill>
                  <a:srgbClr val="00B050"/>
                </a:solidFill>
                <a:latin typeface="Nunito Black" pitchFamily="2" charset="0"/>
              </a:rPr>
              <a:t>Tỉnh</a:t>
            </a:r>
            <a:r>
              <a:rPr lang="en-US" sz="2800" dirty="0">
                <a:solidFill>
                  <a:srgbClr val="00B050"/>
                </a:solidFill>
                <a:latin typeface="Nunito Black" pitchFamily="2" charset="0"/>
              </a:rPr>
              <a:t> </a:t>
            </a:r>
            <a:r>
              <a:rPr lang="en-US" sz="2800" dirty="0" err="1">
                <a:solidFill>
                  <a:srgbClr val="00B050"/>
                </a:solidFill>
                <a:latin typeface="Nunito Black" pitchFamily="2" charset="0"/>
              </a:rPr>
              <a:t>khô</a:t>
            </a:r>
            <a:r>
              <a:rPr lang="en-US" sz="2800" dirty="0">
                <a:solidFill>
                  <a:srgbClr val="00B050"/>
                </a:solidFill>
                <a:latin typeface="Nunito Black" pitchFamily="2" charset="0"/>
              </a:rPr>
              <a:t>: (</a:t>
            </a:r>
            <a:r>
              <a:rPr lang="en-US" sz="2800" dirty="0" err="1">
                <a:solidFill>
                  <a:srgbClr val="00B050"/>
                </a:solidFill>
                <a:latin typeface="Nunito Black" pitchFamily="2" charset="0"/>
              </a:rPr>
              <a:t>vẻ</a:t>
            </a:r>
            <a:r>
              <a:rPr lang="en-US" sz="2800" dirty="0">
                <a:solidFill>
                  <a:srgbClr val="00B050"/>
                </a:solidFill>
                <a:latin typeface="Nunito Black" pitchFamily="2" charset="0"/>
              </a:rPr>
              <a:t> </a:t>
            </a:r>
            <a:r>
              <a:rPr lang="en-US" sz="2800" dirty="0" err="1">
                <a:solidFill>
                  <a:srgbClr val="00B050"/>
                </a:solidFill>
                <a:latin typeface="Nunito Black" pitchFamily="2" charset="0"/>
              </a:rPr>
              <a:t>mặt</a:t>
            </a:r>
            <a:r>
              <a:rPr lang="en-US" sz="2800" dirty="0">
                <a:solidFill>
                  <a:srgbClr val="00B050"/>
                </a:solidFill>
                <a:latin typeface="Nunito Black" pitchFamily="2" charset="0"/>
              </a:rPr>
              <a:t>) </a:t>
            </a:r>
            <a:r>
              <a:rPr lang="en-US" sz="2800" dirty="0" err="1">
                <a:solidFill>
                  <a:srgbClr val="00B050"/>
                </a:solidFill>
                <a:latin typeface="Nunito Black" pitchFamily="2" charset="0"/>
              </a:rPr>
              <a:t>không</a:t>
            </a:r>
            <a:r>
              <a:rPr lang="en-US" sz="2800" dirty="0">
                <a:solidFill>
                  <a:srgbClr val="00B050"/>
                </a:solidFill>
                <a:latin typeface="Nunito Black" pitchFamily="2" charset="0"/>
              </a:rPr>
              <a:t> </a:t>
            </a:r>
            <a:r>
              <a:rPr lang="en-US" sz="2800" dirty="0" err="1">
                <a:solidFill>
                  <a:srgbClr val="00B050"/>
                </a:solidFill>
                <a:latin typeface="Nunito Black" pitchFamily="2" charset="0"/>
              </a:rPr>
              <a:t>để</a:t>
            </a:r>
            <a:r>
              <a:rPr lang="en-US" sz="2800" dirty="0">
                <a:solidFill>
                  <a:srgbClr val="00B050"/>
                </a:solidFill>
                <a:latin typeface="Nunito Black" pitchFamily="2" charset="0"/>
              </a:rPr>
              <a:t> </a:t>
            </a:r>
            <a:r>
              <a:rPr lang="en-US" sz="2800" dirty="0" err="1">
                <a:solidFill>
                  <a:srgbClr val="00B050"/>
                </a:solidFill>
                <a:latin typeface="Nunito Black" pitchFamily="2" charset="0"/>
              </a:rPr>
              <a:t>lộ</a:t>
            </a:r>
            <a:r>
              <a:rPr lang="en-US" sz="2800" dirty="0">
                <a:solidFill>
                  <a:srgbClr val="00B050"/>
                </a:solidFill>
                <a:latin typeface="Nunito Black" pitchFamily="2" charset="0"/>
              </a:rPr>
              <a:t> </a:t>
            </a:r>
            <a:r>
              <a:rPr lang="en-US" sz="2800" dirty="0" err="1">
                <a:solidFill>
                  <a:srgbClr val="00B050"/>
                </a:solidFill>
                <a:latin typeface="Nunito Black" pitchFamily="2" charset="0"/>
              </a:rPr>
              <a:t>tình</a:t>
            </a:r>
            <a:r>
              <a:rPr lang="en-US" sz="2800" dirty="0">
                <a:solidFill>
                  <a:srgbClr val="00B050"/>
                </a:solidFill>
                <a:latin typeface="Nunito Black" pitchFamily="2" charset="0"/>
              </a:rPr>
              <a:t> </a:t>
            </a:r>
            <a:r>
              <a:rPr lang="en-US" sz="2800" dirty="0" err="1">
                <a:solidFill>
                  <a:srgbClr val="00B050"/>
                </a:solidFill>
                <a:latin typeface="Nunito Black" pitchFamily="2" charset="0"/>
              </a:rPr>
              <a:t>cảm</a:t>
            </a:r>
            <a:r>
              <a:rPr lang="en-US" sz="2800" dirty="0">
                <a:solidFill>
                  <a:srgbClr val="00B050"/>
                </a:solidFill>
                <a:latin typeface="Nunito Black" pitchFamily="2" charset="0"/>
              </a:rPr>
              <a:t>, </a:t>
            </a:r>
            <a:r>
              <a:rPr lang="en-US" sz="2800" dirty="0" err="1">
                <a:solidFill>
                  <a:srgbClr val="00B050"/>
                </a:solidFill>
                <a:latin typeface="Nunito Black" pitchFamily="2" charset="0"/>
              </a:rPr>
              <a:t>thái</a:t>
            </a:r>
            <a:r>
              <a:rPr lang="en-US" sz="2800" dirty="0">
                <a:solidFill>
                  <a:srgbClr val="00B050"/>
                </a:solidFill>
                <a:latin typeface="Nunito Black" pitchFamily="2" charset="0"/>
              </a:rPr>
              <a:t> </a:t>
            </a:r>
            <a:r>
              <a:rPr lang="en-US" sz="2800" dirty="0" err="1">
                <a:solidFill>
                  <a:srgbClr val="00B050"/>
                </a:solidFill>
                <a:latin typeface="Nunito Black" pitchFamily="2" charset="0"/>
              </a:rPr>
              <a:t>độ</a:t>
            </a:r>
            <a:r>
              <a:rPr lang="en-US" sz="2800" dirty="0">
                <a:solidFill>
                  <a:srgbClr val="00B050"/>
                </a:solidFill>
                <a:latin typeface="Nunito Black" pitchFamily="2" charset="0"/>
              </a:rPr>
              <a:t> </a:t>
            </a:r>
            <a:r>
              <a:rPr lang="en-US" sz="2800" dirty="0" err="1">
                <a:solidFill>
                  <a:srgbClr val="00B050"/>
                </a:solidFill>
                <a:latin typeface="Nunito Black" pitchFamily="2" charset="0"/>
              </a:rPr>
              <a:t>gì</a:t>
            </a:r>
            <a:endParaRPr lang="en-US" sz="2800" dirty="0">
              <a:solidFill>
                <a:srgbClr val="00B050"/>
              </a:solidFill>
              <a:latin typeface="Nunito Black" pitchFamily="2" charset="0"/>
            </a:endParaRPr>
          </a:p>
        </p:txBody>
      </p:sp>
      <p:sp>
        <p:nvSpPr>
          <p:cNvPr id="11" name="TextBox 10"/>
          <p:cNvSpPr txBox="1"/>
          <p:nvPr/>
        </p:nvSpPr>
        <p:spPr>
          <a:xfrm>
            <a:off x="2740796" y="3636426"/>
            <a:ext cx="6511989" cy="954107"/>
          </a:xfrm>
          <a:prstGeom prst="rect">
            <a:avLst/>
          </a:prstGeom>
          <a:noFill/>
        </p:spPr>
        <p:txBody>
          <a:bodyPr wrap="square" rtlCol="0">
            <a:spAutoFit/>
          </a:bodyPr>
          <a:lstStyle/>
          <a:p>
            <a:pPr algn="just"/>
            <a:r>
              <a:rPr lang="en-US" sz="2800" dirty="0">
                <a:solidFill>
                  <a:srgbClr val="0070C0"/>
                </a:solidFill>
                <a:latin typeface="Nunito Black" pitchFamily="2" charset="0"/>
              </a:rPr>
              <a:t>- </a:t>
            </a:r>
            <a:r>
              <a:rPr lang="en-US" sz="2800" dirty="0" err="1">
                <a:solidFill>
                  <a:srgbClr val="0070C0"/>
                </a:solidFill>
                <a:latin typeface="Nunito Black" pitchFamily="2" charset="0"/>
              </a:rPr>
              <a:t>Trâm</a:t>
            </a:r>
            <a:r>
              <a:rPr lang="en-US" sz="2800" dirty="0">
                <a:solidFill>
                  <a:srgbClr val="0070C0"/>
                </a:solidFill>
                <a:latin typeface="Nunito Black" pitchFamily="2" charset="0"/>
              </a:rPr>
              <a:t> </a:t>
            </a:r>
            <a:r>
              <a:rPr lang="en-US" sz="2800" dirty="0" err="1">
                <a:solidFill>
                  <a:srgbClr val="0070C0"/>
                </a:solidFill>
                <a:latin typeface="Nunito Black" pitchFamily="2" charset="0"/>
              </a:rPr>
              <a:t>bầu</a:t>
            </a:r>
            <a:r>
              <a:rPr lang="en-US" sz="2800" dirty="0">
                <a:solidFill>
                  <a:srgbClr val="0070C0"/>
                </a:solidFill>
                <a:latin typeface="Nunito Black" pitchFamily="2" charset="0"/>
              </a:rPr>
              <a:t>: </a:t>
            </a:r>
            <a:r>
              <a:rPr lang="en-US" sz="2800" dirty="0" err="1">
                <a:solidFill>
                  <a:srgbClr val="0070C0"/>
                </a:solidFill>
                <a:latin typeface="Nunito Black" pitchFamily="2" charset="0"/>
              </a:rPr>
              <a:t>cây</a:t>
            </a:r>
            <a:r>
              <a:rPr lang="en-US" sz="2800" dirty="0">
                <a:solidFill>
                  <a:srgbClr val="0070C0"/>
                </a:solidFill>
                <a:latin typeface="Nunito Black" pitchFamily="2" charset="0"/>
              </a:rPr>
              <a:t> </a:t>
            </a:r>
            <a:r>
              <a:rPr lang="en-US" sz="2800" dirty="0" err="1">
                <a:solidFill>
                  <a:srgbClr val="0070C0"/>
                </a:solidFill>
                <a:latin typeface="Nunito Black" pitchFamily="2" charset="0"/>
              </a:rPr>
              <a:t>cùng</a:t>
            </a:r>
            <a:r>
              <a:rPr lang="en-US" sz="2800" dirty="0">
                <a:solidFill>
                  <a:srgbClr val="0070C0"/>
                </a:solidFill>
                <a:latin typeface="Nunito Black" pitchFamily="2" charset="0"/>
              </a:rPr>
              <a:t> </a:t>
            </a:r>
            <a:r>
              <a:rPr lang="en-US" sz="2800" dirty="0" err="1">
                <a:solidFill>
                  <a:srgbClr val="0070C0"/>
                </a:solidFill>
                <a:latin typeface="Nunito Black" pitchFamily="2" charset="0"/>
              </a:rPr>
              <a:t>họ</a:t>
            </a:r>
            <a:r>
              <a:rPr lang="en-US" sz="2800" dirty="0">
                <a:solidFill>
                  <a:srgbClr val="0070C0"/>
                </a:solidFill>
                <a:latin typeface="Nunito Black" pitchFamily="2" charset="0"/>
              </a:rPr>
              <a:t> </a:t>
            </a:r>
            <a:r>
              <a:rPr lang="en-US" sz="2800" dirty="0" err="1">
                <a:solidFill>
                  <a:srgbClr val="0070C0"/>
                </a:solidFill>
                <a:latin typeface="Nunito Black" pitchFamily="2" charset="0"/>
              </a:rPr>
              <a:t>với</a:t>
            </a:r>
            <a:r>
              <a:rPr lang="en-US" sz="2800" dirty="0">
                <a:solidFill>
                  <a:srgbClr val="0070C0"/>
                </a:solidFill>
                <a:latin typeface="Nunito Black" pitchFamily="2" charset="0"/>
              </a:rPr>
              <a:t> </a:t>
            </a:r>
            <a:r>
              <a:rPr lang="en-US" sz="2800" dirty="0" err="1">
                <a:solidFill>
                  <a:srgbClr val="0070C0"/>
                </a:solidFill>
                <a:latin typeface="Nunito Black" pitchFamily="2" charset="0"/>
              </a:rPr>
              <a:t>bàng</a:t>
            </a:r>
            <a:r>
              <a:rPr lang="en-US" sz="2800" dirty="0">
                <a:solidFill>
                  <a:srgbClr val="0070C0"/>
                </a:solidFill>
                <a:latin typeface="Nunito Black" pitchFamily="2" charset="0"/>
              </a:rPr>
              <a:t>, </a:t>
            </a:r>
            <a:r>
              <a:rPr lang="en-US" sz="2800" dirty="0" err="1">
                <a:solidFill>
                  <a:srgbClr val="0070C0"/>
                </a:solidFill>
                <a:latin typeface="Nunito Black" pitchFamily="2" charset="0"/>
              </a:rPr>
              <a:t>mọc</a:t>
            </a:r>
            <a:r>
              <a:rPr lang="en-US" sz="2800" dirty="0">
                <a:solidFill>
                  <a:srgbClr val="0070C0"/>
                </a:solidFill>
                <a:latin typeface="Nunito Black" pitchFamily="2" charset="0"/>
              </a:rPr>
              <a:t> </a:t>
            </a:r>
            <a:r>
              <a:rPr lang="en-US" sz="2800" dirty="0" err="1">
                <a:solidFill>
                  <a:srgbClr val="0070C0"/>
                </a:solidFill>
                <a:latin typeface="Nunito Black" pitchFamily="2" charset="0"/>
              </a:rPr>
              <a:t>nhiều</a:t>
            </a:r>
            <a:r>
              <a:rPr lang="en-US" sz="2800" dirty="0">
                <a:solidFill>
                  <a:srgbClr val="0070C0"/>
                </a:solidFill>
                <a:latin typeface="Nunito Black" pitchFamily="2" charset="0"/>
              </a:rPr>
              <a:t> </a:t>
            </a:r>
            <a:r>
              <a:rPr lang="en-US" sz="2800" dirty="0">
                <a:solidFill>
                  <a:srgbClr val="0070C0"/>
                </a:solidFill>
                <a:latin typeface="Nunito Black" pitchFamily="2" charset="0"/>
              </a:rPr>
              <a:t>ở </a:t>
            </a:r>
            <a:r>
              <a:rPr lang="en-US" sz="2800" dirty="0">
                <a:solidFill>
                  <a:srgbClr val="0070C0"/>
                </a:solidFill>
                <a:latin typeface="Nunito Black" pitchFamily="2" charset="0"/>
              </a:rPr>
              <a:t>Nam </a:t>
            </a:r>
            <a:r>
              <a:rPr lang="en-US" sz="2800" dirty="0" err="1">
                <a:solidFill>
                  <a:srgbClr val="0070C0"/>
                </a:solidFill>
                <a:latin typeface="Nunito Black" pitchFamily="2" charset="0"/>
              </a:rPr>
              <a:t>Bộ</a:t>
            </a:r>
            <a:r>
              <a:rPr lang="en-US" sz="2800" dirty="0">
                <a:solidFill>
                  <a:srgbClr val="0070C0"/>
                </a:solidFill>
                <a:latin typeface="Nunito Black" pitchFamily="2" charset="0"/>
              </a:rPr>
              <a:t>.</a:t>
            </a:r>
          </a:p>
        </p:txBody>
      </p:sp>
      <p:pic>
        <p:nvPicPr>
          <p:cNvPr id="2" name="Picture 1"/>
          <p:cNvPicPr>
            <a:picLocks noChangeAspect="1"/>
          </p:cNvPicPr>
          <p:nvPr/>
        </p:nvPicPr>
        <p:blipFill>
          <a:blip r:embed="rId3"/>
          <a:stretch>
            <a:fillRect/>
          </a:stretch>
        </p:blipFill>
        <p:spPr>
          <a:xfrm rot="909155">
            <a:off x="8102908" y="3781175"/>
            <a:ext cx="2592549" cy="3968840"/>
          </a:xfrm>
          <a:prstGeom prst="rect">
            <a:avLst/>
          </a:prstGeom>
        </p:spPr>
      </p:pic>
    </p:spTree>
    <p:custDataLst>
      <p:tags r:id="rId1"/>
    </p:custDataLst>
    <p:extLst>
      <p:ext uri="{BB962C8B-B14F-4D97-AF65-F5344CB8AC3E}">
        <p14:creationId xmlns:p14="http://schemas.microsoft.com/office/powerpoint/2010/main" val="71216940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Microsoft YaHei" panose="020B0503020204020204" charset="-122"/>
            </a:endParaRPr>
          </a:p>
        </p:txBody>
      </p:sp>
      <p:sp>
        <p:nvSpPr>
          <p:cNvPr id="12" name="Freeform: Shape 11"/>
          <p:cNvSpPr>
            <a:spLocks noGrp="1" noRot="1" noChangeAspect="1" noMove="1" noResize="1" noEditPoints="1" noAdjustHandles="1" noChangeArrowheads="1" noChangeShapeType="1" noTextEdit="1"/>
          </p:cNvSpPr>
          <p:nvPr/>
        </p:nvSpPr>
        <p:spPr>
          <a:xfrm>
            <a:off x="1765300"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Microsoft YaHei" panose="020B0503020204020204" charset="-122"/>
            </a:endParaRPr>
          </a:p>
        </p:txBody>
      </p:sp>
      <p:sp>
        <p:nvSpPr>
          <p:cNvPr id="14" name="Right Triangle 13"/>
          <p:cNvSpPr>
            <a:spLocks noGrp="1" noRot="1" noChangeAspect="1" noMove="1" noResize="1" noEditPoints="1" noAdjustHandles="1" noChangeArrowheads="1" noChangeShapeType="1" noTextEdit="1"/>
          </p:cNvSpPr>
          <p:nvPr/>
        </p:nvSpPr>
        <p:spPr>
          <a:xfrm flipH="1">
            <a:off x="7956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Microsoft YaHei" panose="020B0503020204020204" charset="-122"/>
            </a:endParaRPr>
          </a:p>
        </p:txBody>
      </p:sp>
      <p:grpSp>
        <p:nvGrpSpPr>
          <p:cNvPr id="3" name="Group 2"/>
          <p:cNvGrpSpPr/>
          <p:nvPr/>
        </p:nvGrpSpPr>
        <p:grpSpPr>
          <a:xfrm>
            <a:off x="2054130" y="645537"/>
            <a:ext cx="2816629" cy="1095986"/>
            <a:chOff x="321732" y="21270"/>
            <a:chExt cx="3755505" cy="1095986"/>
          </a:xfrm>
        </p:grpSpPr>
        <p:sp>
          <p:nvSpPr>
            <p:cNvPr id="6" name="Rectangle: Rounded Corners 5"/>
            <p:cNvSpPr/>
            <p:nvPr/>
          </p:nvSpPr>
          <p:spPr>
            <a:xfrm>
              <a:off x="321732" y="21270"/>
              <a:ext cx="3329786" cy="6951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i="1">
                <a:solidFill>
                  <a:prstClr val="white"/>
                </a:solidFill>
                <a:latin typeface="Microsoft YaHei" panose="020B0503020204020204" charset="-122"/>
              </a:endParaRPr>
            </a:p>
          </p:txBody>
        </p:sp>
        <p:sp>
          <p:nvSpPr>
            <p:cNvPr id="7" name="TextBox 6"/>
            <p:cNvSpPr txBox="1"/>
            <p:nvPr/>
          </p:nvSpPr>
          <p:spPr>
            <a:xfrm>
              <a:off x="398037" y="163149"/>
              <a:ext cx="3679200" cy="954107"/>
            </a:xfrm>
            <a:prstGeom prst="rect">
              <a:avLst/>
            </a:prstGeom>
            <a:noFill/>
          </p:spPr>
          <p:txBody>
            <a:bodyPr wrap="square" rtlCol="0">
              <a:spAutoFit/>
            </a:bodyPr>
            <a:lstStyle/>
            <a:p>
              <a:pPr>
                <a:defRPr/>
              </a:pPr>
              <a:r>
                <a:rPr lang="en-US" sz="2800" b="1" i="1">
                  <a:solidFill>
                    <a:prstClr val="white"/>
                  </a:solidFill>
                  <a:latin typeface="Nunito Black" pitchFamily="2" charset="0"/>
                  <a:ea typeface="Open Sans" panose="020B0606030504020204" pitchFamily="34" charset="0"/>
                  <a:cs typeface="Open Sans" panose="020B0606030504020204" pitchFamily="34" charset="0"/>
                </a:rPr>
                <a:t>Đọc hiểu văn bản</a:t>
              </a:r>
            </a:p>
          </p:txBody>
        </p:sp>
      </p:grpSp>
      <p:sp>
        <p:nvSpPr>
          <p:cNvPr id="8" name="Speech Bubble: Rectangle with Corners Rounded 7"/>
          <p:cNvSpPr/>
          <p:nvPr/>
        </p:nvSpPr>
        <p:spPr>
          <a:xfrm flipH="1">
            <a:off x="2064597" y="1574224"/>
            <a:ext cx="7206279" cy="1670696"/>
          </a:xfrm>
          <a:prstGeom prst="wedgeRoundRectCallout">
            <a:avLst>
              <a:gd name="adj1" fmla="val -23324"/>
              <a:gd name="adj2" fmla="val 44294"/>
              <a:gd name="adj3" fmla="val 16667"/>
            </a:avLst>
          </a:prstGeom>
          <a:noFill/>
          <a:ln w="57150">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Microsoft YaHei" panose="020B0503020204020204" charset="-122"/>
            </a:endParaRPr>
          </a:p>
        </p:txBody>
      </p:sp>
      <p:sp>
        <p:nvSpPr>
          <p:cNvPr id="15" name="TextBox 14"/>
          <p:cNvSpPr txBox="1"/>
          <p:nvPr/>
        </p:nvSpPr>
        <p:spPr>
          <a:xfrm>
            <a:off x="2173788" y="1643340"/>
            <a:ext cx="6297860" cy="954107"/>
          </a:xfrm>
          <a:prstGeom prst="rect">
            <a:avLst/>
          </a:prstGeom>
          <a:noFill/>
        </p:spPr>
        <p:txBody>
          <a:bodyPr wrap="square">
            <a:spAutoFit/>
          </a:bodyPr>
          <a:lstStyle/>
          <a:p>
            <a:r>
              <a:rPr lang="vi-VN" sz="2800" dirty="0">
                <a:solidFill>
                  <a:srgbClr val="FF0000"/>
                </a:solidFill>
                <a:latin typeface="Nunito Black" pitchFamily="2" charset="0"/>
              </a:rPr>
              <a:t>a. Mấy chị em đang chơi trò gì cùng nhau?</a:t>
            </a:r>
            <a:endParaRPr lang="en-US" sz="2800" dirty="0">
              <a:solidFill>
                <a:srgbClr val="FF0000"/>
              </a:solidFill>
              <a:latin typeface="Nunito Black" pitchFamily="2" charset="0"/>
            </a:endParaRPr>
          </a:p>
        </p:txBody>
      </p:sp>
      <p:sp>
        <p:nvSpPr>
          <p:cNvPr id="16" name="TextBox 15"/>
          <p:cNvSpPr txBox="1"/>
          <p:nvPr/>
        </p:nvSpPr>
        <p:spPr>
          <a:xfrm>
            <a:off x="2791158" y="2510958"/>
            <a:ext cx="5680490" cy="954107"/>
          </a:xfrm>
          <a:prstGeom prst="rect">
            <a:avLst/>
          </a:prstGeom>
          <a:noFill/>
        </p:spPr>
        <p:txBody>
          <a:bodyPr wrap="square">
            <a:spAutoFit/>
          </a:bodyPr>
          <a:lstStyle/>
          <a:p>
            <a:r>
              <a:rPr lang="vi-VN" sz="2800" b="1" dirty="0">
                <a:solidFill>
                  <a:srgbClr val="002060"/>
                </a:solidFill>
                <a:latin typeface="Nunito Black" pitchFamily="2" charset="0"/>
              </a:rPr>
              <a:t>Mấy chị em chơi trò đi học cùng nhau.</a:t>
            </a:r>
            <a:endParaRPr lang="en-US" sz="2800" b="1" dirty="0">
              <a:solidFill>
                <a:srgbClr val="002060"/>
              </a:solidFill>
              <a:latin typeface="Nunito Black" pitchFamily="2" charset="0"/>
            </a:endParaRPr>
          </a:p>
        </p:txBody>
      </p:sp>
      <p:sp>
        <p:nvSpPr>
          <p:cNvPr id="4" name="Arrow: Right 3"/>
          <p:cNvSpPr/>
          <p:nvPr/>
        </p:nvSpPr>
        <p:spPr>
          <a:xfrm>
            <a:off x="2298921" y="2546012"/>
            <a:ext cx="371588" cy="478679"/>
          </a:xfrm>
          <a:prstGeom prst="rightArrow">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13781" y="3749393"/>
            <a:ext cx="7057094" cy="954107"/>
          </a:xfrm>
          <a:prstGeom prst="rect">
            <a:avLst/>
          </a:prstGeom>
          <a:noFill/>
        </p:spPr>
        <p:txBody>
          <a:bodyPr wrap="square">
            <a:spAutoFit/>
          </a:bodyPr>
          <a:lstStyle/>
          <a:p>
            <a:r>
              <a:rPr lang="en-US" sz="2800">
                <a:solidFill>
                  <a:srgbClr val="FF0000"/>
                </a:solidFill>
                <a:latin typeface="Nunito Black" pitchFamily="2" charset="0"/>
              </a:rPr>
              <a:t>b. Trong câu chuyện trên, em thích bạn nhỏ nào nhất?</a:t>
            </a:r>
          </a:p>
        </p:txBody>
      </p:sp>
      <p:sp>
        <p:nvSpPr>
          <p:cNvPr id="18" name="TextBox 17"/>
          <p:cNvSpPr txBox="1"/>
          <p:nvPr/>
        </p:nvSpPr>
        <p:spPr>
          <a:xfrm>
            <a:off x="2697901" y="4634975"/>
            <a:ext cx="6520582" cy="1384995"/>
          </a:xfrm>
          <a:prstGeom prst="rect">
            <a:avLst/>
          </a:prstGeom>
          <a:noFill/>
        </p:spPr>
        <p:txBody>
          <a:bodyPr wrap="square">
            <a:spAutoFit/>
          </a:bodyPr>
          <a:lstStyle/>
          <a:p>
            <a:pPr algn="just"/>
            <a:r>
              <a:rPr lang="vi-VN" sz="2800" b="1" dirty="0">
                <a:solidFill>
                  <a:srgbClr val="002060"/>
                </a:solidFill>
                <a:latin typeface="Nunito Black" pitchFamily="2" charset="0"/>
                <a:ea typeface="Open Sans" panose="020B0606030504020204" pitchFamily="34" charset="0"/>
                <a:cs typeface="Open Sans" panose="020B0606030504020204" pitchFamily="34" charset="0"/>
              </a:rPr>
              <a:t>Trong câu chuyện trên, em thích bạn Bé nhất. Bạn Bé dù nhỏ tuổi nhưng lúc đóng làm cô giáo lại rất ra dáng.</a:t>
            </a:r>
            <a:endParaRPr lang="en-US" sz="2800" b="1" dirty="0">
              <a:solidFill>
                <a:srgbClr val="002060"/>
              </a:solidFill>
              <a:latin typeface="Nunito Black" pitchFamily="2" charset="0"/>
              <a:ea typeface="Open Sans" panose="020B0606030504020204" pitchFamily="34" charset="0"/>
              <a:cs typeface="Open Sans" panose="020B0606030504020204" pitchFamily="34" charset="0"/>
            </a:endParaRPr>
          </a:p>
        </p:txBody>
      </p:sp>
      <p:sp>
        <p:nvSpPr>
          <p:cNvPr id="19" name="Arrow: Right 18"/>
          <p:cNvSpPr/>
          <p:nvPr/>
        </p:nvSpPr>
        <p:spPr>
          <a:xfrm>
            <a:off x="2298921" y="4589840"/>
            <a:ext cx="371588" cy="478679"/>
          </a:xfrm>
          <a:prstGeom prst="rightArrow">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rot="1566701">
            <a:off x="7776490" y="520961"/>
            <a:ext cx="2737742" cy="3806041"/>
          </a:xfrm>
          <a:prstGeom prst="rect">
            <a:avLst/>
          </a:prstGeom>
        </p:spPr>
      </p:pic>
      <p:sp>
        <p:nvSpPr>
          <p:cNvPr id="20" name="Speech Bubble: Rectangle with Corners Rounded 19"/>
          <p:cNvSpPr/>
          <p:nvPr/>
        </p:nvSpPr>
        <p:spPr>
          <a:xfrm flipH="1">
            <a:off x="2064595" y="3521898"/>
            <a:ext cx="7919836" cy="2737157"/>
          </a:xfrm>
          <a:prstGeom prst="wedgeRoundRectCallout">
            <a:avLst>
              <a:gd name="adj1" fmla="val -23324"/>
              <a:gd name="adj2" fmla="val 44294"/>
              <a:gd name="adj3" fmla="val 16667"/>
            </a:avLst>
          </a:prstGeom>
          <a:noFill/>
          <a:ln w="57150">
            <a:solidFill>
              <a:srgbClr val="FF33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Microsoft YaHei" panose="020B0503020204020204" charset="-122"/>
            </a:endParaRPr>
          </a:p>
        </p:txBody>
      </p:sp>
    </p:spTree>
    <p:custDataLst>
      <p:tags r:id="rId1"/>
    </p:custDataLst>
    <p:extLst>
      <p:ext uri="{BB962C8B-B14F-4D97-AF65-F5344CB8AC3E}">
        <p14:creationId xmlns:p14="http://schemas.microsoft.com/office/powerpoint/2010/main" val="52649287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5" grpId="0"/>
      <p:bldP spid="16" grpId="0"/>
      <p:bldP spid="4" grpId="0" bldLvl="0" animBg="1"/>
      <p:bldP spid="17" grpId="0"/>
      <p:bldP spid="18" grpId="0"/>
      <p:bldP spid="19" grpId="0" bldLvl="0" animBg="1"/>
      <p:bldP spid="20"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2349339" y="3562632"/>
            <a:ext cx="3452435" cy="2754600"/>
          </a:xfrm>
          <a:prstGeom prst="rect">
            <a:avLst/>
          </a:prstGeom>
          <a:solidFill>
            <a:srgbClr val="FFCCCC"/>
          </a:solidFill>
          <a:ln>
            <a:noFill/>
          </a:ln>
          <a:effec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Em</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vẽ</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làng</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xóm</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p>
          <a:p>
            <a:pPr>
              <a:lnSpc>
                <a:spcPts val="1700"/>
              </a:lnSpc>
              <a:spcBef>
                <a:spcPct val="50000"/>
              </a:spcBef>
              <a:buClrTx/>
              <a:buSzTx/>
              <a:buNone/>
            </a:pP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Tre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xanh</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lúa</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xanh</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p>
          <a:p>
            <a:pPr>
              <a:lnSpc>
                <a:spcPts val="1700"/>
              </a:lnSpc>
              <a:spcBef>
                <a:spcPct val="50000"/>
              </a:spcBef>
              <a:buClrTx/>
              <a:buSzTx/>
              <a:buNone/>
            </a:pP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Sông</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máng</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lượn</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quanh</a:t>
            </a:r>
            <a:endPar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endParaRPr>
          </a:p>
          <a:p>
            <a:pPr>
              <a:lnSpc>
                <a:spcPts val="1700"/>
              </a:lnSpc>
              <a:spcBef>
                <a:spcPct val="50000"/>
              </a:spcBef>
              <a:buClrTx/>
              <a:buSzTx/>
              <a:buNone/>
            </a:pP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Một</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dòng</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xanh</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mát</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p>
          <a:p>
            <a:pPr>
              <a:lnSpc>
                <a:spcPts val="1700"/>
              </a:lnSpc>
              <a:spcBef>
                <a:spcPct val="50000"/>
              </a:spcBef>
              <a:buClrTx/>
              <a:buSzTx/>
              <a:buNone/>
            </a:pP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Trời</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mây</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bát</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ngát</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p>
          <a:p>
            <a:pPr>
              <a:lnSpc>
                <a:spcPts val="1700"/>
              </a:lnSpc>
              <a:spcBef>
                <a:spcPct val="50000"/>
              </a:spcBef>
              <a:buClrTx/>
              <a:buSzTx/>
              <a:buNone/>
            </a:pP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Xanh</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ngắt</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mùa</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thu</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p>
          <a:p>
            <a:pPr>
              <a:lnSpc>
                <a:spcPts val="1700"/>
              </a:lnSpc>
              <a:spcBef>
                <a:spcPct val="50000"/>
              </a:spcBef>
              <a:buClrTx/>
              <a:buSzTx/>
              <a:buNone/>
            </a:pP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Xanh</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màu</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ước</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mơ</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a:t>
            </a:r>
          </a:p>
        </p:txBody>
      </p:sp>
      <p:sp>
        <p:nvSpPr>
          <p:cNvPr id="8" name="Text Box 5"/>
          <p:cNvSpPr txBox="1">
            <a:spLocks noChangeArrowheads="1"/>
          </p:cNvSpPr>
          <p:nvPr/>
        </p:nvSpPr>
        <p:spPr bwMode="auto">
          <a:xfrm>
            <a:off x="6705050" y="807749"/>
            <a:ext cx="3696250" cy="2754600"/>
          </a:xfrm>
          <a:prstGeom prst="rect">
            <a:avLst/>
          </a:prstGeom>
          <a:solidFill>
            <a:schemeClr val="accent5">
              <a:lumMod val="20000"/>
              <a:lumOff val="80000"/>
            </a:schemeClr>
          </a:solidFill>
          <a:ln>
            <a:noFill/>
          </a:ln>
          <a:effec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Em</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quay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đầu</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đỏ</a:t>
            </a:r>
            <a:endPar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endParaRPr>
          </a:p>
          <a:p>
            <a:pPr>
              <a:lnSpc>
                <a:spcPts val="1700"/>
              </a:lnSpc>
              <a:spcBef>
                <a:spcPct val="50000"/>
              </a:spcBef>
              <a:buClrTx/>
              <a:buSzTx/>
              <a:buNone/>
            </a:pP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Vẽ</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nhà</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em</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ở</a:t>
            </a:r>
          </a:p>
          <a:p>
            <a:pPr>
              <a:lnSpc>
                <a:spcPts val="1700"/>
              </a:lnSpc>
              <a:spcBef>
                <a:spcPct val="50000"/>
              </a:spcBef>
              <a:buClrTx/>
              <a:buSzTx/>
              <a:buNone/>
            </a:pP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Ngói</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mới</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đỏ</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tươi</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p>
          <a:p>
            <a:pPr>
              <a:lnSpc>
                <a:spcPts val="1700"/>
              </a:lnSpc>
              <a:spcBef>
                <a:spcPct val="50000"/>
              </a:spcBef>
              <a:buClrTx/>
              <a:buSzTx/>
              <a:buNone/>
            </a:pP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Trường</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học</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trên</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đồi</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p>
          <a:p>
            <a:pPr>
              <a:lnSpc>
                <a:spcPts val="1700"/>
              </a:lnSpc>
              <a:spcBef>
                <a:spcPct val="50000"/>
              </a:spcBef>
              <a:buClrTx/>
              <a:buSzTx/>
              <a:buNone/>
            </a:pP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Em</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tô</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đỏ</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thắm</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p>
          <a:p>
            <a:pPr>
              <a:lnSpc>
                <a:spcPts val="1700"/>
              </a:lnSpc>
              <a:spcBef>
                <a:spcPct val="50000"/>
              </a:spcBef>
              <a:buClrTx/>
              <a:buSzTx/>
              <a:buNone/>
            </a:pP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Cây</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gạo</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đầu</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xóm</a:t>
            </a:r>
            <a:endPar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endParaRPr>
          </a:p>
          <a:p>
            <a:pPr>
              <a:lnSpc>
                <a:spcPts val="1700"/>
              </a:lnSpc>
              <a:spcBef>
                <a:spcPct val="50000"/>
              </a:spcBef>
              <a:buClrTx/>
              <a:buSzTx/>
              <a:buNone/>
            </a:pP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Hoa</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nở</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chói</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ngời</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p>
        </p:txBody>
      </p:sp>
      <p:sp>
        <p:nvSpPr>
          <p:cNvPr id="9" name="Text Box 6"/>
          <p:cNvSpPr txBox="1">
            <a:spLocks noChangeArrowheads="1"/>
          </p:cNvSpPr>
          <p:nvPr/>
        </p:nvSpPr>
        <p:spPr bwMode="auto">
          <a:xfrm>
            <a:off x="6705050" y="5639632"/>
            <a:ext cx="3696250" cy="769441"/>
          </a:xfrm>
          <a:prstGeom prst="rect">
            <a:avLst/>
          </a:prstGeom>
          <a:solidFill>
            <a:schemeClr val="accent6">
              <a:lumMod val="60000"/>
              <a:lumOff val="40000"/>
            </a:schemeClr>
          </a:solidFill>
          <a:ln>
            <a:noFill/>
          </a:ln>
          <a:effectLst/>
        </p:spPr>
        <p:txBody>
          <a:bodyPr wrap="squar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None/>
            </a:pPr>
            <a:r>
              <a:rPr lang="en-US" altLang="en-US" sz="22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Chị</a:t>
            </a:r>
            <a:r>
              <a:rPr lang="en-US" altLang="en-US" sz="22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ơi</a:t>
            </a:r>
            <a:r>
              <a:rPr lang="en-US" altLang="en-US" sz="22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bức</a:t>
            </a:r>
            <a:r>
              <a:rPr lang="en-US" altLang="en-US" sz="22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tranh</a:t>
            </a:r>
            <a:r>
              <a:rPr lang="en-US" altLang="en-US" sz="22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a:t>
            </a:r>
            <a:br>
              <a:rPr lang="en-US" altLang="en-US" sz="22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br>
            <a:r>
              <a:rPr lang="en-US" altLang="en-US" sz="22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Quê</a:t>
            </a:r>
            <a:r>
              <a:rPr lang="en-US" altLang="en-US" sz="22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ta </a:t>
            </a:r>
            <a:r>
              <a:rPr lang="en-US" altLang="en-US" sz="22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đẹp</a:t>
            </a:r>
            <a:r>
              <a:rPr lang="en-US" altLang="en-US" sz="22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quá</a:t>
            </a:r>
            <a:r>
              <a:rPr lang="en-US" altLang="en-US" sz="22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0" name="Rectangle 10"/>
          <p:cNvSpPr>
            <a:spLocks noChangeArrowheads="1"/>
          </p:cNvSpPr>
          <p:nvPr/>
        </p:nvSpPr>
        <p:spPr bwMode="auto">
          <a:xfrm>
            <a:off x="6705051" y="3658840"/>
            <a:ext cx="3696250" cy="1714376"/>
          </a:xfrm>
          <a:prstGeom prst="rect">
            <a:avLst/>
          </a:prstGeom>
          <a:solidFill>
            <a:schemeClr val="accent2">
              <a:lumMod val="40000"/>
              <a:lumOff val="60000"/>
            </a:schemeClr>
          </a:solidFill>
          <a:ln>
            <a:noFill/>
          </a:ln>
          <a:effec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A,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nắng</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lên</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rồi</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p>
          <a:p>
            <a:pPr eaLnBrk="1" hangingPunct="1">
              <a:spcBef>
                <a:spcPct val="0"/>
              </a:spcBef>
              <a:buClrTx/>
              <a:buSzTx/>
              <a:buFontTx/>
              <a:buNone/>
            </a:pP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Mặt</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trời</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đỏ</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chót</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p>
          <a:p>
            <a:pPr eaLnBrk="1" hangingPunct="1">
              <a:spcBef>
                <a:spcPct val="0"/>
              </a:spcBef>
              <a:buClrTx/>
              <a:buSzTx/>
              <a:buFontTx/>
              <a:buNone/>
            </a:pP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Lá</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cờ</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Tổ</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quốc</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p>
          <a:p>
            <a:pPr eaLnBrk="1" hangingPunct="1">
              <a:spcBef>
                <a:spcPct val="0"/>
              </a:spcBef>
              <a:buClrTx/>
              <a:buSzTx/>
              <a:buFontTx/>
              <a:buNone/>
            </a:pP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Bay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giữa</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trời</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xanh</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a:t>
            </a:r>
          </a:p>
        </p:txBody>
      </p:sp>
      <p:sp>
        <p:nvSpPr>
          <p:cNvPr id="11" name="Rectangle 21"/>
          <p:cNvSpPr>
            <a:spLocks noChangeArrowheads="1"/>
          </p:cNvSpPr>
          <p:nvPr/>
        </p:nvSpPr>
        <p:spPr bwMode="auto">
          <a:xfrm>
            <a:off x="2399659" y="1266162"/>
            <a:ext cx="3402114" cy="1930400"/>
          </a:xfrm>
          <a:prstGeom prst="rect">
            <a:avLst/>
          </a:prstGeom>
          <a:solidFill>
            <a:schemeClr val="accent4">
              <a:lumMod val="60000"/>
              <a:lumOff val="40000"/>
            </a:schemeClr>
          </a:solidFill>
          <a:ln>
            <a:noFill/>
          </a:ln>
          <a:effectLst/>
        </p:spPr>
        <p:txBody>
          <a:bodyPr wrap="none" anchor="ct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0"/>
              </a:spcBef>
              <a:buClrTx/>
              <a:buSzTx/>
              <a:buFontTx/>
              <a:buNone/>
            </a:pP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Bút</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chì</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xanh</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đỏ</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p>
          <a:p>
            <a:pPr eaLnBrk="1" hangingPunct="1">
              <a:spcBef>
                <a:spcPct val="0"/>
              </a:spcBef>
              <a:buClrTx/>
              <a:buSzTx/>
              <a:buFontTx/>
              <a:buNone/>
            </a:pP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Em</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gọt</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hai</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đầu</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p>
          <a:p>
            <a:pPr eaLnBrk="1" hangingPunct="1">
              <a:spcBef>
                <a:spcPct val="0"/>
              </a:spcBef>
              <a:buClrTx/>
              <a:buSzTx/>
              <a:buFontTx/>
              <a:buNone/>
            </a:pP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Em</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thử</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hai</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màu</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p>
          <a:p>
            <a:pPr eaLnBrk="1" hangingPunct="1">
              <a:spcBef>
                <a:spcPct val="0"/>
              </a:spcBef>
              <a:buClrTx/>
              <a:buSzTx/>
              <a:buFontTx/>
              <a:buNone/>
            </a:pP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Xanh</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tươi</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đỏ</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 </a:t>
            </a:r>
            <a:r>
              <a:rPr lang="en-US" altLang="en-US" sz="2200" b="1" dirty="0" err="1">
                <a:solidFill>
                  <a:schemeClr val="accent1">
                    <a:lumMod val="75000"/>
                  </a:schemeClr>
                </a:solidFill>
                <a:latin typeface="Nunito Black" pitchFamily="2" charset="0"/>
                <a:ea typeface="Open Sans" panose="020B0606030504020204" pitchFamily="34" charset="0"/>
                <a:cs typeface="Open Sans" panose="020B0606030504020204" pitchFamily="34" charset="0"/>
              </a:rPr>
              <a:t>thắm</a:t>
            </a:r>
            <a:r>
              <a:rPr lang="en-US" altLang="en-US" sz="2200" b="1" dirty="0">
                <a:solidFill>
                  <a:schemeClr val="accent1">
                    <a:lumMod val="75000"/>
                  </a:schemeClr>
                </a:solidFill>
                <a:latin typeface="Nunito Black" pitchFamily="2" charset="0"/>
                <a:ea typeface="Open Sans" panose="020B0606030504020204" pitchFamily="34" charset="0"/>
                <a:cs typeface="Open Sans" panose="020B0606030504020204" pitchFamily="34" charset="0"/>
              </a:rPr>
              <a:t>.</a:t>
            </a:r>
          </a:p>
        </p:txBody>
      </p:sp>
      <p:sp>
        <p:nvSpPr>
          <p:cNvPr id="13" name="TextBox 12"/>
          <p:cNvSpPr txBox="1"/>
          <p:nvPr/>
        </p:nvSpPr>
        <p:spPr>
          <a:xfrm>
            <a:off x="4727848" y="280372"/>
            <a:ext cx="4642338" cy="430887"/>
          </a:xfrm>
          <a:prstGeom prst="rect">
            <a:avLst/>
          </a:prstGeom>
          <a:noFill/>
        </p:spPr>
        <p:txBody>
          <a:bodyPr wrap="square">
            <a:spAutoFit/>
          </a:bodyPr>
          <a:lstStyle/>
          <a:p>
            <a:pPr algn="ctr"/>
            <a:r>
              <a:rPr lang="en-US" sz="2200" b="1" dirty="0" err="1">
                <a:solidFill>
                  <a:srgbClr val="FF0000"/>
                </a:solidFill>
                <a:latin typeface="Nunito Black" pitchFamily="2" charset="0"/>
              </a:rPr>
              <a:t>Vẽ</a:t>
            </a:r>
            <a:r>
              <a:rPr lang="en-US" sz="2200" b="1" dirty="0">
                <a:solidFill>
                  <a:srgbClr val="FF0000"/>
                </a:solidFill>
                <a:latin typeface="Nunito Black" pitchFamily="2" charset="0"/>
              </a:rPr>
              <a:t> </a:t>
            </a:r>
            <a:r>
              <a:rPr lang="en-US" sz="2200" b="1" dirty="0" err="1">
                <a:solidFill>
                  <a:srgbClr val="FF0000"/>
                </a:solidFill>
                <a:latin typeface="Nunito Black" pitchFamily="2" charset="0"/>
              </a:rPr>
              <a:t>quê</a:t>
            </a:r>
            <a:r>
              <a:rPr lang="en-US" sz="2200" b="1" dirty="0">
                <a:solidFill>
                  <a:srgbClr val="FF0000"/>
                </a:solidFill>
                <a:latin typeface="Nunito Black" pitchFamily="2" charset="0"/>
              </a:rPr>
              <a:t> </a:t>
            </a:r>
            <a:r>
              <a:rPr lang="en-US" sz="2200" b="1" dirty="0" err="1">
                <a:solidFill>
                  <a:srgbClr val="FF0000"/>
                </a:solidFill>
                <a:latin typeface="Nunito Black" pitchFamily="2" charset="0"/>
              </a:rPr>
              <a:t>hương</a:t>
            </a:r>
            <a:endParaRPr lang="vi-VN" sz="2200" dirty="0">
              <a:solidFill>
                <a:srgbClr val="FF0000"/>
              </a:solidFill>
              <a:latin typeface="Nunito Black" pitchFamily="2" charset="0"/>
            </a:endParaRPr>
          </a:p>
        </p:txBody>
      </p:sp>
      <p:sp>
        <p:nvSpPr>
          <p:cNvPr id="12" name="Rectangle: Rounded Corners 11"/>
          <p:cNvSpPr/>
          <p:nvPr/>
        </p:nvSpPr>
        <p:spPr>
          <a:xfrm>
            <a:off x="1666481" y="199508"/>
            <a:ext cx="3493415" cy="6951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dirty="0" err="1">
                <a:solidFill>
                  <a:prstClr val="white"/>
                </a:solidFill>
                <a:latin typeface="Nunito Black" pitchFamily="2" charset="0"/>
              </a:rPr>
              <a:t>Câu</a:t>
            </a:r>
            <a:r>
              <a:rPr lang="en-US" sz="2800" dirty="0">
                <a:solidFill>
                  <a:prstClr val="white"/>
                </a:solidFill>
                <a:latin typeface="Nunito Black" pitchFamily="2" charset="0"/>
              </a:rPr>
              <a:t> 2: </a:t>
            </a:r>
            <a:r>
              <a:rPr lang="en-US" sz="2800" dirty="0" err="1">
                <a:solidFill>
                  <a:prstClr val="white"/>
                </a:solidFill>
                <a:latin typeface="Nunito Black" pitchFamily="2" charset="0"/>
              </a:rPr>
              <a:t>Đọc</a:t>
            </a:r>
            <a:r>
              <a:rPr lang="en-US" sz="2800" dirty="0">
                <a:solidFill>
                  <a:prstClr val="white"/>
                </a:solidFill>
                <a:latin typeface="Nunito Black" pitchFamily="2" charset="0"/>
              </a:rPr>
              <a:t> – </a:t>
            </a:r>
            <a:r>
              <a:rPr lang="en-US" sz="2800" dirty="0" err="1">
                <a:solidFill>
                  <a:prstClr val="white"/>
                </a:solidFill>
                <a:latin typeface="Nunito Black" pitchFamily="2" charset="0"/>
              </a:rPr>
              <a:t>hiểu</a:t>
            </a:r>
            <a:endParaRPr lang="en-US" sz="2800" dirty="0">
              <a:solidFill>
                <a:prstClr val="white"/>
              </a:solidFill>
              <a:latin typeface="Nunito Black" pitchFamily="2" charset="0"/>
            </a:endParaRPr>
          </a:p>
        </p:txBody>
      </p:sp>
      <p:sp>
        <p:nvSpPr>
          <p:cNvPr id="2" name="Oval 1"/>
          <p:cNvSpPr/>
          <p:nvPr/>
        </p:nvSpPr>
        <p:spPr>
          <a:xfrm>
            <a:off x="1666481" y="1266162"/>
            <a:ext cx="533400" cy="695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Nunito Black" pitchFamily="2" charset="0"/>
              </a:rPr>
              <a:t>1</a:t>
            </a:r>
          </a:p>
        </p:txBody>
      </p:sp>
      <p:sp>
        <p:nvSpPr>
          <p:cNvPr id="14" name="Oval 13"/>
          <p:cNvSpPr/>
          <p:nvPr/>
        </p:nvSpPr>
        <p:spPr>
          <a:xfrm>
            <a:off x="1698878" y="3540499"/>
            <a:ext cx="533400" cy="695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Nunito Black" pitchFamily="2" charset="0"/>
              </a:rPr>
              <a:t>2</a:t>
            </a:r>
          </a:p>
        </p:txBody>
      </p:sp>
      <p:sp>
        <p:nvSpPr>
          <p:cNvPr id="15" name="Oval 14"/>
          <p:cNvSpPr/>
          <p:nvPr/>
        </p:nvSpPr>
        <p:spPr>
          <a:xfrm>
            <a:off x="6104567" y="869219"/>
            <a:ext cx="533400" cy="695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Nunito Black" pitchFamily="2" charset="0"/>
              </a:rPr>
              <a:t>3</a:t>
            </a:r>
          </a:p>
        </p:txBody>
      </p:sp>
      <p:sp>
        <p:nvSpPr>
          <p:cNvPr id="16" name="Oval 15"/>
          <p:cNvSpPr/>
          <p:nvPr/>
        </p:nvSpPr>
        <p:spPr>
          <a:xfrm>
            <a:off x="6171650" y="3709230"/>
            <a:ext cx="533400" cy="695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Nunito Black" pitchFamily="2" charset="0"/>
              </a:rPr>
              <a:t>4</a:t>
            </a:r>
          </a:p>
        </p:txBody>
      </p:sp>
      <p:sp>
        <p:nvSpPr>
          <p:cNvPr id="17" name="Oval 16"/>
          <p:cNvSpPr/>
          <p:nvPr/>
        </p:nvSpPr>
        <p:spPr>
          <a:xfrm>
            <a:off x="6104567" y="5676777"/>
            <a:ext cx="533400" cy="69514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Nunito Black" pitchFamily="2" charset="0"/>
              </a:rPr>
              <a:t>5</a:t>
            </a:r>
          </a:p>
        </p:txBody>
      </p:sp>
    </p:spTree>
    <p:custDataLst>
      <p:tags r:id="rId1"/>
    </p:custDataLst>
    <p:extLst>
      <p:ext uri="{BB962C8B-B14F-4D97-AF65-F5344CB8AC3E}">
        <p14:creationId xmlns:p14="http://schemas.microsoft.com/office/powerpoint/2010/main" val="215774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2" grpId="0" bldLvl="0" animBg="1"/>
      <p:bldP spid="14" grpId="0" bldLvl="0" animBg="1"/>
      <p:bldP spid="15" grpId="0" bldLvl="0" animBg="1"/>
      <p:bldP spid="16" grpId="0" bldLvl="0" animBg="1"/>
      <p:bldP spid="1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5000" b="95250" l="10000" r="90000">
                        <a14:foregroundMark x1="46000" y1="5000" x2="60250" y2="17000"/>
                        <a14:foregroundMark x1="49000" y1="8750" x2="51000" y2="17250"/>
                        <a14:foregroundMark x1="49000" y1="87750" x2="52500" y2="95250"/>
                        <a14:foregroundMark x1="49000" y1="91750" x2="51000" y2="93750"/>
                        <a14:foregroundMark x1="47750" y1="84250" x2="51250" y2="92000"/>
                        <a14:foregroundMark x1="48500" y1="29000" x2="46500" y2="40000"/>
                        <a14:foregroundMark x1="46500" y1="40000" x2="48750" y2="88000"/>
                        <a14:foregroundMark x1="51750" y1="27250" x2="54000" y2="85750"/>
                        <a14:foregroundMark x1="54000" y1="85750" x2="55250" y2="87500"/>
                      </a14:backgroundRemoval>
                    </a14:imgEffect>
                  </a14:imgLayer>
                </a14:imgProps>
              </a:ext>
            </a:extLst>
          </a:blip>
          <a:stretch>
            <a:fillRect/>
          </a:stretch>
        </p:blipFill>
        <p:spPr>
          <a:xfrm rot="1179517">
            <a:off x="7281987" y="1815114"/>
            <a:ext cx="3320414" cy="4427219"/>
          </a:xfrm>
          <a:prstGeom prst="rect">
            <a:avLst/>
          </a:prstGeom>
        </p:spPr>
      </p:pic>
      <p:sp>
        <p:nvSpPr>
          <p:cNvPr id="12" name="TextBox 11"/>
          <p:cNvSpPr txBox="1"/>
          <p:nvPr/>
        </p:nvSpPr>
        <p:spPr>
          <a:xfrm>
            <a:off x="1693367" y="1198659"/>
            <a:ext cx="8867129" cy="523220"/>
          </a:xfrm>
          <a:prstGeom prst="rect">
            <a:avLst/>
          </a:prstGeom>
          <a:solidFill>
            <a:srgbClr val="FFFF00"/>
          </a:solidFill>
        </p:spPr>
        <p:txBody>
          <a:bodyPr wrap="square">
            <a:spAutoFit/>
          </a:bodyPr>
          <a:lstStyle/>
          <a:p>
            <a:r>
              <a:rPr lang="vi-VN" sz="2800" b="1" dirty="0">
                <a:solidFill>
                  <a:srgbClr val="002060"/>
                </a:solidFill>
                <a:latin typeface="Nunito Black" pitchFamily="2" charset="0"/>
              </a:rPr>
              <a:t>a. Chiếc bút chì của bạn nhỏ được tả như thế nào?</a:t>
            </a:r>
            <a:endParaRPr lang="en-US" sz="2800" b="1" dirty="0">
              <a:solidFill>
                <a:srgbClr val="002060"/>
              </a:solidFill>
              <a:latin typeface="Nunito Black" pitchFamily="2" charset="0"/>
            </a:endParaRPr>
          </a:p>
        </p:txBody>
      </p:sp>
      <p:sp>
        <p:nvSpPr>
          <p:cNvPr id="13" name="Rectangle: Rounded Corners 12"/>
          <p:cNvSpPr/>
          <p:nvPr/>
        </p:nvSpPr>
        <p:spPr>
          <a:xfrm>
            <a:off x="1693366" y="235877"/>
            <a:ext cx="3754562" cy="6951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dirty="0" err="1">
                <a:solidFill>
                  <a:prstClr val="white"/>
                </a:solidFill>
                <a:latin typeface="Nunito Black" pitchFamily="2" charset="0"/>
              </a:rPr>
              <a:t>Câu</a:t>
            </a:r>
            <a:r>
              <a:rPr lang="en-US" sz="2800" dirty="0">
                <a:solidFill>
                  <a:prstClr val="white"/>
                </a:solidFill>
                <a:latin typeface="Nunito Black" pitchFamily="2" charset="0"/>
              </a:rPr>
              <a:t> 2: </a:t>
            </a:r>
            <a:r>
              <a:rPr lang="en-US" sz="2800" dirty="0" err="1">
                <a:solidFill>
                  <a:prstClr val="white"/>
                </a:solidFill>
                <a:latin typeface="Nunito Black" pitchFamily="2" charset="0"/>
              </a:rPr>
              <a:t>Đọc</a:t>
            </a:r>
            <a:r>
              <a:rPr lang="en-US" sz="2800" dirty="0">
                <a:solidFill>
                  <a:prstClr val="white"/>
                </a:solidFill>
                <a:latin typeface="Nunito Black" pitchFamily="2" charset="0"/>
              </a:rPr>
              <a:t> – </a:t>
            </a:r>
            <a:r>
              <a:rPr lang="en-US" sz="2800" dirty="0" err="1">
                <a:solidFill>
                  <a:prstClr val="white"/>
                </a:solidFill>
                <a:latin typeface="Nunito Black" pitchFamily="2" charset="0"/>
              </a:rPr>
              <a:t>hiểu</a:t>
            </a:r>
            <a:endParaRPr lang="en-US" sz="2800" dirty="0">
              <a:solidFill>
                <a:prstClr val="white"/>
              </a:solidFill>
              <a:latin typeface="Nunito Black" pitchFamily="2" charset="0"/>
            </a:endParaRPr>
          </a:p>
        </p:txBody>
      </p:sp>
      <p:grpSp>
        <p:nvGrpSpPr>
          <p:cNvPr id="3" name="Group 2"/>
          <p:cNvGrpSpPr/>
          <p:nvPr/>
        </p:nvGrpSpPr>
        <p:grpSpPr>
          <a:xfrm>
            <a:off x="3517137" y="2348880"/>
            <a:ext cx="3861582" cy="4094502"/>
            <a:chOff x="3263705" y="2512734"/>
            <a:chExt cx="5148776" cy="2284349"/>
          </a:xfrm>
        </p:grpSpPr>
        <p:sp>
          <p:nvSpPr>
            <p:cNvPr id="2" name="Oval 1"/>
            <p:cNvSpPr/>
            <p:nvPr/>
          </p:nvSpPr>
          <p:spPr>
            <a:xfrm>
              <a:off x="3263705" y="2512734"/>
              <a:ext cx="5148776" cy="2284349"/>
            </a:xfrm>
            <a:prstGeom prst="ellipse">
              <a:avLst/>
            </a:prstGeom>
            <a:solidFill>
              <a:srgbClr val="FFFFCC"/>
            </a:solid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699804" y="3107430"/>
              <a:ext cx="4427219" cy="1013092"/>
            </a:xfrm>
            <a:prstGeom prst="rect">
              <a:avLst/>
            </a:prstGeom>
            <a:noFill/>
          </p:spPr>
          <p:txBody>
            <a:bodyPr wrap="square">
              <a:spAutoFit/>
            </a:bodyPr>
            <a:lstStyle/>
            <a:p>
              <a:pPr algn="ctr"/>
              <a:r>
                <a:rPr lang="vi-VN" sz="2800" b="1">
                  <a:solidFill>
                    <a:srgbClr val="FF0000"/>
                  </a:solidFill>
                  <a:latin typeface="Nunito Black" pitchFamily="2" charset="0"/>
                </a:rPr>
                <a:t>Chiếc bút chì được tả với hai màu xanh, đỏ; được gọt 2 đầu</a:t>
              </a:r>
              <a:r>
                <a:rPr lang="en-US" sz="2800" b="1">
                  <a:solidFill>
                    <a:srgbClr val="FF0000"/>
                  </a:solidFill>
                  <a:latin typeface="Nunito Black" pitchFamily="2" charset="0"/>
                </a:rPr>
                <a:t>.</a:t>
              </a:r>
            </a:p>
          </p:txBody>
        </p:sp>
      </p:grpSp>
    </p:spTree>
    <p:custDataLst>
      <p:tags r:id="rId1"/>
    </p:custDataLst>
    <p:extLst>
      <p:ext uri="{BB962C8B-B14F-4D97-AF65-F5344CB8AC3E}">
        <p14:creationId xmlns:p14="http://schemas.microsoft.com/office/powerpoint/2010/main" val="31260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190896" y="1226692"/>
            <a:ext cx="6931332" cy="954107"/>
          </a:xfrm>
          <a:prstGeom prst="rect">
            <a:avLst/>
          </a:prstGeom>
          <a:solidFill>
            <a:srgbClr val="FFFF00"/>
          </a:solidFill>
        </p:spPr>
        <p:txBody>
          <a:bodyPr wrap="square">
            <a:spAutoFit/>
          </a:bodyPr>
          <a:lstStyle/>
          <a:p>
            <a:pPr algn="l"/>
            <a:r>
              <a:rPr lang="vi-VN" sz="2800" b="1">
                <a:solidFill>
                  <a:srgbClr val="002060"/>
                </a:solidFill>
                <a:latin typeface="Nunito Black" pitchFamily="2" charset="0"/>
              </a:rPr>
              <a:t>b. Kể tiếp các từ chỉ màu sắc được nói đến trong bài:</a:t>
            </a:r>
          </a:p>
        </p:txBody>
      </p:sp>
      <p:sp>
        <p:nvSpPr>
          <p:cNvPr id="13" name="Rectangle: Rounded Corners 12"/>
          <p:cNvSpPr/>
          <p:nvPr/>
        </p:nvSpPr>
        <p:spPr>
          <a:xfrm>
            <a:off x="1693366" y="235877"/>
            <a:ext cx="3610546" cy="6951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dirty="0" err="1">
                <a:solidFill>
                  <a:prstClr val="white"/>
                </a:solidFill>
                <a:latin typeface="Nunito Black" pitchFamily="2" charset="0"/>
              </a:rPr>
              <a:t>Câu</a:t>
            </a:r>
            <a:r>
              <a:rPr lang="en-US" sz="2800" dirty="0">
                <a:solidFill>
                  <a:prstClr val="white"/>
                </a:solidFill>
                <a:latin typeface="Nunito Black" pitchFamily="2" charset="0"/>
              </a:rPr>
              <a:t> 2: </a:t>
            </a:r>
            <a:r>
              <a:rPr lang="en-US" sz="2800" dirty="0" err="1">
                <a:solidFill>
                  <a:prstClr val="white"/>
                </a:solidFill>
                <a:latin typeface="Nunito Black" pitchFamily="2" charset="0"/>
              </a:rPr>
              <a:t>Đọc</a:t>
            </a:r>
            <a:r>
              <a:rPr lang="en-US" sz="2800" dirty="0">
                <a:solidFill>
                  <a:prstClr val="white"/>
                </a:solidFill>
                <a:latin typeface="Nunito Black" pitchFamily="2" charset="0"/>
              </a:rPr>
              <a:t> – </a:t>
            </a:r>
            <a:r>
              <a:rPr lang="en-US" sz="2800" dirty="0" err="1">
                <a:solidFill>
                  <a:prstClr val="white"/>
                </a:solidFill>
                <a:latin typeface="Nunito Black" pitchFamily="2" charset="0"/>
              </a:rPr>
              <a:t>hiểu</a:t>
            </a:r>
            <a:endParaRPr lang="en-US" sz="2800" dirty="0">
              <a:solidFill>
                <a:prstClr val="white"/>
              </a:solidFill>
              <a:latin typeface="Nunito Black" pitchFamily="2" charset="0"/>
            </a:endParaRPr>
          </a:p>
        </p:txBody>
      </p:sp>
      <p:sp>
        <p:nvSpPr>
          <p:cNvPr id="2" name="Oval 1"/>
          <p:cNvSpPr/>
          <p:nvPr/>
        </p:nvSpPr>
        <p:spPr>
          <a:xfrm>
            <a:off x="3153427" y="2297019"/>
            <a:ext cx="1886477" cy="74958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Nunito Black" pitchFamily="2" charset="0"/>
              </a:rPr>
              <a:t>Xanh</a:t>
            </a:r>
            <a:endParaRPr lang="en-US" sz="3200" dirty="0">
              <a:solidFill>
                <a:schemeClr val="bg1"/>
              </a:solidFill>
              <a:latin typeface="Nunito Black" pitchFamily="2" charset="0"/>
            </a:endParaRPr>
          </a:p>
        </p:txBody>
      </p:sp>
      <p:sp>
        <p:nvSpPr>
          <p:cNvPr id="17" name="Oval 16"/>
          <p:cNvSpPr/>
          <p:nvPr/>
        </p:nvSpPr>
        <p:spPr>
          <a:xfrm>
            <a:off x="7724021" y="2055771"/>
            <a:ext cx="1292532" cy="7495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bg1"/>
                </a:solidFill>
                <a:latin typeface="Nunito Black" pitchFamily="2" charset="0"/>
              </a:rPr>
              <a:t>Đỏ</a:t>
            </a:r>
          </a:p>
        </p:txBody>
      </p:sp>
      <p:sp>
        <p:nvSpPr>
          <p:cNvPr id="19" name="TextBox 18"/>
          <p:cNvSpPr txBox="1"/>
          <p:nvPr/>
        </p:nvSpPr>
        <p:spPr>
          <a:xfrm>
            <a:off x="7250070" y="3226723"/>
            <a:ext cx="2240435" cy="2404586"/>
          </a:xfrm>
          <a:prstGeom prst="upArrowCallout">
            <a:avLst/>
          </a:prstGeom>
          <a:solidFill>
            <a:schemeClr val="bg1">
              <a:alpha val="92157"/>
            </a:schemeClr>
          </a:solidFill>
          <a:ln w="28575">
            <a:solidFill>
              <a:srgbClr val="FF0000"/>
            </a:solidFill>
            <a:prstDash val="sysDash"/>
          </a:ln>
        </p:spPr>
        <p:txBody>
          <a:bodyPr wrap="square">
            <a:spAutoFit/>
          </a:bodyPr>
          <a:lstStyle/>
          <a:p>
            <a:pPr lvl="0" algn="ctr"/>
            <a:r>
              <a:rPr lang="vi-VN" sz="3200" b="1">
                <a:latin typeface="OpenSans"/>
              </a:rPr>
              <a:t>đỏ thắm</a:t>
            </a:r>
            <a:endParaRPr lang="en-US" sz="3200" b="1">
              <a:latin typeface="OpenSans"/>
            </a:endParaRPr>
          </a:p>
          <a:p>
            <a:pPr lvl="0" algn="ctr"/>
            <a:r>
              <a:rPr lang="en-US" sz="3200" b="1">
                <a:latin typeface="OpenSans"/>
              </a:rPr>
              <a:t> đỏ tươi</a:t>
            </a:r>
          </a:p>
          <a:p>
            <a:pPr lvl="0" algn="ctr"/>
            <a:r>
              <a:rPr lang="en-US" sz="3200" b="1">
                <a:latin typeface="OpenSans"/>
              </a:rPr>
              <a:t> đỏ chót.</a:t>
            </a:r>
            <a:endParaRPr lang="vi-VN" sz="3200" b="1" kern="0">
              <a:latin typeface="OpenSans"/>
              <a:ea typeface="Open Sans" panose="020B0606030504020204" pitchFamily="34" charset="0"/>
              <a:cs typeface="Open Sans" panose="020B0606030504020204" pitchFamily="34" charset="0"/>
            </a:endParaRPr>
          </a:p>
        </p:txBody>
      </p:sp>
      <p:sp>
        <p:nvSpPr>
          <p:cNvPr id="21" name="TextBox 20"/>
          <p:cNvSpPr txBox="1"/>
          <p:nvPr/>
        </p:nvSpPr>
        <p:spPr>
          <a:xfrm>
            <a:off x="2799469" y="3226723"/>
            <a:ext cx="2240435" cy="2404586"/>
          </a:xfrm>
          <a:prstGeom prst="upArrowCallout">
            <a:avLst/>
          </a:prstGeom>
          <a:solidFill>
            <a:schemeClr val="bg1"/>
          </a:solidFill>
          <a:ln w="28575">
            <a:solidFill>
              <a:srgbClr val="00B050"/>
            </a:solidFill>
            <a:prstDash val="sysDash"/>
          </a:ln>
        </p:spPr>
        <p:txBody>
          <a:bodyPr wrap="square">
            <a:spAutoFit/>
          </a:bodyPr>
          <a:lstStyle/>
          <a:p>
            <a:pPr lvl="0" algn="ctr"/>
            <a:r>
              <a:rPr lang="vi-VN" sz="3200" b="1">
                <a:latin typeface="OpenSans"/>
              </a:rPr>
              <a:t>xanh tươi</a:t>
            </a:r>
            <a:endParaRPr lang="en-US" sz="3200" b="1">
              <a:latin typeface="OpenSans"/>
            </a:endParaRPr>
          </a:p>
          <a:p>
            <a:pPr lvl="0" algn="ctr"/>
            <a:r>
              <a:rPr lang="en-US" sz="3200" b="1">
                <a:latin typeface="OpenSans"/>
              </a:rPr>
              <a:t> xanh ngắt</a:t>
            </a:r>
          </a:p>
          <a:p>
            <a:pPr lvl="0" algn="ctr"/>
            <a:r>
              <a:rPr lang="en-US" sz="3200" b="1">
                <a:latin typeface="OpenSans"/>
              </a:rPr>
              <a:t> xanh mát.</a:t>
            </a:r>
            <a:endParaRPr lang="vi-VN" sz="3200" b="1" kern="0">
              <a:latin typeface="OpenSans"/>
              <a:ea typeface="Open Sans" panose="020B0606030504020204" pitchFamily="34" charset="0"/>
              <a:cs typeface="Open Sans" panose="020B0606030504020204" pitchFamily="34" charset="0"/>
            </a:endParaRPr>
          </a:p>
        </p:txBody>
      </p:sp>
      <p:pic>
        <p:nvPicPr>
          <p:cNvPr id="3" name="Picture 2"/>
          <p:cNvPicPr>
            <a:picLocks noChangeAspect="1"/>
          </p:cNvPicPr>
          <p:nvPr/>
        </p:nvPicPr>
        <p:blipFill>
          <a:blip r:embed="rId3"/>
          <a:stretch>
            <a:fillRect/>
          </a:stretch>
        </p:blipFill>
        <p:spPr>
          <a:xfrm>
            <a:off x="5050790" y="2671812"/>
            <a:ext cx="2240435" cy="3514408"/>
          </a:xfrm>
          <a:prstGeom prst="rect">
            <a:avLst/>
          </a:prstGeom>
        </p:spPr>
      </p:pic>
    </p:spTree>
    <p:custDataLst>
      <p:tags r:id="rId1"/>
    </p:custDataLst>
    <p:extLst>
      <p:ext uri="{BB962C8B-B14F-4D97-AF65-F5344CB8AC3E}">
        <p14:creationId xmlns:p14="http://schemas.microsoft.com/office/powerpoint/2010/main" val="13697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2" grpId="0" bldLvl="0" animBg="1"/>
      <p:bldP spid="17" grpId="0" bldLvl="0" animBg="1"/>
      <p:bldP spid="19" grpId="0" bldLvl="0" animBg="1"/>
      <p:bldP spid="2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118371" y="1241591"/>
            <a:ext cx="7955261" cy="1384995"/>
          </a:xfrm>
          <a:prstGeom prst="rect">
            <a:avLst/>
          </a:prstGeom>
          <a:solidFill>
            <a:srgbClr val="FFFF00"/>
          </a:solidFill>
        </p:spPr>
        <p:txBody>
          <a:bodyPr wrap="square">
            <a:spAutoFit/>
          </a:bodyPr>
          <a:lstStyle/>
          <a:p>
            <a:pPr algn="ctr"/>
            <a:r>
              <a:rPr lang="vi-VN" sz="2800" b="1">
                <a:solidFill>
                  <a:srgbClr val="002060"/>
                </a:solidFill>
                <a:latin typeface="Nunito Black" pitchFamily="2" charset="0"/>
              </a:rPr>
              <a:t>c. Theo em, vì sao bạn nhỏ thấy bức tranh quê mình rất đẹp? Chọn câu trả lời hoặc nêu ý kiến khác của em.</a:t>
            </a:r>
          </a:p>
        </p:txBody>
      </p:sp>
      <p:sp>
        <p:nvSpPr>
          <p:cNvPr id="22" name="TextBox 21"/>
          <p:cNvSpPr txBox="1"/>
          <p:nvPr/>
        </p:nvSpPr>
        <p:spPr>
          <a:xfrm>
            <a:off x="2734510" y="2834881"/>
            <a:ext cx="4686300" cy="523220"/>
          </a:xfrm>
          <a:prstGeom prst="rect">
            <a:avLst/>
          </a:prstGeom>
          <a:noFill/>
        </p:spPr>
        <p:txBody>
          <a:bodyPr wrap="square">
            <a:spAutoFit/>
          </a:bodyPr>
          <a:lstStyle/>
          <a:p>
            <a:pPr algn="l"/>
            <a:r>
              <a:rPr lang="vi-VN" sz="2800" b="1">
                <a:solidFill>
                  <a:srgbClr val="FF0000"/>
                </a:solidFill>
                <a:latin typeface="Nunito Black" pitchFamily="2" charset="0"/>
              </a:rPr>
              <a:t>□ Vì quê hương mình đẹp.</a:t>
            </a:r>
          </a:p>
        </p:txBody>
      </p:sp>
      <p:sp>
        <p:nvSpPr>
          <p:cNvPr id="24" name="TextBox 23"/>
          <p:cNvSpPr txBox="1"/>
          <p:nvPr/>
        </p:nvSpPr>
        <p:spPr>
          <a:xfrm>
            <a:off x="2734510" y="3624678"/>
            <a:ext cx="4572000" cy="523220"/>
          </a:xfrm>
          <a:prstGeom prst="rect">
            <a:avLst/>
          </a:prstGeom>
          <a:noFill/>
        </p:spPr>
        <p:txBody>
          <a:bodyPr wrap="square">
            <a:spAutoFit/>
          </a:bodyPr>
          <a:lstStyle/>
          <a:p>
            <a:pPr algn="l"/>
            <a:r>
              <a:rPr lang="vi-VN" sz="2800" b="1">
                <a:solidFill>
                  <a:srgbClr val="FF0000"/>
                </a:solidFill>
                <a:latin typeface="Nunito Black" pitchFamily="2" charset="0"/>
              </a:rPr>
              <a:t>□ Vì bạn nhỏ vẽ giỏi.</a:t>
            </a:r>
          </a:p>
        </p:txBody>
      </p:sp>
      <p:sp>
        <p:nvSpPr>
          <p:cNvPr id="26" name="TextBox 25"/>
          <p:cNvSpPr txBox="1"/>
          <p:nvPr/>
        </p:nvSpPr>
        <p:spPr>
          <a:xfrm>
            <a:off x="2734510" y="4414475"/>
            <a:ext cx="6313818" cy="523220"/>
          </a:xfrm>
          <a:prstGeom prst="rect">
            <a:avLst/>
          </a:prstGeom>
          <a:noFill/>
        </p:spPr>
        <p:txBody>
          <a:bodyPr wrap="square">
            <a:spAutoFit/>
          </a:bodyPr>
          <a:lstStyle/>
          <a:p>
            <a:pPr algn="l"/>
            <a:r>
              <a:rPr lang="vi-VN" sz="2800" b="1" dirty="0">
                <a:solidFill>
                  <a:srgbClr val="FF0000"/>
                </a:solidFill>
                <a:latin typeface="Nunito Black" pitchFamily="2" charset="0"/>
              </a:rPr>
              <a:t>□ Vì bạn nhỏ yêu quê hương mình.</a:t>
            </a:r>
          </a:p>
        </p:txBody>
      </p:sp>
      <p:sp>
        <p:nvSpPr>
          <p:cNvPr id="13" name="Rectangle: Rounded Corners 12"/>
          <p:cNvSpPr/>
          <p:nvPr/>
        </p:nvSpPr>
        <p:spPr>
          <a:xfrm>
            <a:off x="1693366" y="235877"/>
            <a:ext cx="3466530" cy="695148"/>
          </a:xfrm>
          <a:prstGeom prst="round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dirty="0" err="1">
                <a:solidFill>
                  <a:prstClr val="white"/>
                </a:solidFill>
                <a:latin typeface="Nunito Black" pitchFamily="2" charset="0"/>
              </a:rPr>
              <a:t>Câu</a:t>
            </a:r>
            <a:r>
              <a:rPr lang="en-US" sz="2800" dirty="0">
                <a:solidFill>
                  <a:prstClr val="white"/>
                </a:solidFill>
                <a:latin typeface="Nunito Black" pitchFamily="2" charset="0"/>
              </a:rPr>
              <a:t> 2: </a:t>
            </a:r>
            <a:r>
              <a:rPr lang="en-US" sz="2800" dirty="0" err="1">
                <a:solidFill>
                  <a:prstClr val="white"/>
                </a:solidFill>
                <a:latin typeface="Nunito Black" pitchFamily="2" charset="0"/>
              </a:rPr>
              <a:t>Đọc</a:t>
            </a:r>
            <a:r>
              <a:rPr lang="en-US" sz="2800" dirty="0">
                <a:solidFill>
                  <a:prstClr val="white"/>
                </a:solidFill>
                <a:latin typeface="Nunito Black" pitchFamily="2" charset="0"/>
              </a:rPr>
              <a:t> – </a:t>
            </a:r>
            <a:r>
              <a:rPr lang="en-US" sz="2800" dirty="0" err="1">
                <a:solidFill>
                  <a:prstClr val="white"/>
                </a:solidFill>
                <a:latin typeface="Nunito Black" pitchFamily="2" charset="0"/>
              </a:rPr>
              <a:t>hiểu</a:t>
            </a:r>
            <a:endParaRPr lang="en-US" sz="2800" dirty="0">
              <a:solidFill>
                <a:prstClr val="white"/>
              </a:solidFill>
              <a:latin typeface="Nunito Black" pitchFamily="2" charset="0"/>
            </a:endParaRPr>
          </a:p>
        </p:txBody>
      </p:sp>
    </p:spTree>
    <p:custDataLst>
      <p:tags r:id="rId1"/>
    </p:custDataLst>
    <p:extLst>
      <p:ext uri="{BB962C8B-B14F-4D97-AF65-F5344CB8AC3E}">
        <p14:creationId xmlns:p14="http://schemas.microsoft.com/office/powerpoint/2010/main" val="260104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26"/>
                                        </p:tgtEl>
                                        <p:attrNameLst>
                                          <p:attrName>fillcolor</p:attrName>
                                        </p:attrNameLst>
                                      </p:cBhvr>
                                      <p:to>
                                        <a:srgbClr val="FFFF00"/>
                                      </p:to>
                                    </p:animClr>
                                    <p:set>
                                      <p:cBhvr>
                                        <p:cTn id="25" dur="2000" fill="hold"/>
                                        <p:tgtEl>
                                          <p:spTgt spid="26"/>
                                        </p:tgtEl>
                                        <p:attrNameLst>
                                          <p:attrName>fill.type</p:attrName>
                                        </p:attrNameLst>
                                      </p:cBhvr>
                                      <p:to>
                                        <p:strVal val="solid"/>
                                      </p:to>
                                    </p:set>
                                    <p:set>
                                      <p:cBhvr>
                                        <p:cTn id="26" dur="2000" fill="hold"/>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2" grpId="0"/>
      <p:bldP spid="24"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48013" y="281794"/>
            <a:ext cx="5321142" cy="954107"/>
          </a:xfrm>
          <a:prstGeom prst="rect">
            <a:avLst/>
          </a:prstGeom>
          <a:solidFill>
            <a:srgbClr val="FFFF00"/>
          </a:solidFill>
        </p:spPr>
        <p:txBody>
          <a:bodyPr wrap="square">
            <a:spAutoFit/>
          </a:bodyPr>
          <a:lstStyle/>
          <a:p>
            <a:r>
              <a:rPr lang="vi-VN" sz="2800" b="1">
                <a:solidFill>
                  <a:srgbClr val="002060"/>
                </a:solidFill>
                <a:latin typeface="Nunito Black" pitchFamily="2" charset="0"/>
              </a:rPr>
              <a:t>d. Xếp các từ ngữ dưới đây vào 2 nhóm:</a:t>
            </a:r>
            <a:endParaRPr lang="en-US" sz="2800" b="1">
              <a:solidFill>
                <a:srgbClr val="002060"/>
              </a:solidFill>
              <a:latin typeface="Nunito Black" pitchFamily="2" charset="0"/>
            </a:endParaRPr>
          </a:p>
        </p:txBody>
      </p:sp>
      <p:pic>
        <p:nvPicPr>
          <p:cNvPr id="7" name="Picture 6"/>
          <p:cNvPicPr>
            <a:picLocks noChangeAspect="1"/>
          </p:cNvPicPr>
          <p:nvPr/>
        </p:nvPicPr>
        <p:blipFill rotWithShape="1">
          <a:blip r:embed="rId3"/>
          <a:srcRect l="16883" t="-1" r="64541" b="50378"/>
          <a:stretch>
            <a:fillRect/>
          </a:stretch>
        </p:blipFill>
        <p:spPr>
          <a:xfrm>
            <a:off x="3219242" y="805015"/>
            <a:ext cx="1052349" cy="1035105"/>
          </a:xfrm>
          <a:prstGeom prst="rect">
            <a:avLst/>
          </a:prstGeom>
        </p:spPr>
      </p:pic>
      <p:pic>
        <p:nvPicPr>
          <p:cNvPr id="9" name="Picture 8"/>
          <p:cNvPicPr>
            <a:picLocks noChangeAspect="1"/>
          </p:cNvPicPr>
          <p:nvPr/>
        </p:nvPicPr>
        <p:blipFill rotWithShape="1">
          <a:blip r:embed="rId4"/>
          <a:srcRect t="43576" r="74142"/>
          <a:stretch>
            <a:fillRect/>
          </a:stretch>
        </p:blipFill>
        <p:spPr>
          <a:xfrm>
            <a:off x="1776917" y="1004572"/>
            <a:ext cx="1464839" cy="1176994"/>
          </a:xfrm>
          <a:prstGeom prst="rect">
            <a:avLst/>
          </a:prstGeom>
        </p:spPr>
      </p:pic>
      <p:pic>
        <p:nvPicPr>
          <p:cNvPr id="11" name="Picture 10"/>
          <p:cNvPicPr>
            <a:picLocks noChangeAspect="1"/>
          </p:cNvPicPr>
          <p:nvPr/>
        </p:nvPicPr>
        <p:blipFill rotWithShape="1">
          <a:blip r:embed="rId3"/>
          <a:srcRect l="30032" t="59448" r="54314"/>
          <a:stretch>
            <a:fillRect/>
          </a:stretch>
        </p:blipFill>
        <p:spPr>
          <a:xfrm>
            <a:off x="4369577" y="994200"/>
            <a:ext cx="886810" cy="845918"/>
          </a:xfrm>
          <a:prstGeom prst="rect">
            <a:avLst/>
          </a:prstGeom>
        </p:spPr>
      </p:pic>
      <p:pic>
        <p:nvPicPr>
          <p:cNvPr id="13" name="Picture 12"/>
          <p:cNvPicPr>
            <a:picLocks noChangeAspect="1"/>
          </p:cNvPicPr>
          <p:nvPr/>
        </p:nvPicPr>
        <p:blipFill rotWithShape="1">
          <a:blip r:embed="rId4"/>
          <a:srcRect l="35459" r="40329" b="43576"/>
          <a:stretch>
            <a:fillRect/>
          </a:stretch>
        </p:blipFill>
        <p:spPr>
          <a:xfrm>
            <a:off x="6340347" y="805015"/>
            <a:ext cx="1371601" cy="1176995"/>
          </a:xfrm>
          <a:prstGeom prst="cloud">
            <a:avLst/>
          </a:prstGeom>
        </p:spPr>
      </p:pic>
      <p:pic>
        <p:nvPicPr>
          <p:cNvPr id="15" name="Picture 14"/>
          <p:cNvPicPr>
            <a:picLocks noChangeAspect="1"/>
          </p:cNvPicPr>
          <p:nvPr/>
        </p:nvPicPr>
        <p:blipFill rotWithShape="1">
          <a:blip r:embed="rId3"/>
          <a:srcRect l="51662" t="43576" r="24251"/>
          <a:stretch>
            <a:fillRect/>
          </a:stretch>
        </p:blipFill>
        <p:spPr>
          <a:xfrm>
            <a:off x="7629786" y="828663"/>
            <a:ext cx="1361089" cy="1176995"/>
          </a:xfrm>
          <a:prstGeom prst="rect">
            <a:avLst/>
          </a:prstGeom>
          <a:ln>
            <a:noFill/>
          </a:ln>
          <a:effectLst>
            <a:softEdge rad="112500"/>
          </a:effectLst>
        </p:spPr>
      </p:pic>
      <p:pic>
        <p:nvPicPr>
          <p:cNvPr id="17" name="Picture 16"/>
          <p:cNvPicPr>
            <a:picLocks noChangeAspect="1"/>
          </p:cNvPicPr>
          <p:nvPr/>
        </p:nvPicPr>
        <p:blipFill rotWithShape="1">
          <a:blip r:embed="rId3"/>
          <a:srcRect l="66350" r="9856" b="43576"/>
          <a:stretch>
            <a:fillRect/>
          </a:stretch>
        </p:blipFill>
        <p:spPr>
          <a:xfrm>
            <a:off x="8795691" y="1004574"/>
            <a:ext cx="1347952" cy="1176995"/>
          </a:xfrm>
          <a:prstGeom prst="rect">
            <a:avLst/>
          </a:prstGeom>
        </p:spPr>
      </p:pic>
      <p:pic>
        <p:nvPicPr>
          <p:cNvPr id="19" name="Picture 18"/>
          <p:cNvPicPr>
            <a:picLocks noChangeAspect="1"/>
          </p:cNvPicPr>
          <p:nvPr/>
        </p:nvPicPr>
        <p:blipFill rotWithShape="1">
          <a:blip r:embed="rId3"/>
          <a:srcRect l="82422" t="52741"/>
          <a:stretch>
            <a:fillRect/>
          </a:stretch>
        </p:blipFill>
        <p:spPr>
          <a:xfrm>
            <a:off x="5550226" y="924248"/>
            <a:ext cx="995814" cy="985822"/>
          </a:xfrm>
          <a:prstGeom prst="cloud">
            <a:avLst/>
          </a:prstGeom>
        </p:spPr>
      </p:pic>
      <p:sp>
        <p:nvSpPr>
          <p:cNvPr id="20" name="TextBox 19"/>
          <p:cNvSpPr txBox="1"/>
          <p:nvPr/>
        </p:nvSpPr>
        <p:spPr>
          <a:xfrm>
            <a:off x="2697345" y="2181566"/>
            <a:ext cx="3420632" cy="1341656"/>
          </a:xfrm>
          <a:prstGeom prst="ellipse">
            <a:avLst/>
          </a:prstGeom>
          <a:solidFill>
            <a:srgbClr val="FFCCCC"/>
          </a:solidFill>
          <a:ln>
            <a:solidFill>
              <a:srgbClr val="00B050"/>
            </a:solidFill>
          </a:ln>
        </p:spPr>
        <p:txBody>
          <a:bodyPr wrap="square" rtlCol="0">
            <a:spAutoFit/>
          </a:bodyPr>
          <a:lstStyle/>
          <a:p>
            <a:pPr algn="ctr"/>
            <a:r>
              <a:rPr lang="en-US" sz="2800" b="1">
                <a:latin typeface="Open Sans" panose="020B0606030504020204" pitchFamily="34" charset="0"/>
                <a:ea typeface="Open Sans" panose="020B0606030504020204" pitchFamily="34" charset="0"/>
                <a:cs typeface="Open Sans" panose="020B0606030504020204" pitchFamily="34" charset="0"/>
              </a:rPr>
              <a:t>Từ chỉ sự vật</a:t>
            </a:r>
          </a:p>
        </p:txBody>
      </p:sp>
      <p:sp>
        <p:nvSpPr>
          <p:cNvPr id="21" name="TextBox 20"/>
          <p:cNvSpPr txBox="1"/>
          <p:nvPr/>
        </p:nvSpPr>
        <p:spPr>
          <a:xfrm>
            <a:off x="6600013" y="2181566"/>
            <a:ext cx="3420632" cy="1341656"/>
          </a:xfrm>
          <a:prstGeom prst="ellipse">
            <a:avLst/>
          </a:prstGeom>
          <a:solidFill>
            <a:srgbClr val="FFCCCC"/>
          </a:solidFill>
          <a:ln>
            <a:solidFill>
              <a:srgbClr val="00B050"/>
            </a:solidFill>
          </a:ln>
        </p:spPr>
        <p:txBody>
          <a:bodyPr wrap="square" rtlCol="0">
            <a:spAutoFit/>
          </a:bodyPr>
          <a:lstStyle/>
          <a:p>
            <a:pPr algn="ctr"/>
            <a:r>
              <a:rPr lang="en-US" sz="2800" b="1">
                <a:latin typeface="Open Sans" panose="020B0606030504020204" pitchFamily="34" charset="0"/>
                <a:ea typeface="Open Sans" panose="020B0606030504020204" pitchFamily="34" charset="0"/>
                <a:cs typeface="Open Sans" panose="020B0606030504020204" pitchFamily="34" charset="0"/>
              </a:rPr>
              <a:t>Từ chỉ hoạt động</a:t>
            </a:r>
          </a:p>
        </p:txBody>
      </p:sp>
    </p:spTree>
    <p:custDataLst>
      <p:tags r:id="rId1"/>
    </p:custDataLst>
    <p:extLst>
      <p:ext uri="{BB962C8B-B14F-4D97-AF65-F5344CB8AC3E}">
        <p14:creationId xmlns:p14="http://schemas.microsoft.com/office/powerpoint/2010/main" val="424220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29167E-6 4.07407E-6 L 0.00755 0.32662 " pathEditMode="relative" rAng="0" ptsTypes="AA">
                                      <p:cBhvr>
                                        <p:cTn id="16" dur="2000" fill="hold"/>
                                        <p:tgtEl>
                                          <p:spTgt spid="9"/>
                                        </p:tgtEl>
                                        <p:attrNameLst>
                                          <p:attrName>ppt_x</p:attrName>
                                          <p:attrName>ppt_y</p:attrName>
                                        </p:attrNameLst>
                                      </p:cBhvr>
                                      <p:rCtr x="378" y="16319"/>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0.06953 -0.05046 L -0.35416 0.33333 " pathEditMode="relative" rAng="0" ptsTypes="AA">
                                      <p:cBhvr>
                                        <p:cTn id="20" dur="2000" fill="hold"/>
                                        <p:tgtEl>
                                          <p:spTgt spid="13"/>
                                        </p:tgtEl>
                                        <p:attrNameLst>
                                          <p:attrName>ppt_x</p:attrName>
                                          <p:attrName>ppt_y</p:attrName>
                                        </p:attrNameLst>
                                      </p:cBhvr>
                                      <p:rCtr x="-14232" y="19190"/>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0.00977 -0.03843 L -0.4263 0.3456 " pathEditMode="relative" rAng="0" ptsTypes="AA">
                                      <p:cBhvr>
                                        <p:cTn id="24" dur="2000" fill="hold"/>
                                        <p:tgtEl>
                                          <p:spTgt spid="17"/>
                                        </p:tgtEl>
                                        <p:attrNameLst>
                                          <p:attrName>ppt_x</p:attrName>
                                          <p:attrName>ppt_y</p:attrName>
                                        </p:attrNameLst>
                                      </p:cBhvr>
                                      <p:rCtr x="-21810" y="19190"/>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0.11797 -0.01273 L -0.39649 0.47107 " pathEditMode="relative" rAng="0" ptsTypes="AA">
                                      <p:cBhvr>
                                        <p:cTn id="28" dur="2000" fill="hold"/>
                                        <p:tgtEl>
                                          <p:spTgt spid="15"/>
                                        </p:tgtEl>
                                        <p:attrNameLst>
                                          <p:attrName>ppt_x</p:attrName>
                                          <p:attrName>ppt_y</p:attrName>
                                        </p:attrNameLst>
                                      </p:cBhvr>
                                      <p:rCtr x="-25729" y="24190"/>
                                    </p:animMotion>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0.18437 -0.18101 L 0.45573 0.37338 " pathEditMode="relative" rAng="0" ptsTypes="AA">
                                      <p:cBhvr>
                                        <p:cTn id="32" dur="2000" fill="hold"/>
                                        <p:tgtEl>
                                          <p:spTgt spid="7"/>
                                        </p:tgtEl>
                                        <p:attrNameLst>
                                          <p:attrName>ppt_x</p:attrName>
                                          <p:attrName>ppt_y</p:attrName>
                                        </p:attrNameLst>
                                      </p:cBhvr>
                                      <p:rCtr x="13568" y="27708"/>
                                    </p:animMotion>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0.33867 -0.21875 L 0.55039 0.36273 " pathEditMode="relative" rAng="0" ptsTypes="AA">
                                      <p:cBhvr>
                                        <p:cTn id="36" dur="2000" fill="hold"/>
                                        <p:tgtEl>
                                          <p:spTgt spid="11"/>
                                        </p:tgtEl>
                                        <p:attrNameLst>
                                          <p:attrName>ppt_x</p:attrName>
                                          <p:attrName>ppt_y</p:attrName>
                                        </p:attrNameLst>
                                      </p:cBhvr>
                                      <p:rCtr x="10586" y="29074"/>
                                    </p:animMotion>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0.08151 -0.06157 L 0.3319 0.43033 " pathEditMode="relative" rAng="0" ptsTypes="AA">
                                      <p:cBhvr>
                                        <p:cTn id="40" dur="2000" fill="hold"/>
                                        <p:tgtEl>
                                          <p:spTgt spid="19"/>
                                        </p:tgtEl>
                                        <p:attrNameLst>
                                          <p:attrName>ppt_x</p:attrName>
                                          <p:attrName>ppt_y</p:attrName>
                                        </p:attrNameLst>
                                      </p:cBhvr>
                                      <p:rCtr x="12513" y="245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21"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4B8B0D2-9330-4F61-8019-2054767AA047"/>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 {62E865A0-4CF4-4E03-8BD2-2253FCCECB66}&quot;,&quot;C:\\Users\\Administrator\\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iếng Việt 3 - Ôn tập giữa học kì 1 (tiết 6 -7)"/>
</p:tagLst>
</file>

<file path=ppt/tags/tag10.xml><?xml version="1.0" encoding="utf-8"?>
<p:tagLst xmlns:a="http://schemas.openxmlformats.org/drawingml/2006/main" xmlns:r="http://schemas.openxmlformats.org/officeDocument/2006/relationships" xmlns:p="http://schemas.openxmlformats.org/presentationml/2006/main">
  <p:tag name="GENSWF_SLIDE_UID" val="{7DFF2A87-4CBE-4887-88C3-4556D917C9E7}:265"/>
</p:tagLst>
</file>

<file path=ppt/tags/tag11.xml><?xml version="1.0" encoding="utf-8"?>
<p:tagLst xmlns:a="http://schemas.openxmlformats.org/drawingml/2006/main" xmlns:r="http://schemas.openxmlformats.org/officeDocument/2006/relationships" xmlns:p="http://schemas.openxmlformats.org/presentationml/2006/main">
  <p:tag name="GENSWF_SLIDE_UID" val="{AE876A8E-C62B-4392-B427-92FDC513E8C4}:266"/>
</p:tagLst>
</file>

<file path=ppt/tags/tag2.xml><?xml version="1.0" encoding="utf-8"?>
<p:tagLst xmlns:a="http://schemas.openxmlformats.org/drawingml/2006/main" xmlns:r="http://schemas.openxmlformats.org/officeDocument/2006/relationships" xmlns:p="http://schemas.openxmlformats.org/presentationml/2006/main">
  <p:tag name="GENSWF_SLIDE_UID" val="{75C63B29-718F-4717-8760-CA0DA0218DD4}:257"/>
</p:tagLst>
</file>

<file path=ppt/tags/tag3.xml><?xml version="1.0" encoding="utf-8"?>
<p:tagLst xmlns:a="http://schemas.openxmlformats.org/drawingml/2006/main" xmlns:r="http://schemas.openxmlformats.org/officeDocument/2006/relationships" xmlns:p="http://schemas.openxmlformats.org/presentationml/2006/main">
  <p:tag name="GENSWF_SLIDE_UID" val="{528EF9FD-81BF-4C7E-9653-69EE705D407C}:258"/>
</p:tagLst>
</file>

<file path=ppt/tags/tag4.xml><?xml version="1.0" encoding="utf-8"?>
<p:tagLst xmlns:a="http://schemas.openxmlformats.org/drawingml/2006/main" xmlns:r="http://schemas.openxmlformats.org/officeDocument/2006/relationships" xmlns:p="http://schemas.openxmlformats.org/presentationml/2006/main">
  <p:tag name="GENSWF_SLIDE_UID" val="{1FE709D1-B302-42A5-BDE7-7B3A16BFDFEA}:259"/>
</p:tagLst>
</file>

<file path=ppt/tags/tag5.xml><?xml version="1.0" encoding="utf-8"?>
<p:tagLst xmlns:a="http://schemas.openxmlformats.org/drawingml/2006/main" xmlns:r="http://schemas.openxmlformats.org/officeDocument/2006/relationships" xmlns:p="http://schemas.openxmlformats.org/presentationml/2006/main">
  <p:tag name="GENSWF_SLIDE_UID" val="{817E3385-1F46-400C-BCC5-06547443DA3F}:260"/>
</p:tagLst>
</file>

<file path=ppt/tags/tag6.xml><?xml version="1.0" encoding="utf-8"?>
<p:tagLst xmlns:a="http://schemas.openxmlformats.org/drawingml/2006/main" xmlns:r="http://schemas.openxmlformats.org/officeDocument/2006/relationships" xmlns:p="http://schemas.openxmlformats.org/presentationml/2006/main">
  <p:tag name="GENSWF_SLIDE_UID" val="{BF98F5F4-1AD7-48C5-9232-2566DD964A11}:261"/>
</p:tagLst>
</file>

<file path=ppt/tags/tag7.xml><?xml version="1.0" encoding="utf-8"?>
<p:tagLst xmlns:a="http://schemas.openxmlformats.org/drawingml/2006/main" xmlns:r="http://schemas.openxmlformats.org/officeDocument/2006/relationships" xmlns:p="http://schemas.openxmlformats.org/presentationml/2006/main">
  <p:tag name="GENSWF_SLIDE_UID" val="{2F60C118-C5BE-48D9-8C9B-BAAF92B4AC72}:262"/>
</p:tagLst>
</file>

<file path=ppt/tags/tag8.xml><?xml version="1.0" encoding="utf-8"?>
<p:tagLst xmlns:a="http://schemas.openxmlformats.org/drawingml/2006/main" xmlns:r="http://schemas.openxmlformats.org/officeDocument/2006/relationships" xmlns:p="http://schemas.openxmlformats.org/presentationml/2006/main">
  <p:tag name="GENSWF_SLIDE_UID" val="{4168B2B7-FA35-4CE4-B909-BF40600ECFC7}:263"/>
</p:tagLst>
</file>

<file path=ppt/tags/tag9.xml><?xml version="1.0" encoding="utf-8"?>
<p:tagLst xmlns:a="http://schemas.openxmlformats.org/drawingml/2006/main" xmlns:r="http://schemas.openxmlformats.org/officeDocument/2006/relationships" xmlns:p="http://schemas.openxmlformats.org/presentationml/2006/main">
  <p:tag name="GENSWF_SLIDE_UID" val="{2D4B15A3-A1D3-496B-AEDB-E5A7D56032CD}:2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431</Words>
  <Application>Microsoft Office PowerPoint</Application>
  <PresentationFormat>Widescreen</PresentationFormat>
  <Paragraphs>77</Paragraphs>
  <Slides>10</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vt:i4>
      </vt:variant>
    </vt:vector>
  </HeadingPairs>
  <TitlesOfParts>
    <vt:vector size="24" baseType="lpstr">
      <vt:lpstr>KaiTi</vt:lpstr>
      <vt:lpstr>Meiryo</vt:lpstr>
      <vt:lpstr>Microsoft YaHei</vt:lpstr>
      <vt:lpstr>宋体</vt:lpstr>
      <vt:lpstr>Alibaba PuHuiTi</vt:lpstr>
      <vt:lpstr>Arial</vt:lpstr>
      <vt:lpstr>Calibri</vt:lpstr>
      <vt:lpstr>Calibri Light</vt:lpstr>
      <vt:lpstr>Nunito Black</vt:lpstr>
      <vt:lpstr>Open Sans</vt:lpstr>
      <vt:lpstr>OpenSans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Tiếng Việt 3 - Ôn tập giữa học kì 1 (tiết 6 -7)</dc:title>
  <dc:creator>AutoBVT</dc:creator>
  <cp:lastModifiedBy>AutoBVT</cp:lastModifiedBy>
  <cp:revision>5</cp:revision>
  <dcterms:created xsi:type="dcterms:W3CDTF">2023-11-03T15:59:36Z</dcterms:created>
  <dcterms:modified xsi:type="dcterms:W3CDTF">2023-11-03T16:03:18Z</dcterms:modified>
</cp:coreProperties>
</file>