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9" r:id="rId2"/>
    <p:sldId id="274" r:id="rId3"/>
    <p:sldId id="289" r:id="rId4"/>
    <p:sldId id="294" r:id="rId5"/>
    <p:sldId id="290" r:id="rId6"/>
    <p:sldId id="292" r:id="rId7"/>
    <p:sldId id="291" r:id="rId8"/>
    <p:sldId id="293" r:id="rId9"/>
    <p:sldId id="295" r:id="rId10"/>
    <p:sldId id="296" r:id="rId11"/>
    <p:sldId id="256" r:id="rId12"/>
    <p:sldId id="297" r:id="rId13"/>
    <p:sldId id="257" r:id="rId14"/>
    <p:sldId id="303" r:id="rId15"/>
    <p:sldId id="298" r:id="rId16"/>
    <p:sldId id="299" r:id="rId17"/>
    <p:sldId id="300" r:id="rId18"/>
    <p:sldId id="302" r:id="rId19"/>
    <p:sldId id="301" r:id="rId20"/>
    <p:sldId id="266" r:id="rId21"/>
    <p:sldId id="273" r:id="rId22"/>
    <p:sldId id="258" r:id="rId23"/>
    <p:sldId id="304" r:id="rId24"/>
    <p:sldId id="305" r:id="rId25"/>
    <p:sldId id="306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307" r:id="rId34"/>
    <p:sldId id="308" r:id="rId35"/>
    <p:sldId id="309" r:id="rId36"/>
    <p:sldId id="310" r:id="rId37"/>
    <p:sldId id="311" r:id="rId38"/>
    <p:sldId id="312" r:id="rId39"/>
    <p:sldId id="287" r:id="rId40"/>
    <p:sldId id="344" r:id="rId41"/>
  </p:sldIdLst>
  <p:sldSz cx="12192000" cy="6858000"/>
  <p:notesSz cx="6858000" cy="9144000"/>
  <p:embeddedFontLst>
    <p:embeddedFont>
      <p:font typeface="Arial Black" panose="020B0A04020102020204" pitchFamily="34" charset="0"/>
      <p:bold r:id="rId43"/>
    </p:embeddedFont>
    <p:embeddedFont>
      <p:font typeface="Baskerville Old Face" panose="02020602080505020303" pitchFamily="18" charset="0"/>
      <p:regular r:id="rId44"/>
    </p:embeddedFont>
    <p:embeddedFont>
      <p:font typeface="Britannic Bold" panose="020B0903060703020204" pitchFamily="3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Cooper Black" panose="0208090404030B020404" pitchFamily="18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8012"/>
    <a:srgbClr val="FFFFFF"/>
    <a:srgbClr val="2A4C96"/>
    <a:srgbClr val="3A5EAC"/>
    <a:srgbClr val="1C3A78"/>
    <a:srgbClr val="8B5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E1EB3-6A19-44C4-937A-DB374BEC61B5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BD8FE-DA8E-4D94-AF41-A518CCEA1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32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82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91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04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2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45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08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25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78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39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48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34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7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49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audio" Target="../media/audio10.wav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13.wav"/><Relationship Id="rId10" Type="http://schemas.openxmlformats.org/officeDocument/2006/relationships/image" Target="../media/image25.png"/><Relationship Id="rId4" Type="http://schemas.openxmlformats.org/officeDocument/2006/relationships/audio" Target="../media/audio12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13.wav"/><Relationship Id="rId10" Type="http://schemas.openxmlformats.org/officeDocument/2006/relationships/image" Target="../media/image25.png"/><Relationship Id="rId4" Type="http://schemas.openxmlformats.org/officeDocument/2006/relationships/audio" Target="../media/audio12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13.wav"/><Relationship Id="rId10" Type="http://schemas.openxmlformats.org/officeDocument/2006/relationships/image" Target="../media/image25.png"/><Relationship Id="rId4" Type="http://schemas.openxmlformats.org/officeDocument/2006/relationships/audio" Target="../media/audio12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13.wav"/><Relationship Id="rId10" Type="http://schemas.openxmlformats.org/officeDocument/2006/relationships/image" Target="../media/image25.png"/><Relationship Id="rId4" Type="http://schemas.openxmlformats.org/officeDocument/2006/relationships/audio" Target="../media/audio12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13.wav"/><Relationship Id="rId10" Type="http://schemas.openxmlformats.org/officeDocument/2006/relationships/image" Target="../media/image25.png"/><Relationship Id="rId4" Type="http://schemas.openxmlformats.org/officeDocument/2006/relationships/audio" Target="../media/audio12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13.wav"/><Relationship Id="rId10" Type="http://schemas.openxmlformats.org/officeDocument/2006/relationships/image" Target="../media/image25.png"/><Relationship Id="rId4" Type="http://schemas.openxmlformats.org/officeDocument/2006/relationships/audio" Target="../media/audio12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13.wav"/><Relationship Id="rId10" Type="http://schemas.openxmlformats.org/officeDocument/2006/relationships/image" Target="../media/image25.png"/><Relationship Id="rId4" Type="http://schemas.openxmlformats.org/officeDocument/2006/relationships/audio" Target="../media/audio12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13.wav"/><Relationship Id="rId10" Type="http://schemas.openxmlformats.org/officeDocument/2006/relationships/image" Target="../media/image25.png"/><Relationship Id="rId4" Type="http://schemas.openxmlformats.org/officeDocument/2006/relationships/audio" Target="../media/audio12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13.wav"/><Relationship Id="rId10" Type="http://schemas.openxmlformats.org/officeDocument/2006/relationships/image" Target="../media/image25.png"/><Relationship Id="rId4" Type="http://schemas.openxmlformats.org/officeDocument/2006/relationships/audio" Target="../media/audio12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13.wav"/><Relationship Id="rId10" Type="http://schemas.openxmlformats.org/officeDocument/2006/relationships/image" Target="../media/image25.png"/><Relationship Id="rId4" Type="http://schemas.openxmlformats.org/officeDocument/2006/relationships/audio" Target="../media/audio12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13.wav"/><Relationship Id="rId10" Type="http://schemas.openxmlformats.org/officeDocument/2006/relationships/image" Target="../media/image25.png"/><Relationship Id="rId4" Type="http://schemas.openxmlformats.org/officeDocument/2006/relationships/audio" Target="../media/audio12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13.wav"/><Relationship Id="rId10" Type="http://schemas.openxmlformats.org/officeDocument/2006/relationships/image" Target="../media/image25.png"/><Relationship Id="rId4" Type="http://schemas.openxmlformats.org/officeDocument/2006/relationships/audio" Target="../media/audio12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4349896" y="3519414"/>
            <a:ext cx="3654073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b="1" kern="2000" dirty="0">
                <a:solidFill>
                  <a:srgbClr val="002060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Lesson 2 (P1,2)   </a:t>
            </a:r>
            <a:endParaRPr lang="zh-CN" altLang="en-US" sz="3200" b="1" kern="2000" dirty="0">
              <a:solidFill>
                <a:srgbClr val="002060"/>
              </a:solidFill>
              <a:latin typeface="Times New Roman" panose="02020603050405020304" pitchFamily="18" charset="0"/>
              <a:ea typeface="方正正准黑简体" panose="020000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338568" y="1368397"/>
            <a:ext cx="86123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7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LET'S GO TO </a:t>
            </a:r>
          </a:p>
          <a:p>
            <a:pPr algn="ctr" eaLnBrk="1" hangingPunct="1"/>
            <a:r>
              <a:rPr lang="en-US" sz="7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THE BOOKSHOP</a:t>
            </a:r>
            <a:endParaRPr lang="zh-CN" altLang="en-US" sz="7200" b="1" kern="2000" dirty="0">
              <a:ln w="9525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/>
        </p:nvSpPr>
        <p:spPr>
          <a:xfrm>
            <a:off x="4704415" y="598955"/>
            <a:ext cx="18806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Unit 16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369758A-06B5-6EB9-A9D9-847C83681684}"/>
              </a:ext>
            </a:extLst>
          </p:cNvPr>
          <p:cNvSpPr txBox="1"/>
          <p:nvPr/>
        </p:nvSpPr>
        <p:spPr>
          <a:xfrm>
            <a:off x="2069055" y="4967882"/>
            <a:ext cx="769088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Teacher: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Thanh Vân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52448791-025B-8C3B-019B-B45D3567AC43}"/>
              </a:ext>
            </a:extLst>
          </p:cNvPr>
          <p:cNvSpPr txBox="1"/>
          <p:nvPr/>
        </p:nvSpPr>
        <p:spPr>
          <a:xfrm>
            <a:off x="360988" y="413658"/>
            <a:ext cx="257153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38399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5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/iːt/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1158517" y="1095301"/>
            <a:ext cx="5074857" cy="4250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7475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077" y="1280961"/>
            <a:ext cx="2236434" cy="1380968"/>
          </a:xfrm>
          <a:prstGeom prst="roundRect">
            <a:avLst>
              <a:gd name="adj" fmla="val 10457"/>
            </a:avLst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225" y="1213275"/>
            <a:ext cx="2177993" cy="1475877"/>
          </a:xfrm>
          <a:prstGeom prst="roundRect">
            <a:avLst>
              <a:gd name="adj" fmla="val 7229"/>
            </a:avLst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509" y="1119949"/>
            <a:ext cx="2210073" cy="1547359"/>
          </a:xfrm>
          <a:prstGeom prst="rect">
            <a:avLst/>
          </a:prstGeom>
        </p:spPr>
      </p:pic>
      <p:sp>
        <p:nvSpPr>
          <p:cNvPr id="27" name="1"/>
          <p:cNvSpPr txBox="1"/>
          <p:nvPr/>
        </p:nvSpPr>
        <p:spPr>
          <a:xfrm>
            <a:off x="721047" y="2912512"/>
            <a:ext cx="2600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pool</a:t>
            </a:r>
          </a:p>
        </p:txBody>
      </p:sp>
      <p:sp>
        <p:nvSpPr>
          <p:cNvPr id="28" name="2"/>
          <p:cNvSpPr txBox="1"/>
          <p:nvPr/>
        </p:nvSpPr>
        <p:spPr>
          <a:xfrm>
            <a:off x="3532306" y="2911976"/>
            <a:ext cx="260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29" name="3"/>
          <p:cNvSpPr txBox="1"/>
          <p:nvPr/>
        </p:nvSpPr>
        <p:spPr>
          <a:xfrm>
            <a:off x="6256890" y="2885682"/>
            <a:ext cx="260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sp>
        <p:nvSpPr>
          <p:cNvPr id="31" name="5"/>
          <p:cNvSpPr txBox="1"/>
          <p:nvPr/>
        </p:nvSpPr>
        <p:spPr>
          <a:xfrm>
            <a:off x="803413" y="5667842"/>
            <a:ext cx="260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32" name="6"/>
          <p:cNvSpPr txBox="1"/>
          <p:nvPr/>
        </p:nvSpPr>
        <p:spPr>
          <a:xfrm>
            <a:off x="3564853" y="5667842"/>
            <a:ext cx="257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animals</a:t>
            </a:r>
          </a:p>
        </p:txBody>
      </p:sp>
      <p:sp>
        <p:nvSpPr>
          <p:cNvPr id="33" name="7"/>
          <p:cNvSpPr txBox="1"/>
          <p:nvPr/>
        </p:nvSpPr>
        <p:spPr>
          <a:xfrm>
            <a:off x="6276259" y="5667842"/>
            <a:ext cx="2599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Hungry </a:t>
            </a:r>
          </a:p>
        </p:txBody>
      </p:sp>
      <p:sp>
        <p:nvSpPr>
          <p:cNvPr id="6" name="bakery1"/>
          <p:cNvSpPr/>
          <p:nvPr/>
        </p:nvSpPr>
        <p:spPr>
          <a:xfrm>
            <a:off x="721047" y="1009814"/>
            <a:ext cx="2600458" cy="243387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1"/>
          <p:cNvSpPr/>
          <p:nvPr/>
        </p:nvSpPr>
        <p:spPr>
          <a:xfrm>
            <a:off x="537259" y="746224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87520" y="1009814"/>
            <a:ext cx="2600458" cy="243387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2"/>
          <p:cNvSpPr/>
          <p:nvPr/>
        </p:nvSpPr>
        <p:spPr>
          <a:xfrm>
            <a:off x="3313714" y="754381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53993" y="1009814"/>
            <a:ext cx="2600458" cy="243387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3"/>
          <p:cNvSpPr/>
          <p:nvPr/>
        </p:nvSpPr>
        <p:spPr>
          <a:xfrm>
            <a:off x="6109090" y="746224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3414" y="3767471"/>
            <a:ext cx="2600458" cy="2433877"/>
          </a:xfrm>
          <a:prstGeom prst="roundRect">
            <a:avLst>
              <a:gd name="adj" fmla="val 7753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5"/>
          <p:cNvSpPr/>
          <p:nvPr/>
        </p:nvSpPr>
        <p:spPr>
          <a:xfrm>
            <a:off x="642434" y="3580928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39836" y="3767471"/>
            <a:ext cx="2600458" cy="2433877"/>
          </a:xfrm>
          <a:prstGeom prst="roundRect">
            <a:avLst>
              <a:gd name="adj" fmla="val 7753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6"/>
          <p:cNvSpPr/>
          <p:nvPr/>
        </p:nvSpPr>
        <p:spPr>
          <a:xfrm>
            <a:off x="3410522" y="35890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76258" y="3767471"/>
            <a:ext cx="2600458" cy="2433877"/>
          </a:xfrm>
          <a:prstGeom prst="roundRect">
            <a:avLst>
              <a:gd name="adj" fmla="val 7753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7"/>
          <p:cNvSpPr/>
          <p:nvPr/>
        </p:nvSpPr>
        <p:spPr>
          <a:xfrm>
            <a:off x="6125555" y="3580928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3"/>
          <p:cNvSpPr txBox="1"/>
          <p:nvPr/>
        </p:nvSpPr>
        <p:spPr>
          <a:xfrm>
            <a:off x="9020466" y="2875198"/>
            <a:ext cx="260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sp>
        <p:nvSpPr>
          <p:cNvPr id="24" name="7"/>
          <p:cNvSpPr txBox="1"/>
          <p:nvPr/>
        </p:nvSpPr>
        <p:spPr>
          <a:xfrm>
            <a:off x="9012679" y="5667842"/>
            <a:ext cx="260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020466" y="1009814"/>
            <a:ext cx="2600458" cy="243387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3"/>
          <p:cNvSpPr/>
          <p:nvPr/>
        </p:nvSpPr>
        <p:spPr>
          <a:xfrm>
            <a:off x="8839638" y="746224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012680" y="3767471"/>
            <a:ext cx="2600458" cy="2433877"/>
          </a:xfrm>
          <a:prstGeom prst="roundRect">
            <a:avLst>
              <a:gd name="adj" fmla="val 7753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7"/>
          <p:cNvSpPr/>
          <p:nvPr/>
        </p:nvSpPr>
        <p:spPr>
          <a:xfrm>
            <a:off x="8875442" y="3580928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9452768" y="4015315"/>
            <a:ext cx="1735854" cy="14539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696469" y="4046285"/>
            <a:ext cx="1758764" cy="14985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651" y="3881423"/>
            <a:ext cx="2087467" cy="1464430"/>
          </a:xfrm>
          <a:prstGeom prst="roundRect">
            <a:avLst>
              <a:gd name="adj" fmla="val 6687"/>
            </a:avLst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2132" y="3893303"/>
            <a:ext cx="1993379" cy="1450759"/>
          </a:xfrm>
          <a:prstGeom prst="roundRect">
            <a:avLst>
              <a:gd name="adj" fmla="val 6687"/>
            </a:avLst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0230" y="1182708"/>
            <a:ext cx="1816339" cy="1561842"/>
          </a:xfrm>
          <a:prstGeom prst="roundRect">
            <a:avLst>
              <a:gd name="adj" fmla="val 7111"/>
            </a:avLst>
          </a:prstGeom>
        </p:spPr>
      </p:pic>
      <p:sp>
        <p:nvSpPr>
          <p:cNvPr id="13" name="TextBox 12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37405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  <p:bldP spid="32" grpId="0"/>
      <p:bldP spid="33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pool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6327340" y="2608969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1959919" y="1000480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0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2012874" y="2671616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5839257" y="973938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6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8449202" y="2580242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2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animals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4115499" y="2664187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3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3975213" y="959163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hungry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191" y="442381"/>
            <a:ext cx="1063533" cy="1221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7929045" y="937095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7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3801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E3801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06171" y="418847"/>
            <a:ext cx="9129486" cy="6262919"/>
            <a:chOff x="-123823" y="-122719"/>
            <a:chExt cx="19721743" cy="13529313"/>
          </a:xfrm>
        </p:grpSpPr>
        <p:pic>
          <p:nvPicPr>
            <p:cNvPr id="16" name="Picture 7" descr="https://s.sachmem.vn/public/images/v2/TA4T2SHS/U16-L2-1-c_55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3823" y="7354091"/>
              <a:ext cx="10848526" cy="6052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 descr="https://s.sachmem.vn/public/images/v2/TA4T2SHS/U16-L2-1-a_52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60" y="515141"/>
              <a:ext cx="9771488" cy="683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s://s.sachmem.vn/public/images/v2/TA4T2SHS/U16-L2-1-b_48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8075" y="-122719"/>
              <a:ext cx="9599845" cy="7696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4T2SHS/U16-L2-1-d_45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7647" y="7573961"/>
              <a:ext cx="8823851" cy="566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2946400" y="714242"/>
            <a:ext cx="3429000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Let's go to the zoo, Linda.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71523" y="1119729"/>
            <a:ext cx="19057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Sorry. I can't.</a:t>
            </a:r>
            <a:endParaRPr lang="en-US" sz="22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33141" y="3270551"/>
            <a:ext cx="3390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Yes, I'd like to. Can we go to the supermarket first?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162423" y="404905"/>
            <a:ext cx="284525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How about you, Mai?</a:t>
            </a:r>
            <a:br>
              <a:rPr lang="en-US" sz="2100" dirty="0">
                <a:solidFill>
                  <a:srgbClr val="002060"/>
                </a:solidFill>
                <a:latin typeface="Helvetica Neue"/>
              </a:rPr>
            </a:br>
            <a:r>
              <a:rPr lang="en-US" sz="2100" dirty="0">
                <a:solidFill>
                  <a:srgbClr val="002060"/>
                </a:solidFill>
                <a:latin typeface="Helvetica Neue"/>
              </a:rPr>
              <a:t>Would you like to go to the zoo?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58833" y="3861462"/>
            <a:ext cx="30820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Why do you want to go to the supermarket?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148115" y="6236365"/>
            <a:ext cx="609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Because I want to buy something to eat.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57899" y="3972888"/>
            <a:ext cx="2775177" cy="429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Me too! I'm hungry!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963089" y="6225479"/>
            <a:ext cx="24117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Let's go together.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39083" y="2671021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6411" y="99068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5151" y="-73052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3076" y="-91340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4760" y="4187797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4054" y="7633194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14598" y="4036946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00091" y="-73052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40117" y="-646780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22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b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2 - Unit 16 Let's go to the bookshop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354404" y="281896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3801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  <a:sym typeface="Arial" panose="020B0604020202020204" pitchFamily="34" charset="0"/>
              </a:rPr>
              <a:t>STRUCTURE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E3801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0EF928-B46E-CB89-24C4-32AEB9121322}"/>
              </a:ext>
            </a:extLst>
          </p:cNvPr>
          <p:cNvSpPr txBox="1"/>
          <p:nvPr/>
        </p:nvSpPr>
        <p:spPr>
          <a:xfrm>
            <a:off x="926275" y="3068665"/>
            <a:ext cx="9500259" cy="1078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_____________________. 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C9455A-335C-3E8A-7971-4C973D078826}"/>
              </a:ext>
            </a:extLst>
          </p:cNvPr>
          <p:cNvSpPr/>
          <p:nvPr/>
        </p:nvSpPr>
        <p:spPr>
          <a:xfrm>
            <a:off x="4858328" y="3624395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swim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D9911-DEC6-75EA-EFB4-464AE7A81637}"/>
              </a:ext>
            </a:extLst>
          </p:cNvPr>
          <p:cNvSpPr/>
          <p:nvPr/>
        </p:nvSpPr>
        <p:spPr>
          <a:xfrm>
            <a:off x="6733310" y="3101175"/>
            <a:ext cx="3297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swimming pool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90FB6C9C-264A-2027-2852-1F29A8CA66B3}"/>
              </a:ext>
            </a:extLst>
          </p:cNvPr>
          <p:cNvSpPr/>
          <p:nvPr/>
        </p:nvSpPr>
        <p:spPr>
          <a:xfrm>
            <a:off x="4528457" y="1886857"/>
            <a:ext cx="7184572" cy="1214318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1BC00CA2-295E-F9B5-12F3-A6E300128FDA}"/>
              </a:ext>
            </a:extLst>
          </p:cNvPr>
          <p:cNvSpPr/>
          <p:nvPr/>
        </p:nvSpPr>
        <p:spPr>
          <a:xfrm>
            <a:off x="500743" y="4411541"/>
            <a:ext cx="6861628" cy="107895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………..</a:t>
            </a:r>
          </a:p>
        </p:txBody>
      </p:sp>
    </p:spTree>
    <p:extLst>
      <p:ext uri="{BB962C8B-B14F-4D97-AF65-F5344CB8AC3E}">
        <p14:creationId xmlns:p14="http://schemas.microsoft.com/office/powerpoint/2010/main" val="17499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7300" y="5020065"/>
            <a:ext cx="7404100" cy="107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_______________________.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200" y="5594495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see the animals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6400" y="5071275"/>
            <a:ext cx="104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 zoo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241" y="42386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 Point and say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656" y="1149759"/>
            <a:ext cx="4780444" cy="3353646"/>
          </a:xfrm>
          <a:prstGeom prst="roundRect">
            <a:avLst>
              <a:gd name="adj" fmla="val 6687"/>
            </a:avLst>
          </a:prstGeom>
        </p:spPr>
      </p:pic>
    </p:spTree>
    <p:extLst>
      <p:ext uri="{BB962C8B-B14F-4D97-AF65-F5344CB8AC3E}">
        <p14:creationId xmlns:p14="http://schemas.microsoft.com/office/powerpoint/2010/main" val="5881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7964" y="5033920"/>
            <a:ext cx="906087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_____________________. 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7091" y="5592306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swim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2073" y="5085130"/>
            <a:ext cx="3297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swimming pool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241" y="42386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 Point and say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157" y="1028070"/>
            <a:ext cx="4362316" cy="3751088"/>
          </a:xfrm>
          <a:prstGeom prst="roundRect">
            <a:avLst>
              <a:gd name="adj" fmla="val 7111"/>
            </a:avLst>
          </a:prstGeom>
        </p:spPr>
      </p:pic>
    </p:spTree>
    <p:extLst>
      <p:ext uri="{BB962C8B-B14F-4D97-AF65-F5344CB8AC3E}">
        <p14:creationId xmlns:p14="http://schemas.microsoft.com/office/powerpoint/2010/main" val="356455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7300" y="5061630"/>
            <a:ext cx="7404100" cy="107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_______________________.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200" y="5636060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see a film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29415" y="5112840"/>
            <a:ext cx="154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cinema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241" y="42386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 Point and say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589" y="1331697"/>
            <a:ext cx="4632830" cy="3139352"/>
          </a:xfrm>
          <a:prstGeom prst="roundRect">
            <a:avLst>
              <a:gd name="adj" fmla="val 7229"/>
            </a:avLst>
          </a:prstGeom>
        </p:spPr>
      </p:pic>
    </p:spTree>
    <p:extLst>
      <p:ext uri="{BB962C8B-B14F-4D97-AF65-F5344CB8AC3E}">
        <p14:creationId xmlns:p14="http://schemas.microsoft.com/office/powerpoint/2010/main" val="294760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7300" y="5089340"/>
            <a:ext cx="7404100" cy="107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_______________________.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200" y="5663770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buy some bread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6400" y="5140550"/>
            <a:ext cx="1366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bakery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241" y="42386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 Point and say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885" y="793193"/>
            <a:ext cx="5766929" cy="41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5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 you want to go to the supermarket?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________ I want to buy some food.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2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Why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______ do you want to go to the bakery?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I want to buy some bread.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3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buy some food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see animals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see a film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 you want to go to the cinema?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I want to _______.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1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54" y="1372128"/>
            <a:ext cx="4636792" cy="3987107"/>
          </a:xfrm>
          <a:prstGeom prst="roundRect">
            <a:avLst>
              <a:gd name="adj" fmla="val 7111"/>
            </a:avLst>
          </a:prstGeom>
        </p:spPr>
      </p:pic>
      <p:sp>
        <p:nvSpPr>
          <p:cNvPr id="3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Swimming pool</a:t>
            </a:r>
          </a:p>
        </p:txBody>
      </p:sp>
      <p:sp>
        <p:nvSpPr>
          <p:cNvPr id="4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/ˈswɪmɪŋ puːl/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91941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cinema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bookshop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Helvetica Neue"/>
                </a:rPr>
                <a:t>Why do you want to go to the _______?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Helvetica Neue"/>
                </a:rPr>
                <a:t>Because I want to buy some books.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6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swim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 you want to go to the swimming pool?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I want to _______.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7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 football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see animals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 you want to go to the zoo?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I want to _______.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6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____ you want to go to the sweetshop?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I want to buy some chocolate.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3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____ she want to go to the pharmacy?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she wants to buy some medicine.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8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do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is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does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_____ your father want to go to the cinema?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he wants to see a film.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5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2848603" y="537835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0" y="7394803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wantes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8913" y="537835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Helvetica Neue"/>
                </a:rPr>
                <a:t>Why do you want to go to the supermarket?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Helvetica Neue"/>
                </a:rPr>
                <a:t>Because I ______ to eat something.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9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250446" y="52295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866529" y="753831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 football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723601" y="52440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does he want to go to the cinema?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he ____ to see a film.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5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250446" y="52295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866529" y="753831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 football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723601" y="52440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does she want to go to the cinema?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she ____ to see a film.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57" y="2344482"/>
            <a:ext cx="10249823" cy="34923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4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/swɪm/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35" y="1587545"/>
            <a:ext cx="5709224" cy="3525368"/>
          </a:xfrm>
          <a:prstGeom prst="roundRect">
            <a:avLst>
              <a:gd name="adj" fmla="val 10457"/>
            </a:avLst>
          </a:prstGeom>
        </p:spPr>
      </p:pic>
      <p:sp>
        <p:nvSpPr>
          <p:cNvPr id="10" name="TextBox 9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3639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437" y="3019616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83" y="1329272"/>
            <a:ext cx="5560034" cy="3767655"/>
          </a:xfrm>
          <a:prstGeom prst="roundRect">
            <a:avLst>
              <a:gd name="adj" fmla="val 7229"/>
            </a:avLst>
          </a:prstGeom>
        </p:spPr>
      </p:pic>
      <p:sp>
        <p:nvSpPr>
          <p:cNvPr id="3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sp>
        <p:nvSpPr>
          <p:cNvPr id="4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/ˈsɪnəmə/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7328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sp>
        <p:nvSpPr>
          <p:cNvPr id="4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siː ə fɪlm/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33" y="1357631"/>
            <a:ext cx="5641926" cy="3950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14396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89" y="1543546"/>
            <a:ext cx="5260211" cy="3690218"/>
          </a:xfrm>
          <a:prstGeom prst="roundRect">
            <a:avLst>
              <a:gd name="adj" fmla="val 6687"/>
            </a:avLst>
          </a:prstGeom>
        </p:spPr>
      </p:pic>
      <p:sp>
        <p:nvSpPr>
          <p:cNvPr id="4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5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/zuː/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2064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see animals</a:t>
            </a:r>
          </a:p>
        </p:txBody>
      </p:sp>
      <p:sp>
        <p:nvSpPr>
          <p:cNvPr id="5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siː ˈænɪmlz/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35" y="1560771"/>
            <a:ext cx="5023118" cy="3655768"/>
          </a:xfrm>
          <a:prstGeom prst="roundRect">
            <a:avLst>
              <a:gd name="adj" fmla="val 6687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846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hungry</a:t>
            </a:r>
          </a:p>
        </p:txBody>
      </p:sp>
      <p:sp>
        <p:nvSpPr>
          <p:cNvPr id="5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/ˈhʌŋɡri/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04418" y="1234196"/>
            <a:ext cx="5141835" cy="43811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12196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685</Words>
  <Application>Microsoft Office PowerPoint</Application>
  <PresentationFormat>Widescreen</PresentationFormat>
  <Paragraphs>238</Paragraphs>
  <Slides>40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 Black</vt:lpstr>
      <vt:lpstr>Calibri Light</vt:lpstr>
      <vt:lpstr>Calibri</vt:lpstr>
      <vt:lpstr>Cooper Black</vt:lpstr>
      <vt:lpstr>Helvetica Neue</vt:lpstr>
      <vt:lpstr>Arial</vt:lpstr>
      <vt:lpstr>Britannic Bold</vt:lpstr>
      <vt:lpstr>Baskerville Old Face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136</cp:revision>
  <dcterms:created xsi:type="dcterms:W3CDTF">2021-01-18T08:34:35Z</dcterms:created>
  <dcterms:modified xsi:type="dcterms:W3CDTF">2023-03-27T12:34:25Z</dcterms:modified>
</cp:coreProperties>
</file>