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6" r:id="rId4"/>
    <p:sldId id="299" r:id="rId5"/>
    <p:sldId id="325" r:id="rId6"/>
    <p:sldId id="281" r:id="rId7"/>
    <p:sldId id="301" r:id="rId8"/>
    <p:sldId id="302" r:id="rId9"/>
    <p:sldId id="327" r:id="rId10"/>
    <p:sldId id="304" r:id="rId11"/>
    <p:sldId id="305" r:id="rId12"/>
    <p:sldId id="306" r:id="rId13"/>
    <p:sldId id="307" r:id="rId14"/>
    <p:sldId id="308" r:id="rId15"/>
    <p:sldId id="309" r:id="rId16"/>
    <p:sldId id="313" r:id="rId17"/>
    <p:sldId id="314" r:id="rId18"/>
    <p:sldId id="315" r:id="rId19"/>
    <p:sldId id="316" r:id="rId20"/>
    <p:sldId id="317" r:id="rId21"/>
    <p:sldId id="318" r:id="rId22"/>
    <p:sldId id="329" r:id="rId23"/>
    <p:sldId id="319" r:id="rId24"/>
    <p:sldId id="323" r:id="rId25"/>
    <p:sldId id="312" r:id="rId26"/>
    <p:sldId id="324" r:id="rId27"/>
    <p:sldId id="290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154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F7CB-F2C6-47BC-A8BB-960B3221B99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D03BC-BDDB-416F-85E8-C651DF10B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9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D03BC-BDDB-416F-85E8-C651DF10BA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3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54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32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88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6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90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65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5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40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60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78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4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11" Type="http://schemas.openxmlformats.org/officeDocument/2006/relationships/image" Target="../media/image5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gif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676456" cy="1709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" y="1709973"/>
            <a:ext cx="9127196" cy="5148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826192" cy="826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96" y="6284165"/>
            <a:ext cx="236963" cy="189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905162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-2956"/>
            <a:ext cx="3230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72" y="6689618"/>
            <a:ext cx="210027" cy="1683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6506" y="1491590"/>
            <a:ext cx="74888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tham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4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400" i="1" dirty="0" smtClean="0">
                <a:solidFill>
                  <a:srgbClr val="333333"/>
                </a:solidFill>
                <a:latin typeface="Times New Roman"/>
                <a:ea typeface="Calibri"/>
              </a:rPr>
              <a:t>. K</a:t>
            </a:r>
            <a:r>
              <a:rPr lang="vi-VN" sz="4400" i="1" dirty="0" smtClean="0">
                <a:solidFill>
                  <a:srgbClr val="333333"/>
                </a:solidFill>
                <a:latin typeface="Times New Roman"/>
                <a:ea typeface="Calibri"/>
              </a:rPr>
              <a:t>ìa</a:t>
            </a:r>
            <a:r>
              <a:rPr lang="en-US" sz="44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400" i="1" dirty="0" smtClean="0">
                <a:solidFill>
                  <a:srgbClr val="333333"/>
                </a:solidFill>
                <a:latin typeface="Times New Roman"/>
                <a:ea typeface="Calibri"/>
              </a:rPr>
              <a:t>trong</a:t>
            </a:r>
            <a:r>
              <a:rPr lang="en-US" sz="44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nông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tr</a:t>
            </a:r>
            <a:r>
              <a:rPr lang="vi-VN" sz="4400" i="1" dirty="0" smtClean="0">
                <a:solidFill>
                  <a:srgbClr val="333333"/>
                </a:solidFill>
                <a:latin typeface="Times New Roman"/>
                <a:ea typeface="Calibri"/>
              </a:rPr>
              <a:t>ang</a:t>
            </a:r>
            <a:r>
              <a:rPr lang="en-US" sz="44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bao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con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Cừu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4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en-US" sz="4400" i="1" dirty="0">
                <a:solidFill>
                  <a:srgbClr val="333333"/>
                </a:solidFill>
                <a:latin typeface="Times New Roman"/>
                <a:ea typeface="Calibri"/>
              </a:rPr>
            </a:br>
            <a:endParaRPr lang="en-US" sz="4400" dirty="0"/>
          </a:p>
        </p:txBody>
      </p:sp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4210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7784" y="-27141"/>
            <a:ext cx="52998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33" y="6691672"/>
            <a:ext cx="207467" cy="166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9710" y="2204864"/>
            <a:ext cx="5670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th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ă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m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en-US" sz="4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86" y="326802"/>
            <a:ext cx="858120" cy="758006"/>
          </a:xfrm>
          <a:prstGeom prst="rect">
            <a:avLst/>
          </a:prstGeom>
        </p:spPr>
      </p:pic>
      <p:pic>
        <p:nvPicPr>
          <p:cNvPr id="5" name="3 L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208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72" y="6689618"/>
            <a:ext cx="210027" cy="168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5776" y="-27141"/>
            <a:ext cx="5171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1700808"/>
            <a:ext cx="64379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K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ìa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trong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nông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tr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ang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bao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con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Vịt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</a:br>
            <a:endParaRPr lang="en-US" sz="4800" dirty="0"/>
          </a:p>
        </p:txBody>
      </p:sp>
      <p:pic>
        <p:nvPicPr>
          <p:cNvPr id="6" name="4 L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31470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282" y="6689619"/>
            <a:ext cx="210027" cy="168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1412776"/>
            <a:ext cx="6768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tham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. K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ìa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trong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nông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tr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ang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bao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con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Vịt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</a:br>
            <a:endParaRPr lang="en-US" sz="4800" dirty="0"/>
          </a:p>
        </p:txBody>
      </p:sp>
      <p:pic>
        <p:nvPicPr>
          <p:cNvPr id="7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3968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55776" y="-27141"/>
            <a:ext cx="5171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3932" y="1307640"/>
            <a:ext cx="588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th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ă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m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en-US" sz="4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5 L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6291" y="357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5776" y="-27141"/>
            <a:ext cx="5171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" name="Rectangle 1"/>
          <p:cNvSpPr/>
          <p:nvPr/>
        </p:nvSpPr>
        <p:spPr>
          <a:xfrm>
            <a:off x="1187624" y="2228672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K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ìa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trong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nông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tr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ang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bao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con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Bò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endParaRPr lang="en-US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95" y="6668024"/>
            <a:ext cx="236963" cy="189976"/>
          </a:xfrm>
          <a:prstGeom prst="rect">
            <a:avLst/>
          </a:prstGeom>
        </p:spPr>
      </p:pic>
      <p:pic>
        <p:nvPicPr>
          <p:cNvPr id="5" name="6 L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184" y="3791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9546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5+6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263" y="6689619"/>
            <a:ext cx="210027" cy="168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0097" y="1324000"/>
            <a:ext cx="6480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th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ă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m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. K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ìa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trong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nông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tr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ang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bao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con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Bò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endParaRPr lang="en-US" sz="4800" dirty="0"/>
          </a:p>
        </p:txBody>
      </p:sp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4066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1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610" y="29402"/>
            <a:ext cx="21307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9410" y="2260851"/>
            <a:ext cx="72970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th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ă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m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endParaRPr lang="en-US" sz="4800" dirty="0"/>
          </a:p>
        </p:txBody>
      </p:sp>
      <p:pic>
        <p:nvPicPr>
          <p:cNvPr id="4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36" y="38305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2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610" y="1693"/>
            <a:ext cx="21307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79" y="6689620"/>
            <a:ext cx="105013" cy="84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5656" y="1706852"/>
            <a:ext cx="61093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54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54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54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-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54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5400" i="1" dirty="0" smtClean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en-US" sz="5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4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16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9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9546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7+8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0" y="1753019"/>
            <a:ext cx="6984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th</a:t>
            </a:r>
            <a:r>
              <a:rPr lang="vi-VN" sz="5400" i="1" dirty="0">
                <a:solidFill>
                  <a:srgbClr val="333333"/>
                </a:solidFill>
                <a:latin typeface="Times New Roman"/>
                <a:ea typeface="Calibri"/>
              </a:rPr>
              <a:t>ă</a:t>
            </a:r>
            <a:r>
              <a:rPr lang="en-US" sz="5400" i="1" dirty="0" smtClean="0">
                <a:solidFill>
                  <a:srgbClr val="333333"/>
                </a:solidFill>
                <a:latin typeface="Times New Roman"/>
                <a:ea typeface="Calibri"/>
              </a:rPr>
              <a:t>m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54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5400" i="1" dirty="0" smtClean="0">
                <a:solidFill>
                  <a:srgbClr val="333333"/>
                </a:solidFill>
                <a:latin typeface="Times New Roman"/>
                <a:ea typeface="Calibri"/>
              </a:rPr>
              <a:t>. 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I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54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54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-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54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54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5400" i="1" dirty="0" smtClean="0">
                <a:solidFill>
                  <a:srgbClr val="333333"/>
                </a:solidFill>
                <a:latin typeface="Times New Roman"/>
                <a:ea typeface="Calibri"/>
              </a:rPr>
              <a:t>ô.</a:t>
            </a:r>
            <a:r>
              <a:rPr lang="en-US" sz="5400" i="1" dirty="0" smtClean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en-US" sz="5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4" name="C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16" y="4033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4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9691" y="1870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980728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600" dirty="0" smtClean="0">
                <a:effectLst/>
                <a:latin typeface="Times New Roman"/>
                <a:ea typeface="Calibri"/>
              </a:rPr>
              <a:t>Nghe và vận động theo nhịp điệu bài hát: </a:t>
            </a:r>
            <a:endParaRPr lang="vi-VN" sz="3600" dirty="0" smtClean="0">
              <a:effectLst/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vi-VN" sz="3600" dirty="0" smtClean="0">
                <a:effectLst/>
                <a:latin typeface="Times New Roman"/>
                <a:ea typeface="Calibri"/>
              </a:rPr>
              <a:t>Đàn </a:t>
            </a:r>
            <a:r>
              <a:rPr lang="vi-VN" sz="3600" dirty="0" smtClean="0">
                <a:effectLst/>
                <a:latin typeface="Times New Roman"/>
                <a:ea typeface="Calibri"/>
              </a:rPr>
              <a:t>gà con</a:t>
            </a:r>
          </a:p>
          <a:p>
            <a:pPr algn="just">
              <a:spcAft>
                <a:spcPts val="0"/>
              </a:spcAft>
            </a:pPr>
            <a:r>
              <a:rPr lang="vi-VN" sz="2800" dirty="0" smtClean="0">
                <a:latin typeface="Times New Roman"/>
                <a:ea typeface="Calibri"/>
              </a:rPr>
              <a:t>                                                 </a:t>
            </a:r>
            <a:r>
              <a:rPr lang="vi-VN" sz="2800" dirty="0" smtClean="0">
                <a:latin typeface="Times New Roman"/>
                <a:ea typeface="Calibri"/>
              </a:rPr>
              <a:t> </a:t>
            </a:r>
            <a:r>
              <a:rPr lang="vi-VN" sz="2400" dirty="0" smtClean="0">
                <a:latin typeface="Times New Roman"/>
                <a:ea typeface="Calibri"/>
              </a:rPr>
              <a:t>Nhạc: Philipenco.- Lời: Việt Anh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5024"/>
            <a:ext cx="236963" cy="18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97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nối toàn 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en-US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nay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tham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vi-VN" dirty="0">
              <a:latin typeface="Times New Roman"/>
              <a:ea typeface="Calibri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US" i="1" dirty="0" smtClean="0">
                <a:solidFill>
                  <a:srgbClr val="7030A0"/>
                </a:solidFill>
                <a:latin typeface="Times New Roman"/>
                <a:ea typeface="Calibri"/>
              </a:rPr>
              <a:t>Kia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nông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tr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ang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bao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Cừu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ô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/>
            </a:r>
            <a:b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</a:br>
            <a:r>
              <a:rPr lang="en-US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tham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i="1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i="1" smtClean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en-US" dirty="0"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Kia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nông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tr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ang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bao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Vịt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 smtClean="0">
                <a:solidFill>
                  <a:srgbClr val="7030A0"/>
                </a:solidFill>
                <a:latin typeface="Times New Roman"/>
                <a:ea typeface="Calibri"/>
              </a:rPr>
              <a:t>ô</a:t>
            </a:r>
            <a:endParaRPr lang="vi-VN" i="1" dirty="0">
              <a:solidFill>
                <a:srgbClr val="7030A0"/>
              </a:solidFill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tham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en-US" dirty="0"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Kia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nông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tr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ang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bao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Bò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ô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/>
            </a:r>
            <a:b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</a:br>
            <a:r>
              <a:rPr lang="en-US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Hôm</a:t>
            </a:r>
            <a:r>
              <a:rPr lang="en-US" i="1" dirty="0">
                <a:latin typeface="Times New Roman"/>
                <a:ea typeface="Calibri"/>
              </a:rPr>
              <a:t> nay </a:t>
            </a:r>
            <a:r>
              <a:rPr lang="en-US" i="1" dirty="0" err="1">
                <a:latin typeface="Times New Roman"/>
                <a:ea typeface="Calibri"/>
              </a:rPr>
              <a:t>em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về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tham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trang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trại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ai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ai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vi-VN" i="1" dirty="0">
                <a:latin typeface="Times New Roman"/>
                <a:ea typeface="Calibri"/>
              </a:rPr>
              <a:t>ô.</a:t>
            </a:r>
            <a:r>
              <a:rPr lang="en-US" i="1" dirty="0">
                <a:latin typeface="Times New Roman"/>
                <a:ea typeface="Calibri"/>
              </a:rPr>
              <a:t> </a:t>
            </a:r>
            <a:endParaRPr lang="vi-VN" i="1" dirty="0"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vi-VN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FF000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FF0000"/>
                </a:solidFill>
                <a:latin typeface="Times New Roman"/>
                <a:ea typeface="Calibri"/>
              </a:rPr>
              <a:t>ô,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FF0000"/>
                </a:solidFill>
                <a:latin typeface="Times New Roman"/>
                <a:ea typeface="Calibri"/>
              </a:rPr>
              <a:t>ô.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9536" y="63985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/>
                <a:ea typeface="Calibri"/>
              </a:rPr>
              <a:t>+</a:t>
            </a:r>
            <a:r>
              <a:rPr lang="en-US" sz="2800" dirty="0" err="1">
                <a:latin typeface="Times New Roman"/>
                <a:ea typeface="Calibri"/>
              </a:rPr>
              <a:t>Nhóm</a:t>
            </a:r>
            <a:r>
              <a:rPr lang="en-US" sz="2800" dirty="0">
                <a:latin typeface="Times New Roman"/>
                <a:ea typeface="Calibri"/>
              </a:rPr>
              <a:t> 1 </a:t>
            </a:r>
            <a:r>
              <a:rPr lang="en-US" sz="2800" dirty="0" err="1">
                <a:latin typeface="Times New Roman"/>
                <a:ea typeface="Calibri"/>
              </a:rPr>
              <a:t>hát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câu</a:t>
            </a:r>
            <a:r>
              <a:rPr lang="en-US" sz="2800" dirty="0">
                <a:latin typeface="Times New Roman"/>
                <a:ea typeface="Calibri"/>
              </a:rPr>
              <a:t> 1/3/5/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/>
                <a:ea typeface="Calibri"/>
              </a:rPr>
              <a:t>+</a:t>
            </a:r>
            <a:r>
              <a:rPr lang="en-US" sz="2800" dirty="0" err="1">
                <a:latin typeface="Times New Roman"/>
                <a:ea typeface="Calibri"/>
              </a:rPr>
              <a:t>Nhóm</a:t>
            </a:r>
            <a:r>
              <a:rPr lang="en-US" sz="2800" dirty="0">
                <a:latin typeface="Times New Roman"/>
                <a:ea typeface="Calibri"/>
              </a:rPr>
              <a:t> 2 </a:t>
            </a:r>
            <a:r>
              <a:rPr lang="en-US" sz="2800" dirty="0" err="1">
                <a:latin typeface="Times New Roman"/>
                <a:ea typeface="Calibri"/>
              </a:rPr>
              <a:t>hát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câu</a:t>
            </a:r>
            <a:r>
              <a:rPr lang="en-US" sz="2800" dirty="0">
                <a:latin typeface="Times New Roman"/>
                <a:ea typeface="Calibri"/>
              </a:rPr>
              <a:t> 2/4/6/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/>
                <a:ea typeface="Calibri"/>
              </a:rPr>
              <a:t>+</a:t>
            </a:r>
            <a:r>
              <a:rPr lang="en-US" sz="2800" dirty="0" err="1">
                <a:latin typeface="Times New Roman"/>
                <a:ea typeface="Calibri"/>
              </a:rPr>
              <a:t>Cả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lớp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smtClean="0">
                <a:latin typeface="Times New Roman"/>
                <a:ea typeface="Calibri"/>
              </a:rPr>
              <a:t>h</a:t>
            </a:r>
            <a:r>
              <a:rPr lang="vi-VN" sz="2800" dirty="0" smtClean="0">
                <a:latin typeface="Times New Roman"/>
                <a:ea typeface="Calibri"/>
              </a:rPr>
              <a:t>át</a:t>
            </a:r>
            <a:r>
              <a:rPr lang="en-US" sz="2800" dirty="0" smtClean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câu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smtClean="0">
                <a:latin typeface="Times New Roman"/>
                <a:ea typeface="Calibri"/>
              </a:rPr>
              <a:t>7</a:t>
            </a:r>
            <a:r>
              <a:rPr lang="vi-VN" sz="2800" dirty="0" smtClean="0">
                <a:latin typeface="Times New Roman"/>
                <a:ea typeface="Calibri"/>
              </a:rPr>
              <a:t>,8.</a:t>
            </a:r>
            <a:endParaRPr lang="en-US" sz="2800" dirty="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8494" y="116632"/>
            <a:ext cx="6494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36912"/>
            <a:ext cx="236963" cy="189976"/>
          </a:xfrm>
          <a:prstGeom prst="rect">
            <a:avLst/>
          </a:prstGeom>
        </p:spPr>
      </p:pic>
      <p:pic>
        <p:nvPicPr>
          <p:cNvPr id="9" name="TRAG TRAI VV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853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vi-VN" sz="2800" b="1" dirty="0" smtClean="0"/>
              <a:t>HÁT KẾT HỢP VỚI NHẠC ĐỆM</a:t>
            </a:r>
            <a:endParaRPr lang="en-US" sz="2800" b="1" dirty="0"/>
          </a:p>
        </p:txBody>
      </p:sp>
      <p:pic>
        <p:nvPicPr>
          <p:cNvPr id="4" name="KARAOKE TRANG TRẠI VUI VẺ, BEAT TRANG TRẠI VUI VẺ LỚP 2 KNT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764704"/>
            <a:ext cx="8229600" cy="5228109"/>
          </a:xfrm>
        </p:spPr>
      </p:pic>
    </p:spTree>
    <p:extLst>
      <p:ext uri="{BB962C8B-B14F-4D97-AF65-F5344CB8AC3E}">
        <p14:creationId xmlns:p14="http://schemas.microsoft.com/office/powerpoint/2010/main" val="229465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766"/>
            <a:ext cx="333796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6793" y="37806"/>
            <a:ext cx="3305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72" y="6645928"/>
            <a:ext cx="210027" cy="16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8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vi-VN" sz="2800" b="1" dirty="0" smtClean="0"/>
              <a:t>TRÒ CHƠI: TRUYỀN ĐIỆN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76864" cy="5184576"/>
          </a:xfrm>
        </p:spPr>
      </p:pic>
    </p:spTree>
    <p:extLst>
      <p:ext uri="{BB962C8B-B14F-4D97-AF65-F5344CB8AC3E}">
        <p14:creationId xmlns:p14="http://schemas.microsoft.com/office/powerpoint/2010/main" val="1897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0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589240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53" y="3758474"/>
            <a:ext cx="236963" cy="18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" y="31"/>
            <a:ext cx="826192" cy="826192"/>
          </a:xfrm>
          <a:prstGeom prst="rect">
            <a:avLst/>
          </a:prstGeom>
        </p:spPr>
      </p:pic>
      <p:pic>
        <p:nvPicPr>
          <p:cNvPr id="8" name="NGHE MAU TRAG TRAI VV THEO SAH - Part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976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àn Gà con - Nhạc thiếu nhi có lời hát - Bài hát hay nhất(1)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07818"/>
            <a:ext cx="8229600" cy="5918345"/>
          </a:xfrm>
        </p:spPr>
      </p:pic>
    </p:spTree>
    <p:extLst>
      <p:ext uri="{BB962C8B-B14F-4D97-AF65-F5344CB8AC3E}">
        <p14:creationId xmlns:p14="http://schemas.microsoft.com/office/powerpoint/2010/main" val="215447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3312" y="1772970"/>
            <a:ext cx="17495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</a:rPr>
              <a:t>Tiết </a:t>
            </a:r>
            <a:r>
              <a:rPr lang="en-US" sz="4000" b="1">
                <a:solidFill>
                  <a:srgbClr val="FF0000"/>
                </a:solidFill>
              </a:rPr>
              <a:t>27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3608" y="2636912"/>
            <a:ext cx="597666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HỌC HÁT BÀI TRANG TRẠI VUI VẺ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7" y="6031808"/>
            <a:ext cx="826192" cy="826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865" y="6309320"/>
            <a:ext cx="301199" cy="241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1" y="260648"/>
            <a:ext cx="7560841" cy="2630273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886535" y="3676981"/>
            <a:ext cx="328233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dirty="0" smtClean="0">
                <a:latin typeface="Times New Roman"/>
                <a:ea typeface="Times New Roman"/>
              </a:rPr>
              <a:t>L</a:t>
            </a:r>
            <a:r>
              <a:rPr lang="vi-VN" dirty="0" smtClean="0">
                <a:latin typeface="Times New Roman"/>
                <a:ea typeface="Times New Roman"/>
              </a:rPr>
              <a:t>ời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vi-VN" dirty="0" err="1">
                <a:latin typeface="Times New Roman"/>
                <a:ea typeface="Times New Roman"/>
              </a:rPr>
              <a:t>V</a:t>
            </a:r>
            <a:r>
              <a:rPr lang="en-US" dirty="0" err="1" smtClean="0">
                <a:latin typeface="Times New Roman"/>
                <a:ea typeface="Times New Roman"/>
              </a:rPr>
              <a:t>iệt</a:t>
            </a:r>
            <a:r>
              <a:rPr lang="en-US" dirty="0">
                <a:latin typeface="Times New Roman"/>
                <a:ea typeface="Times New Roman"/>
              </a:rPr>
              <a:t>: </a:t>
            </a:r>
            <a:r>
              <a:rPr lang="vi-VN" dirty="0" smtClean="0">
                <a:latin typeface="Times New Roman"/>
                <a:ea typeface="Times New Roman"/>
              </a:rPr>
              <a:t>Phương Mai –Sưu tâm</a:t>
            </a:r>
            <a:endParaRPr lang="en-US" dirty="0"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6535" y="3175084"/>
            <a:ext cx="18806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Nhạc: Nước ngoài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9" y="3930896"/>
            <a:ext cx="858120" cy="758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1" y="3551893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2363" y="1340768"/>
            <a:ext cx="24375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Trang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trại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vui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vẻ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là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hát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nước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ngoài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tên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  <a:ea typeface="Calibri"/>
              </a:rPr>
              <a:t>là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  <a:ea typeface="Calibri"/>
              </a:rPr>
              <a:t> Happy Farm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giai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điệu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cảm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sâu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lắng</a:t>
            </a:r>
            <a:r>
              <a:rPr lang="vi-VN" sz="2000" dirty="0">
                <a:solidFill>
                  <a:srgbClr val="000000"/>
                </a:solidFill>
                <a:latin typeface="Times New Roman"/>
                <a:ea typeface="Calibri"/>
              </a:rPr>
              <a:t>,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vui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nhộn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nói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trải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nghiệm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bạn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nhỏ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khi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đến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thăm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trang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trại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quen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rất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loài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vui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vẻ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ngộ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</a:rPr>
              <a:t>nghĩnh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28517"/>
            <a:ext cx="2304256" cy="294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696" y="6377500"/>
            <a:ext cx="210027" cy="168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  <p:pic>
        <p:nvPicPr>
          <p:cNvPr id="3" name="NGHE MAU TRAG TRAI VV THEO SAH - Part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560" y="-40879"/>
            <a:ext cx="609600" cy="609600"/>
          </a:xfrm>
          <a:prstGeom prst="rect">
            <a:avLst/>
          </a:prstGeom>
        </p:spPr>
      </p:pic>
      <p:pic>
        <p:nvPicPr>
          <p:cNvPr id="4" name="TRAG TRAI VV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2111" y="-67903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78787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8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55293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7"/>
            <a:ext cx="8964488" cy="4752529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Câu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1:Hôm nay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tham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vi-VN" dirty="0" smtClean="0">
              <a:latin typeface="Times New Roman"/>
              <a:ea typeface="Calibri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US" i="1" dirty="0" err="1" smtClean="0">
                <a:solidFill>
                  <a:srgbClr val="7030A0"/>
                </a:solidFill>
                <a:latin typeface="Times New Roman"/>
                <a:ea typeface="Calibri"/>
              </a:rPr>
              <a:t>Câu</a:t>
            </a:r>
            <a:r>
              <a:rPr lang="en-US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2:Kia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nông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tr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ang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bao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Cừu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ô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/>
            </a:r>
            <a:b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</a:b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Câu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3: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tham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i="1" dirty="0" smtClean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en-US" dirty="0"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Câu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4: Kia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nông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tr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ang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bao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Vịt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ô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/>
            </a:r>
            <a:b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</a:b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Câu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5: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tham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en-US" dirty="0"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Câu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6: Kia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nông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tr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ang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bao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Bò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 smtClean="0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>
                <a:solidFill>
                  <a:srgbClr val="7030A0"/>
                </a:solidFill>
                <a:latin typeface="Times New Roman"/>
                <a:ea typeface="Calibri"/>
              </a:rPr>
              <a:t>ô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/>
            </a:r>
            <a:b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</a:br>
            <a:r>
              <a:rPr lang="en-US" i="1" dirty="0" err="1">
                <a:latin typeface="Times New Roman"/>
                <a:ea typeface="Calibri"/>
              </a:rPr>
              <a:t>Câu</a:t>
            </a:r>
            <a:r>
              <a:rPr lang="en-US" i="1" dirty="0">
                <a:latin typeface="Times New Roman"/>
                <a:ea typeface="Calibri"/>
              </a:rPr>
              <a:t> 7: </a:t>
            </a:r>
            <a:r>
              <a:rPr lang="en-US" i="1" dirty="0" err="1">
                <a:latin typeface="Times New Roman"/>
                <a:ea typeface="Calibri"/>
              </a:rPr>
              <a:t>Hôm</a:t>
            </a:r>
            <a:r>
              <a:rPr lang="en-US" i="1" dirty="0">
                <a:latin typeface="Times New Roman"/>
                <a:ea typeface="Calibri"/>
              </a:rPr>
              <a:t> nay </a:t>
            </a:r>
            <a:r>
              <a:rPr lang="en-US" i="1" dirty="0" err="1">
                <a:latin typeface="Times New Roman"/>
                <a:ea typeface="Calibri"/>
              </a:rPr>
              <a:t>em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về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tham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trang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trại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ai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ai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vi-VN" i="1" dirty="0" smtClean="0">
                <a:latin typeface="Times New Roman"/>
                <a:ea typeface="Calibri"/>
              </a:rPr>
              <a:t>ô.</a:t>
            </a:r>
            <a:r>
              <a:rPr lang="en-US" i="1" dirty="0" smtClean="0">
                <a:latin typeface="Times New Roman"/>
                <a:ea typeface="Calibri"/>
              </a:rPr>
              <a:t> </a:t>
            </a:r>
            <a:endParaRPr lang="vi-VN" i="1" dirty="0" smtClean="0"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vi-VN" i="1" dirty="0" smtClean="0">
                <a:solidFill>
                  <a:srgbClr val="7030A0"/>
                </a:solidFill>
                <a:latin typeface="Times New Roman"/>
                <a:ea typeface="Calibri"/>
              </a:rPr>
              <a:t>Câu 8: I</a:t>
            </a:r>
            <a:r>
              <a:rPr lang="en-US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 smtClean="0">
                <a:solidFill>
                  <a:srgbClr val="7030A0"/>
                </a:solidFill>
                <a:latin typeface="Times New Roman"/>
                <a:ea typeface="Calibri"/>
              </a:rPr>
              <a:t>ô,</a:t>
            </a:r>
            <a:r>
              <a:rPr lang="en-US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/>
                <a:ea typeface="Calibri"/>
              </a:rPr>
              <a:t>ai</a:t>
            </a:r>
            <a:r>
              <a:rPr lang="en-US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vi-VN" i="1" dirty="0" smtClean="0">
                <a:solidFill>
                  <a:srgbClr val="7030A0"/>
                </a:solidFill>
                <a:latin typeface="Times New Roman"/>
                <a:ea typeface="Calibri"/>
              </a:rPr>
              <a:t>ô.</a:t>
            </a:r>
            <a:r>
              <a:rPr lang="en-US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endParaRPr lang="en-US" dirty="0">
              <a:solidFill>
                <a:srgbClr val="7030A0"/>
              </a:solidFill>
              <a:latin typeface="Times New Roman"/>
              <a:ea typeface="Calibri"/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905829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7864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608" y="2348880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Hôm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nay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em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về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thăm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trang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trại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en-US" sz="4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8266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37" y="6519773"/>
            <a:ext cx="236963" cy="189976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2873" y="3944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5347" y="8531"/>
            <a:ext cx="21307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72" y="6689618"/>
            <a:ext cx="210027" cy="168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1892" y="1772816"/>
            <a:ext cx="6287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K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ìa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trong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nông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 smtClean="0">
                <a:solidFill>
                  <a:srgbClr val="333333"/>
                </a:solidFill>
                <a:latin typeface="Times New Roman"/>
                <a:ea typeface="Calibri"/>
              </a:rPr>
              <a:t>tr</a:t>
            </a:r>
            <a:r>
              <a:rPr lang="vi-VN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ang</a:t>
            </a:r>
            <a:r>
              <a:rPr lang="en-US" sz="4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bao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con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Cừu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r>
              <a:rPr lang="en-US" sz="4800" i="1" dirty="0" err="1">
                <a:solidFill>
                  <a:srgbClr val="333333"/>
                </a:solidFill>
                <a:latin typeface="Times New Roman"/>
                <a:ea typeface="Calibri"/>
              </a:rPr>
              <a:t>ai</a:t>
            </a:r>
            <a:r>
              <a:rPr lang="en-US" sz="4800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4800" i="1" dirty="0">
                <a:solidFill>
                  <a:srgbClr val="333333"/>
                </a:solidFill>
                <a:latin typeface="Times New Roman"/>
                <a:ea typeface="Calibri"/>
              </a:rPr>
              <a:t>ô</a:t>
            </a:r>
            <a:endParaRPr 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88" y="33536"/>
            <a:ext cx="858120" cy="758006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1388" y="3988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509</Words>
  <Application>Microsoft Office PowerPoint</Application>
  <PresentationFormat>On-screen Show (4:3)</PresentationFormat>
  <Paragraphs>63</Paragraphs>
  <Slides>26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lời 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nối toàn bài </vt:lpstr>
      <vt:lpstr>PowerPoint Presentation</vt:lpstr>
      <vt:lpstr>HÁT KẾT HỢP VỚI NHẠC ĐỆM</vt:lpstr>
      <vt:lpstr>PowerPoint Presentation</vt:lpstr>
      <vt:lpstr>TRÒ CHƠI: TRUYỀN ĐIỆN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TAM</cp:lastModifiedBy>
  <cp:revision>152</cp:revision>
  <dcterms:created xsi:type="dcterms:W3CDTF">2021-06-23T07:33:39Z</dcterms:created>
  <dcterms:modified xsi:type="dcterms:W3CDTF">2023-03-18T08:46:17Z</dcterms:modified>
</cp:coreProperties>
</file>