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16"/>
  </p:notesMasterIdLst>
  <p:sldIdLst>
    <p:sldId id="308" r:id="rId2"/>
    <p:sldId id="762" r:id="rId3"/>
    <p:sldId id="347" r:id="rId4"/>
    <p:sldId id="373" r:id="rId5"/>
    <p:sldId id="749" r:id="rId6"/>
    <p:sldId id="750" r:id="rId7"/>
    <p:sldId id="751" r:id="rId8"/>
    <p:sldId id="752" r:id="rId9"/>
    <p:sldId id="755" r:id="rId10"/>
    <p:sldId id="753" r:id="rId11"/>
    <p:sldId id="628" r:id="rId12"/>
    <p:sldId id="758" r:id="rId13"/>
    <p:sldId id="759" r:id="rId14"/>
    <p:sldId id="275" r:id="rId15"/>
  </p:sldIdLst>
  <p:sldSz cx="12161838"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C3E8A8-8F92-4E2F-B1C3-500C963563AD}">
  <a:tblStyle styleId="{E4C3E8A8-8F92-4E2F-B1C3-500C963563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51" autoAdjust="0"/>
  </p:normalViewPr>
  <p:slideViewPr>
    <p:cSldViewPr snapToGrid="0">
      <p:cViewPr varScale="1">
        <p:scale>
          <a:sx n="58" d="100"/>
          <a:sy n="58" d="100"/>
        </p:scale>
        <p:origin x="972" y="40"/>
      </p:cViewPr>
      <p:guideLst/>
    </p:cSldViewPr>
  </p:slideViewPr>
  <p:notesTextViewPr>
    <p:cViewPr>
      <p:scale>
        <a:sx n="1" d="1"/>
        <a:sy n="1" d="1"/>
      </p:scale>
      <p:origin x="0" y="0"/>
    </p:cViewPr>
  </p:notesTextViewPr>
  <p:sorterViewPr>
    <p:cViewPr>
      <p:scale>
        <a:sx n="100" d="100"/>
        <a:sy n="100" d="100"/>
      </p:scale>
      <p:origin x="0" y="-10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dirty="0"/>
              <a:t/>
            </a:r>
            <a:br>
              <a:rPr lang="en-US" b="0" dirty="0"/>
            </a:br>
            <a:endParaRPr lang="vi-VN" b="0" dirty="0"/>
          </a:p>
          <a:p>
            <a:endParaRPr lang="en-US" dirty="0"/>
          </a:p>
          <a:p>
            <a:endParaRPr lang="en-US" dirty="0"/>
          </a:p>
        </p:txBody>
      </p:sp>
    </p:spTree>
    <p:extLst>
      <p:ext uri="{BB962C8B-B14F-4D97-AF65-F5344CB8AC3E}">
        <p14:creationId xmlns:p14="http://schemas.microsoft.com/office/powerpoint/2010/main" val="260470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3676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d1232f882_0_62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chuột bất kì cho ra A, B.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vào A, B để ra đáp án</a:t>
            </a:r>
          </a:p>
        </p:txBody>
      </p:sp>
    </p:spTree>
    <p:extLst>
      <p:ext uri="{BB962C8B-B14F-4D97-AF65-F5344CB8AC3E}">
        <p14:creationId xmlns:p14="http://schemas.microsoft.com/office/powerpoint/2010/main" val="342026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chuột bất kì cho ra A, B.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vào A, B để ra đáp án</a:t>
            </a:r>
          </a:p>
        </p:txBody>
      </p:sp>
    </p:spTree>
    <p:extLst>
      <p:ext uri="{BB962C8B-B14F-4D97-AF65-F5344CB8AC3E}">
        <p14:creationId xmlns:p14="http://schemas.microsoft.com/office/powerpoint/2010/main" val="35708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tặng quà cho HS/nhóm trả lời đúng </a:t>
            </a:r>
          </a:p>
        </p:txBody>
      </p:sp>
    </p:spTree>
    <p:extLst>
      <p:ext uri="{BB962C8B-B14F-4D97-AF65-F5344CB8AC3E}">
        <p14:creationId xmlns:p14="http://schemas.microsoft.com/office/powerpoint/2010/main" val="232882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tặng quà cho HS/nhóm trả lời đúng </a:t>
            </a:r>
          </a:p>
        </p:txBody>
      </p:sp>
    </p:spTree>
    <p:extLst>
      <p:ext uri="{BB962C8B-B14F-4D97-AF65-F5344CB8AC3E}">
        <p14:creationId xmlns:p14="http://schemas.microsoft.com/office/powerpoint/2010/main" val="2732380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tặng quà cho HS/nhóm trả lời đúng </a:t>
            </a:r>
          </a:p>
        </p:txBody>
      </p:sp>
    </p:spTree>
    <p:extLst>
      <p:ext uri="{BB962C8B-B14F-4D97-AF65-F5344CB8AC3E}">
        <p14:creationId xmlns:p14="http://schemas.microsoft.com/office/powerpoint/2010/main" val="2685049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367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3676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rot="10800000">
            <a:off x="10033508" y="5847797"/>
            <a:ext cx="2128330" cy="1035603"/>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 name="Google Shape;27;p4"/>
          <p:cNvSpPr/>
          <p:nvPr/>
        </p:nvSpPr>
        <p:spPr>
          <a:xfrm rot="10800000">
            <a:off x="9" y="8"/>
            <a:ext cx="3297047" cy="106679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 name="Google Shape;28;p4"/>
          <p:cNvSpPr/>
          <p:nvPr/>
        </p:nvSpPr>
        <p:spPr>
          <a:xfrm rot="10800000">
            <a:off x="-25323" y="-50783"/>
            <a:ext cx="3221032" cy="982084"/>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4"/>
          <p:cNvSpPr txBox="1">
            <a:spLocks noGrp="1"/>
          </p:cNvSpPr>
          <p:nvPr>
            <p:ph type="title"/>
          </p:nvPr>
        </p:nvSpPr>
        <p:spPr>
          <a:xfrm>
            <a:off x="948448" y="593367"/>
            <a:ext cx="10264942"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948448" y="1536633"/>
            <a:ext cx="10264942" cy="4555200"/>
          </a:xfrm>
          <a:prstGeom prst="rect">
            <a:avLst/>
          </a:prstGeom>
        </p:spPr>
        <p:txBody>
          <a:bodyPr spcFirstLastPara="1" wrap="square" lIns="91425" tIns="91425" rIns="91425" bIns="91425" anchor="t" anchorCtr="0">
            <a:noAutofit/>
          </a:bodyPr>
          <a:lstStyle>
            <a:lvl1pPr marL="608076" lvl="0" indent="-439166">
              <a:spcBef>
                <a:spcPts val="0"/>
              </a:spcBef>
              <a:spcAft>
                <a:spcPts val="0"/>
              </a:spcAft>
              <a:buSzPts val="1600"/>
              <a:buChar char="●"/>
              <a:defRPr/>
            </a:lvl1pPr>
            <a:lvl2pPr marL="1216152" lvl="1" indent="-439166">
              <a:spcBef>
                <a:spcPts val="0"/>
              </a:spcBef>
              <a:spcAft>
                <a:spcPts val="0"/>
              </a:spcAft>
              <a:buSzPts val="1600"/>
              <a:buChar char="○"/>
              <a:defRPr/>
            </a:lvl2pPr>
            <a:lvl3pPr marL="1824228" lvl="2" indent="-439166">
              <a:spcBef>
                <a:spcPts val="0"/>
              </a:spcBef>
              <a:spcAft>
                <a:spcPts val="0"/>
              </a:spcAft>
              <a:buSzPts val="1600"/>
              <a:buChar char="■"/>
              <a:defRPr/>
            </a:lvl3pPr>
            <a:lvl4pPr marL="2432304" lvl="3" indent="-439166">
              <a:spcBef>
                <a:spcPts val="0"/>
              </a:spcBef>
              <a:spcAft>
                <a:spcPts val="0"/>
              </a:spcAft>
              <a:buSzPts val="1600"/>
              <a:buChar char="●"/>
              <a:defRPr/>
            </a:lvl4pPr>
            <a:lvl5pPr marL="3040380" lvl="4" indent="-439166">
              <a:spcBef>
                <a:spcPts val="0"/>
              </a:spcBef>
              <a:spcAft>
                <a:spcPts val="0"/>
              </a:spcAft>
              <a:buSzPts val="1600"/>
              <a:buChar char="○"/>
              <a:defRPr/>
            </a:lvl5pPr>
            <a:lvl6pPr marL="3648456" lvl="5" indent="-439166">
              <a:spcBef>
                <a:spcPts val="0"/>
              </a:spcBef>
              <a:spcAft>
                <a:spcPts val="0"/>
              </a:spcAft>
              <a:buSzPts val="1600"/>
              <a:buChar char="■"/>
              <a:defRPr/>
            </a:lvl6pPr>
            <a:lvl7pPr marL="4256532" lvl="6" indent="-439166">
              <a:spcBef>
                <a:spcPts val="0"/>
              </a:spcBef>
              <a:spcAft>
                <a:spcPts val="0"/>
              </a:spcAft>
              <a:buSzPts val="1600"/>
              <a:buChar char="●"/>
              <a:defRPr/>
            </a:lvl7pPr>
            <a:lvl8pPr marL="4864608" lvl="7" indent="-439166">
              <a:spcBef>
                <a:spcPts val="0"/>
              </a:spcBef>
              <a:spcAft>
                <a:spcPts val="0"/>
              </a:spcAft>
              <a:buSzPts val="1600"/>
              <a:buChar char="○"/>
              <a:defRPr/>
            </a:lvl8pPr>
            <a:lvl9pPr marL="5472684" lvl="8" indent="-439166">
              <a:spcBef>
                <a:spcPts val="0"/>
              </a:spcBef>
              <a:spcAft>
                <a:spcPts val="0"/>
              </a:spcAft>
              <a:buSzPts val="16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54" y="5686627"/>
            <a:ext cx="2219351" cy="117136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6"/>
          <p:cNvSpPr/>
          <p:nvPr/>
        </p:nvSpPr>
        <p:spPr>
          <a:xfrm flipH="1">
            <a:off x="9611227" y="6"/>
            <a:ext cx="2550596" cy="15925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6"/>
          <p:cNvSpPr txBox="1">
            <a:spLocks noGrp="1"/>
          </p:cNvSpPr>
          <p:nvPr>
            <p:ph type="title"/>
          </p:nvPr>
        </p:nvSpPr>
        <p:spPr>
          <a:xfrm>
            <a:off x="948448" y="593367"/>
            <a:ext cx="10264942"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5602285" y="2762063"/>
            <a:ext cx="6559082"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8"/>
          <p:cNvSpPr/>
          <p:nvPr/>
        </p:nvSpPr>
        <p:spPr>
          <a:xfrm>
            <a:off x="15" y="-9400"/>
            <a:ext cx="6342388"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8"/>
          <p:cNvSpPr/>
          <p:nvPr/>
        </p:nvSpPr>
        <p:spPr>
          <a:xfrm rot="10800000">
            <a:off x="5779759" y="2908513"/>
            <a:ext cx="641925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8"/>
          <p:cNvSpPr txBox="1">
            <a:spLocks noGrp="1"/>
          </p:cNvSpPr>
          <p:nvPr>
            <p:ph type="title"/>
          </p:nvPr>
        </p:nvSpPr>
        <p:spPr>
          <a:xfrm>
            <a:off x="2827588" y="1488367"/>
            <a:ext cx="6506663" cy="3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lgn="ctr">
              <a:spcBef>
                <a:spcPts val="0"/>
              </a:spcBef>
              <a:spcAft>
                <a:spcPts val="0"/>
              </a:spcAft>
              <a:buSzPts val="4800"/>
              <a:buNone/>
              <a:defRPr sz="6384"/>
            </a:lvl2pPr>
            <a:lvl3pPr lvl="2" algn="ctr">
              <a:spcBef>
                <a:spcPts val="0"/>
              </a:spcBef>
              <a:spcAft>
                <a:spcPts val="0"/>
              </a:spcAft>
              <a:buSzPts val="4800"/>
              <a:buNone/>
              <a:defRPr sz="6384"/>
            </a:lvl3pPr>
            <a:lvl4pPr lvl="3" algn="ctr">
              <a:spcBef>
                <a:spcPts val="0"/>
              </a:spcBef>
              <a:spcAft>
                <a:spcPts val="0"/>
              </a:spcAft>
              <a:buSzPts val="4800"/>
              <a:buNone/>
              <a:defRPr sz="6384"/>
            </a:lvl4pPr>
            <a:lvl5pPr lvl="4" algn="ctr">
              <a:spcBef>
                <a:spcPts val="0"/>
              </a:spcBef>
              <a:spcAft>
                <a:spcPts val="0"/>
              </a:spcAft>
              <a:buSzPts val="4800"/>
              <a:buNone/>
              <a:defRPr sz="6384"/>
            </a:lvl5pPr>
            <a:lvl6pPr lvl="5" algn="ctr">
              <a:spcBef>
                <a:spcPts val="0"/>
              </a:spcBef>
              <a:spcAft>
                <a:spcPts val="0"/>
              </a:spcAft>
              <a:buSzPts val="4800"/>
              <a:buNone/>
              <a:defRPr sz="6384"/>
            </a:lvl6pPr>
            <a:lvl7pPr lvl="6" algn="ctr">
              <a:spcBef>
                <a:spcPts val="0"/>
              </a:spcBef>
              <a:spcAft>
                <a:spcPts val="0"/>
              </a:spcAft>
              <a:buSzPts val="4800"/>
              <a:buNone/>
              <a:defRPr sz="6384"/>
            </a:lvl7pPr>
            <a:lvl8pPr lvl="7" algn="ctr">
              <a:spcBef>
                <a:spcPts val="0"/>
              </a:spcBef>
              <a:spcAft>
                <a:spcPts val="0"/>
              </a:spcAft>
              <a:buSzPts val="4800"/>
              <a:buNone/>
              <a:defRPr sz="6384"/>
            </a:lvl8pPr>
            <a:lvl9pPr lvl="8" algn="ctr">
              <a:spcBef>
                <a:spcPts val="0"/>
              </a:spcBef>
              <a:spcAft>
                <a:spcPts val="0"/>
              </a:spcAft>
              <a:buSzPts val="4800"/>
              <a:buNone/>
              <a:defRPr sz="6384"/>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37378"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 name="Google Shape;59;p9"/>
          <p:cNvSpPr txBox="1">
            <a:spLocks noGrp="1"/>
          </p:cNvSpPr>
          <p:nvPr>
            <p:ph type="title"/>
          </p:nvPr>
        </p:nvSpPr>
        <p:spPr>
          <a:xfrm>
            <a:off x="948448" y="1644233"/>
            <a:ext cx="418961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86"/>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60" name="Google Shape;60;p9"/>
          <p:cNvSpPr txBox="1">
            <a:spLocks noGrp="1"/>
          </p:cNvSpPr>
          <p:nvPr>
            <p:ph type="subTitle" idx="1"/>
          </p:nvPr>
        </p:nvSpPr>
        <p:spPr>
          <a:xfrm>
            <a:off x="948448" y="3737433"/>
            <a:ext cx="418961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3"/>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sp>
        <p:nvSpPr>
          <p:cNvPr id="61" name="Google Shape;61;p9"/>
          <p:cNvSpPr txBox="1">
            <a:spLocks noGrp="1"/>
          </p:cNvSpPr>
          <p:nvPr>
            <p:ph type="body" idx="2"/>
          </p:nvPr>
        </p:nvSpPr>
        <p:spPr>
          <a:xfrm>
            <a:off x="6569707" y="965433"/>
            <a:ext cx="4643683" cy="4926800"/>
          </a:xfrm>
          <a:prstGeom prst="rect">
            <a:avLst/>
          </a:prstGeom>
        </p:spPr>
        <p:txBody>
          <a:bodyPr spcFirstLastPara="1" wrap="square" lIns="91425" tIns="91425" rIns="91425" bIns="91425" anchor="ctr" anchorCtr="0">
            <a:noAutofit/>
          </a:bodyPr>
          <a:lstStyle>
            <a:lvl1pPr marL="608076" lvl="0" indent="-439166">
              <a:spcBef>
                <a:spcPts val="0"/>
              </a:spcBef>
              <a:spcAft>
                <a:spcPts val="0"/>
              </a:spcAft>
              <a:buSzPts val="1600"/>
              <a:buChar char="●"/>
              <a:defRPr/>
            </a:lvl1pPr>
            <a:lvl2pPr marL="1216152" lvl="1" indent="-439166">
              <a:spcBef>
                <a:spcPts val="0"/>
              </a:spcBef>
              <a:spcAft>
                <a:spcPts val="0"/>
              </a:spcAft>
              <a:buSzPts val="1600"/>
              <a:buChar char="○"/>
              <a:defRPr/>
            </a:lvl2pPr>
            <a:lvl3pPr marL="1824228" lvl="2" indent="-439166">
              <a:spcBef>
                <a:spcPts val="0"/>
              </a:spcBef>
              <a:spcAft>
                <a:spcPts val="0"/>
              </a:spcAft>
              <a:buSzPts val="1600"/>
              <a:buChar char="■"/>
              <a:defRPr/>
            </a:lvl3pPr>
            <a:lvl4pPr marL="2432304" lvl="3" indent="-439166">
              <a:spcBef>
                <a:spcPts val="0"/>
              </a:spcBef>
              <a:spcAft>
                <a:spcPts val="0"/>
              </a:spcAft>
              <a:buSzPts val="1600"/>
              <a:buChar char="●"/>
              <a:defRPr/>
            </a:lvl4pPr>
            <a:lvl5pPr marL="3040380" lvl="4" indent="-439166">
              <a:spcBef>
                <a:spcPts val="0"/>
              </a:spcBef>
              <a:spcAft>
                <a:spcPts val="0"/>
              </a:spcAft>
              <a:buSzPts val="1600"/>
              <a:buChar char="○"/>
              <a:defRPr/>
            </a:lvl5pPr>
            <a:lvl6pPr marL="3648456" lvl="5" indent="-439166">
              <a:spcBef>
                <a:spcPts val="0"/>
              </a:spcBef>
              <a:spcAft>
                <a:spcPts val="0"/>
              </a:spcAft>
              <a:buSzPts val="1600"/>
              <a:buChar char="■"/>
              <a:defRPr/>
            </a:lvl6pPr>
            <a:lvl7pPr marL="4256532" lvl="6" indent="-439166">
              <a:spcBef>
                <a:spcPts val="0"/>
              </a:spcBef>
              <a:spcAft>
                <a:spcPts val="0"/>
              </a:spcAft>
              <a:buSzPts val="1600"/>
              <a:buChar char="●"/>
              <a:defRPr/>
            </a:lvl7pPr>
            <a:lvl8pPr marL="4864608" lvl="7" indent="-439166">
              <a:spcBef>
                <a:spcPts val="0"/>
              </a:spcBef>
              <a:spcAft>
                <a:spcPts val="0"/>
              </a:spcAft>
              <a:buSzPts val="1600"/>
              <a:buChar char="○"/>
              <a:defRPr/>
            </a:lvl8pPr>
            <a:lvl9pPr marL="5472684" lvl="8" indent="-439166">
              <a:spcBef>
                <a:spcPts val="0"/>
              </a:spcBef>
              <a:spcAft>
                <a:spcPts val="0"/>
              </a:spcAft>
              <a:buSzPts val="1600"/>
              <a:buChar char="■"/>
              <a:defRPr/>
            </a:lvl9pPr>
          </a:lstStyle>
          <a:p>
            <a:endParaRPr/>
          </a:p>
        </p:txBody>
      </p:sp>
      <p:sp>
        <p:nvSpPr>
          <p:cNvPr id="62" name="Google Shape;62;p9"/>
          <p:cNvSpPr/>
          <p:nvPr/>
        </p:nvSpPr>
        <p:spPr>
          <a:xfrm rot="10800000" flipH="1">
            <a:off x="10422918" y="-8"/>
            <a:ext cx="1738883"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p:nvPr/>
        </p:nvSpPr>
        <p:spPr>
          <a:xfrm rot="5400000">
            <a:off x="4038526" y="-3824589"/>
            <a:ext cx="4088549" cy="12270660"/>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 name="Google Shape;71;p11"/>
          <p:cNvSpPr/>
          <p:nvPr/>
        </p:nvSpPr>
        <p:spPr>
          <a:xfrm rot="5400000">
            <a:off x="4038536" y="-4038542"/>
            <a:ext cx="4088549" cy="1216563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 name="Google Shape;72;p11"/>
          <p:cNvSpPr txBox="1">
            <a:spLocks noGrp="1"/>
          </p:cNvSpPr>
          <p:nvPr>
            <p:ph type="title" hasCustomPrompt="1"/>
          </p:nvPr>
        </p:nvSpPr>
        <p:spPr>
          <a:xfrm>
            <a:off x="948448" y="1417451"/>
            <a:ext cx="10264543" cy="164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576"/>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73" name="Google Shape;73;p11"/>
          <p:cNvSpPr txBox="1">
            <a:spLocks noGrp="1"/>
          </p:cNvSpPr>
          <p:nvPr>
            <p:ph type="subTitle" idx="1"/>
          </p:nvPr>
        </p:nvSpPr>
        <p:spPr>
          <a:xfrm>
            <a:off x="2139926" y="4590400"/>
            <a:ext cx="7880855" cy="1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24"/>
            </a:lvl1pPr>
            <a:lvl2pPr lvl="1" algn="ctr" rtl="0">
              <a:spcBef>
                <a:spcPts val="0"/>
              </a:spcBef>
              <a:spcAft>
                <a:spcPts val="0"/>
              </a:spcAft>
              <a:buSzPts val="2800"/>
              <a:buNone/>
              <a:defRPr sz="3724"/>
            </a:lvl2pPr>
            <a:lvl3pPr lvl="2" algn="ctr" rtl="0">
              <a:spcBef>
                <a:spcPts val="0"/>
              </a:spcBef>
              <a:spcAft>
                <a:spcPts val="0"/>
              </a:spcAft>
              <a:buSzPts val="2800"/>
              <a:buNone/>
              <a:defRPr sz="3724"/>
            </a:lvl3pPr>
            <a:lvl4pPr lvl="3" algn="ctr" rtl="0">
              <a:spcBef>
                <a:spcPts val="0"/>
              </a:spcBef>
              <a:spcAft>
                <a:spcPts val="0"/>
              </a:spcAft>
              <a:buSzPts val="2800"/>
              <a:buNone/>
              <a:defRPr sz="3724"/>
            </a:lvl4pPr>
            <a:lvl5pPr lvl="4" algn="ctr" rtl="0">
              <a:spcBef>
                <a:spcPts val="0"/>
              </a:spcBef>
              <a:spcAft>
                <a:spcPts val="0"/>
              </a:spcAft>
              <a:buSzPts val="2800"/>
              <a:buNone/>
              <a:defRPr sz="3724"/>
            </a:lvl5pPr>
            <a:lvl6pPr lvl="5" algn="ctr" rtl="0">
              <a:spcBef>
                <a:spcPts val="0"/>
              </a:spcBef>
              <a:spcAft>
                <a:spcPts val="0"/>
              </a:spcAft>
              <a:buSzPts val="2800"/>
              <a:buNone/>
              <a:defRPr sz="3724"/>
            </a:lvl6pPr>
            <a:lvl7pPr lvl="6" algn="ctr" rtl="0">
              <a:spcBef>
                <a:spcPts val="0"/>
              </a:spcBef>
              <a:spcAft>
                <a:spcPts val="0"/>
              </a:spcAft>
              <a:buSzPts val="2800"/>
              <a:buNone/>
              <a:defRPr sz="3724"/>
            </a:lvl7pPr>
            <a:lvl8pPr lvl="7" algn="ctr" rtl="0">
              <a:spcBef>
                <a:spcPts val="0"/>
              </a:spcBef>
              <a:spcAft>
                <a:spcPts val="0"/>
              </a:spcAft>
              <a:buSzPts val="2800"/>
              <a:buNone/>
              <a:defRPr sz="3724"/>
            </a:lvl8pPr>
            <a:lvl9pPr lvl="8" algn="ctr" rtl="0">
              <a:spcBef>
                <a:spcPts val="0"/>
              </a:spcBef>
              <a:spcAft>
                <a:spcPts val="0"/>
              </a:spcAft>
              <a:buSzPts val="2800"/>
              <a:buNone/>
              <a:defRPr sz="3724"/>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2">
  <p:cSld name="CUSTOM_2_1">
    <p:spTree>
      <p:nvGrpSpPr>
        <p:cNvPr id="1" name="Shape 116"/>
        <p:cNvGrpSpPr/>
        <p:nvPr/>
      </p:nvGrpSpPr>
      <p:grpSpPr>
        <a:xfrm>
          <a:off x="0" y="0"/>
          <a:ext cx="0" cy="0"/>
          <a:chOff x="0" y="0"/>
          <a:chExt cx="0" cy="0"/>
        </a:xfrm>
      </p:grpSpPr>
      <p:grpSp>
        <p:nvGrpSpPr>
          <p:cNvPr id="117" name="Google Shape;117;p16"/>
          <p:cNvGrpSpPr/>
          <p:nvPr/>
        </p:nvGrpSpPr>
        <p:grpSpPr>
          <a:xfrm>
            <a:off x="5198909" y="-8667"/>
            <a:ext cx="6966887" cy="68752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0" name="Google Shape;120;p16"/>
          <p:cNvSpPr/>
          <p:nvPr/>
        </p:nvSpPr>
        <p:spPr>
          <a:xfrm rot="10800000">
            <a:off x="-37569" y="-51920"/>
            <a:ext cx="3637416" cy="194282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 name="Google Shape;121;p16"/>
          <p:cNvSpPr txBox="1">
            <a:spLocks noGrp="1"/>
          </p:cNvSpPr>
          <p:nvPr>
            <p:ph type="title"/>
          </p:nvPr>
        </p:nvSpPr>
        <p:spPr>
          <a:xfrm>
            <a:off x="948448" y="1730972"/>
            <a:ext cx="3733541" cy="2560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948448" y="4291429"/>
            <a:ext cx="3733541"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28"/>
            </a:lvl1pPr>
            <a:lvl2pPr lvl="1" rtl="0">
              <a:spcBef>
                <a:spcPts val="0"/>
              </a:spcBef>
              <a:spcAft>
                <a:spcPts val="0"/>
              </a:spcAft>
              <a:buSzPts val="1600"/>
              <a:buNone/>
              <a:defRPr sz="2128"/>
            </a:lvl2pPr>
            <a:lvl3pPr lvl="2" rtl="0">
              <a:spcBef>
                <a:spcPts val="0"/>
              </a:spcBef>
              <a:spcAft>
                <a:spcPts val="0"/>
              </a:spcAft>
              <a:buSzPts val="1600"/>
              <a:buNone/>
              <a:defRPr sz="2128"/>
            </a:lvl3pPr>
            <a:lvl4pPr lvl="3" rtl="0">
              <a:spcBef>
                <a:spcPts val="0"/>
              </a:spcBef>
              <a:spcAft>
                <a:spcPts val="0"/>
              </a:spcAft>
              <a:buSzPts val="1600"/>
              <a:buNone/>
              <a:defRPr sz="2128"/>
            </a:lvl4pPr>
            <a:lvl5pPr lvl="4" rtl="0">
              <a:spcBef>
                <a:spcPts val="0"/>
              </a:spcBef>
              <a:spcAft>
                <a:spcPts val="0"/>
              </a:spcAft>
              <a:buSzPts val="1600"/>
              <a:buNone/>
              <a:defRPr sz="2128"/>
            </a:lvl5pPr>
            <a:lvl6pPr lvl="5" rtl="0">
              <a:spcBef>
                <a:spcPts val="0"/>
              </a:spcBef>
              <a:spcAft>
                <a:spcPts val="0"/>
              </a:spcAft>
              <a:buSzPts val="1600"/>
              <a:buNone/>
              <a:defRPr sz="2128"/>
            </a:lvl6pPr>
            <a:lvl7pPr lvl="6" rtl="0">
              <a:spcBef>
                <a:spcPts val="0"/>
              </a:spcBef>
              <a:spcAft>
                <a:spcPts val="0"/>
              </a:spcAft>
              <a:buSzPts val="1600"/>
              <a:buNone/>
              <a:defRPr sz="2128"/>
            </a:lvl7pPr>
            <a:lvl8pPr lvl="7" rtl="0">
              <a:spcBef>
                <a:spcPts val="0"/>
              </a:spcBef>
              <a:spcAft>
                <a:spcPts val="0"/>
              </a:spcAft>
              <a:buSzPts val="1600"/>
              <a:buNone/>
              <a:defRPr sz="2128"/>
            </a:lvl8pPr>
            <a:lvl9pPr lvl="8" rtl="0">
              <a:spcBef>
                <a:spcPts val="0"/>
              </a:spcBef>
              <a:spcAft>
                <a:spcPts val="0"/>
              </a:spcAft>
              <a:buSzPts val="1600"/>
              <a:buNone/>
              <a:defRPr sz="2128"/>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spTree>
    <p:extLst>
      <p:ext uri="{BB962C8B-B14F-4D97-AF65-F5344CB8AC3E}">
        <p14:creationId xmlns:p14="http://schemas.microsoft.com/office/powerpoint/2010/main" val="318916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1"/>
        <p:cNvGrpSpPr/>
        <p:nvPr/>
      </p:nvGrpSpPr>
      <p:grpSpPr>
        <a:xfrm>
          <a:off x="0" y="0"/>
          <a:ext cx="0" cy="0"/>
          <a:chOff x="0" y="0"/>
          <a:chExt cx="0" cy="0"/>
        </a:xfrm>
      </p:grpSpPr>
    </p:spTree>
    <p:extLst>
      <p:ext uri="{BB962C8B-B14F-4D97-AF65-F5344CB8AC3E}">
        <p14:creationId xmlns:p14="http://schemas.microsoft.com/office/powerpoint/2010/main" val="1173479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593367"/>
            <a:ext cx="10264942"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48448" y="1536633"/>
            <a:ext cx="10264942"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57" r:id="rId5"/>
    <p:sldLayoutId id="2147483662" r:id="rId6"/>
    <p:sldLayoutId id="2147483672" r:id="rId7"/>
    <p:sldLayoutId id="214748367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3.wav"/><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3.wav"/><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546213" y="1402027"/>
            <a:ext cx="11069413" cy="1013354"/>
          </a:xfrm>
          <a:prstGeom prst="rect">
            <a:avLst/>
          </a:prstGeom>
          <a:noFill/>
        </p:spPr>
        <p:txBody>
          <a:bodyPr wrap="square" rtlCol="0">
            <a:spAutoFit/>
          </a:bodyPr>
          <a:lstStyle/>
          <a:p>
            <a:pPr algn="ctr"/>
            <a:r>
              <a:rPr lang="en-US" sz="5985" b="1">
                <a:solidFill>
                  <a:srgbClr val="0070C0"/>
                </a:solidFill>
              </a:rPr>
              <a:t>KHỞI ĐỘNG</a:t>
            </a:r>
          </a:p>
        </p:txBody>
      </p:sp>
      <p:pic>
        <p:nvPicPr>
          <p:cNvPr id="3" name="Picture 2">
            <a:extLst>
              <a:ext uri="{FF2B5EF4-FFF2-40B4-BE49-F238E27FC236}">
                <a16:creationId xmlns:a16="http://schemas.microsoft.com/office/drawing/2014/main" id="{A9C4722E-1425-343E-FF2D-CD93C60E7305}"/>
              </a:ext>
            </a:extLst>
          </p:cNvPr>
          <p:cNvPicPr>
            <a:picLocks noChangeAspect="1"/>
          </p:cNvPicPr>
          <p:nvPr/>
        </p:nvPicPr>
        <p:blipFill>
          <a:blip r:embed="rId3"/>
          <a:stretch>
            <a:fillRect/>
          </a:stretch>
        </p:blipFill>
        <p:spPr>
          <a:xfrm>
            <a:off x="4256643" y="2820908"/>
            <a:ext cx="2533716" cy="3795251"/>
          </a:xfrm>
          <a:prstGeom prst="rect">
            <a:avLst/>
          </a:prstGeom>
        </p:spPr>
      </p:pic>
    </p:spTree>
    <p:extLst>
      <p:ext uri="{BB962C8B-B14F-4D97-AF65-F5344CB8AC3E}">
        <p14:creationId xmlns:p14="http://schemas.microsoft.com/office/powerpoint/2010/main" val="4177906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360479" y="1093028"/>
            <a:ext cx="11440879"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b="1">
                <a:solidFill>
                  <a:srgbClr val="FF0000"/>
                </a:solidFill>
                <a:latin typeface="+mj-lt"/>
              </a:rPr>
              <a:t>3</a:t>
            </a:r>
            <a:r>
              <a:rPr lang="en-US" sz="3600">
                <a:solidFill>
                  <a:srgbClr val="000000"/>
                </a:solidFill>
                <a:latin typeface="+mj-lt"/>
              </a:rPr>
              <a:t>. Tìm thêm 1 – 2 ví dụ có sử dụng </a:t>
            </a:r>
            <a:r>
              <a:rPr lang="en-US" sz="3600" i="1">
                <a:solidFill>
                  <a:srgbClr val="000000"/>
                </a:solidFill>
                <a:latin typeface="+mj-lt"/>
              </a:rPr>
              <a:t>dấu ngoặc kép </a:t>
            </a:r>
            <a:r>
              <a:rPr lang="en-US" sz="3600">
                <a:solidFill>
                  <a:srgbClr val="000000"/>
                </a:solidFill>
                <a:latin typeface="+mj-lt"/>
              </a:rPr>
              <a:t>trong các bài em đã học (ví dụ: </a:t>
            </a:r>
            <a:r>
              <a:rPr lang="en-US" sz="3600" i="1">
                <a:solidFill>
                  <a:srgbClr val="000000"/>
                </a:solidFill>
                <a:latin typeface="+mj-lt"/>
              </a:rPr>
              <a:t>Học nghề; Alo, tớ đây; Sự tích ông Đùng, bà Đùng;…</a:t>
            </a:r>
          </a:p>
        </p:txBody>
      </p:sp>
      <p:pic>
        <p:nvPicPr>
          <p:cNvPr id="2054" name="Picture 6" descr="Kid Book Read - Free image on Pixabay">
            <a:extLst>
              <a:ext uri="{FF2B5EF4-FFF2-40B4-BE49-F238E27FC236}">
                <a16:creationId xmlns:a16="http://schemas.microsoft.com/office/drawing/2014/main" id="{7651CC3A-6A3F-BEDE-8129-B956AB2E4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030" y="2302413"/>
            <a:ext cx="4555587" cy="455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46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119487" y="19229"/>
            <a:ext cx="12025603" cy="6840140"/>
            <a:chOff x="-176948" y="330513"/>
            <a:chExt cx="12085323" cy="6874119"/>
          </a:xfrm>
          <a:noFill/>
        </p:grpSpPr>
        <p:sp>
          <p:nvSpPr>
            <p:cNvPr id="6" name="TextBox 5">
              <a:extLst>
                <a:ext uri="{FF2B5EF4-FFF2-40B4-BE49-F238E27FC236}">
                  <a16:creationId xmlns:a16="http://schemas.microsoft.com/office/drawing/2014/main" id="{20880558-C824-A7BF-2903-98CCCF765FD8}"/>
                </a:ext>
              </a:extLst>
            </p:cNvPr>
            <p:cNvSpPr txBox="1"/>
            <p:nvPr/>
          </p:nvSpPr>
          <p:spPr>
            <a:xfrm>
              <a:off x="-176948" y="925730"/>
              <a:ext cx="12085323" cy="6278902"/>
            </a:xfrm>
            <a:prstGeom prst="rect">
              <a:avLst/>
            </a:prstGeom>
            <a:grpFill/>
          </p:spPr>
          <p:txBody>
            <a:bodyPr wrap="square" rtlCol="0">
              <a:spAutoFit/>
            </a:bodyPr>
            <a:lstStyle/>
            <a:p>
              <a:pPr marL="365760" algn="just"/>
              <a:r>
                <a:rPr lang="en-US" sz="2000"/>
                <a:t>	</a:t>
              </a:r>
              <a:r>
                <a:rPr lang="vi-VN" sz="2000"/>
                <a:t>Hè năm ấy, Va-li-a theo bố mẹ đi xem xiếc. Em thích nhất tiết mục “Cô gái phi ngựa đánh đàn”. Va-li-a nghĩ: “Cô ấy thật xinh đẹp và dũng cảm!”. Và em mơ ước trở thành diễn viên phi ngựa.</a:t>
              </a:r>
            </a:p>
            <a:p>
              <a:pPr marL="365760" algn="just"/>
              <a:r>
                <a:rPr lang="en-US" sz="2000"/>
                <a:t>	</a:t>
              </a:r>
              <a:r>
                <a:rPr lang="vi-VN" sz="2000"/>
                <a:t>Dịp may đã đến. Rạp xiếc cần tuyển diễn viên, Va-li-a xin bố mẹ ghi tên học. Em gặp ông giám đốc và nói:</a:t>
              </a:r>
            </a:p>
            <a:p>
              <a:pPr marL="365760" algn="just"/>
              <a:r>
                <a:rPr lang="en-US" sz="2000"/>
                <a:t>	</a:t>
              </a:r>
              <a:r>
                <a:rPr lang="vi-VN" sz="2000"/>
                <a:t>- Xin bác nhận cháu vào học tiết mục “Phi ngựa đánh đàn”.</a:t>
              </a:r>
            </a:p>
            <a:p>
              <a:pPr marL="365760" algn="just"/>
              <a:r>
                <a:rPr lang="en-US" sz="2000"/>
                <a:t>	</a:t>
              </a:r>
              <a:r>
                <a:rPr lang="vi-VN" sz="2000"/>
                <a:t>- Được!</a:t>
              </a:r>
            </a:p>
            <a:p>
              <a:pPr marL="365760" algn="just"/>
              <a:r>
                <a:rPr lang="en-US" sz="2000"/>
                <a:t>	</a:t>
              </a:r>
              <a:r>
                <a:rPr lang="vi-VN" sz="2000"/>
                <a:t>Ông giám đốc nhìn em cười:</a:t>
              </a:r>
            </a:p>
            <a:p>
              <a:pPr marL="365760" algn="just"/>
              <a:r>
                <a:rPr lang="en-US" sz="2000"/>
                <a:t>	</a:t>
              </a:r>
              <a:r>
                <a:rPr lang="vi-VN" sz="2000"/>
                <a:t>- Thế cháu biết phi ngựa chưa?</a:t>
              </a:r>
            </a:p>
            <a:p>
              <a:pPr marL="365760" algn="just"/>
              <a:r>
                <a:rPr lang="en-US" sz="2000"/>
                <a:t>	</a:t>
              </a:r>
              <a:r>
                <a:rPr lang="vi-VN" sz="2000"/>
                <a:t>- Dạ, chưa. Nhưng cháu rất thích và sẽ học được ạ.</a:t>
              </a:r>
            </a:p>
            <a:p>
              <a:pPr marL="365760" algn="just"/>
              <a:r>
                <a:rPr lang="en-US" sz="2000"/>
                <a:t>	</a:t>
              </a:r>
              <a:r>
                <a:rPr lang="vi-VN" sz="2000"/>
                <a:t>- Tốt! Bây giờ, cháu cầm cái chổi kia theo bác.</a:t>
              </a:r>
            </a:p>
            <a:p>
              <a:pPr marL="365760" algn="just"/>
              <a:r>
                <a:rPr lang="en-US" sz="2000"/>
                <a:t>	</a:t>
              </a:r>
              <a:r>
                <a:rPr lang="vi-VN" sz="2000"/>
                <a:t>Va-li-a theo ông Giám đốc ra chuồng ngựa. Ông Giám đốc nói:</a:t>
              </a:r>
            </a:p>
            <a:p>
              <a:pPr marL="365760" algn="just"/>
              <a:r>
                <a:rPr lang="en-US" sz="2000"/>
                <a:t>	</a:t>
              </a:r>
              <a:r>
                <a:rPr lang="vi-VN" sz="2000"/>
                <a:t>- Việc trước tiên của cháu là quét chu</a:t>
              </a:r>
              <a:r>
                <a:rPr lang="en-US" sz="2000"/>
                <a:t>ồ</a:t>
              </a:r>
              <a:r>
                <a:rPr lang="vi-VN" sz="2000"/>
                <a:t>ng ngựa và làm quen với con ngựa này, bạn biểu diễn của cháu đấy.</a:t>
              </a:r>
            </a:p>
            <a:p>
              <a:pPr marL="365760" algn="just"/>
              <a:r>
                <a:rPr lang="en-US" sz="2000"/>
                <a:t>	</a:t>
              </a:r>
              <a:r>
                <a:rPr lang="vi-VN" sz="2000"/>
                <a:t>Va-li-a rất ngạc nhiên. Em suy nghĩ rồi cầm chổi quét phân và rác bẩn trên s</a:t>
              </a:r>
              <a:r>
                <a:rPr lang="en-US" sz="2000"/>
                <a:t>à</a:t>
              </a:r>
              <a:r>
                <a:rPr lang="vi-VN" sz="2000"/>
                <a:t>n chuồng ngựa.</a:t>
              </a:r>
            </a:p>
            <a:p>
              <a:pPr marL="365760" algn="just"/>
              <a:r>
                <a:rPr lang="en-US" sz="2000"/>
                <a:t>	</a:t>
              </a:r>
              <a:r>
                <a:rPr lang="vi-VN" sz="2000"/>
                <a:t>Va-li-a đã giữ chuồng ngựa sạch sẽ và làm quen với chú ngựa trong suốt thời gian học.</a:t>
              </a:r>
            </a:p>
            <a:p>
              <a:pPr marL="365760" algn="just"/>
              <a:r>
                <a:rPr lang="en-US" sz="2000"/>
                <a:t>	</a:t>
              </a:r>
              <a:r>
                <a:rPr lang="vi-VN" sz="2000"/>
                <a:t>Ông Giám đốc gật đầu và bảo Va-li-a:</a:t>
              </a:r>
            </a:p>
            <a:p>
              <a:pPr marL="365760" algn="just"/>
              <a:r>
                <a:rPr lang="en-US" sz="2000"/>
                <a:t>	</a:t>
              </a:r>
              <a:r>
                <a:rPr lang="vi-VN" sz="2000"/>
                <a:t>- Công việc của diễn viên phi ngựa đánh đàn bắt đầu thế đấy, cháu ạ. Cái tháp cao nào cũng phải bắt đầu xây từ mặt đất lên…</a:t>
              </a:r>
            </a:p>
            <a:p>
              <a:pPr marL="365760" algn="just"/>
              <a:r>
                <a:rPr lang="en-US" sz="2000"/>
                <a:t>	</a:t>
              </a:r>
              <a:r>
                <a:rPr lang="vi-VN" sz="2000"/>
                <a:t>Về sau, Va-li-a trở thành một diễn viên như em hằng mong ước.</a:t>
              </a:r>
              <a:endParaRPr lang="en-US" sz="2000"/>
            </a:p>
            <a:p>
              <a:pPr marL="365760" algn="r"/>
              <a:r>
                <a:rPr lang="en-US" sz="2000"/>
                <a:t>(Theo Tiếng Việt 3, 1985)</a:t>
              </a:r>
              <a:endParaRPr lang="vi-VN" sz="2000"/>
            </a:p>
          </p:txBody>
        </p:sp>
        <p:sp>
          <p:nvSpPr>
            <p:cNvPr id="7" name="TextBox 6">
              <a:extLst>
                <a:ext uri="{FF2B5EF4-FFF2-40B4-BE49-F238E27FC236}">
                  <a16:creationId xmlns:a16="http://schemas.microsoft.com/office/drawing/2014/main" id="{FE57A557-06AE-8F4A-A5DD-4CCA94735191}"/>
                </a:ext>
              </a:extLst>
            </p:cNvPr>
            <p:cNvSpPr txBox="1"/>
            <p:nvPr/>
          </p:nvSpPr>
          <p:spPr>
            <a:xfrm>
              <a:off x="-176947" y="330513"/>
              <a:ext cx="12085322" cy="587680"/>
            </a:xfrm>
            <a:prstGeom prst="rect">
              <a:avLst/>
            </a:prstGeom>
            <a:grpFill/>
          </p:spPr>
          <p:txBody>
            <a:bodyPr wrap="square" rtlCol="0">
              <a:spAutoFit/>
            </a:bodyPr>
            <a:lstStyle/>
            <a:p>
              <a:pPr algn="ctr"/>
              <a:r>
                <a:rPr lang="en-US" sz="3200" b="1">
                  <a:latin typeface="+mn-lt"/>
                </a:rPr>
                <a:t>Học nghề</a:t>
              </a:r>
              <a:endParaRPr lang="vi-VN" sz="3200" b="1">
                <a:latin typeface="+mn-lt"/>
              </a:endParaRPr>
            </a:p>
          </p:txBody>
        </p:sp>
      </p:grpSp>
    </p:spTree>
    <p:extLst>
      <p:ext uri="{BB962C8B-B14F-4D97-AF65-F5344CB8AC3E}">
        <p14:creationId xmlns:p14="http://schemas.microsoft.com/office/powerpoint/2010/main" val="600067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254000" y="243512"/>
            <a:ext cx="12160116" cy="6370975"/>
            <a:chOff x="-312129" y="345099"/>
            <a:chExt cx="12220504" cy="6402618"/>
          </a:xfrm>
          <a:solidFill>
            <a:srgbClr val="FFFFFF"/>
          </a:solidFill>
        </p:grpSpPr>
        <p:sp>
          <p:nvSpPr>
            <p:cNvPr id="6" name="TextBox 5">
              <a:extLst>
                <a:ext uri="{FF2B5EF4-FFF2-40B4-BE49-F238E27FC236}">
                  <a16:creationId xmlns:a16="http://schemas.microsoft.com/office/drawing/2014/main" id="{20880558-C824-A7BF-2903-98CCCF765FD8}"/>
                </a:ext>
              </a:extLst>
            </p:cNvPr>
            <p:cNvSpPr txBox="1"/>
            <p:nvPr/>
          </p:nvSpPr>
          <p:spPr>
            <a:xfrm>
              <a:off x="-312129" y="870918"/>
              <a:ext cx="12220504" cy="5876799"/>
            </a:xfrm>
            <a:prstGeom prst="rect">
              <a:avLst/>
            </a:prstGeom>
            <a:noFill/>
          </p:spPr>
          <p:txBody>
            <a:bodyPr wrap="square" rtlCol="0">
              <a:spAutoFit/>
            </a:bodyPr>
            <a:lstStyle/>
            <a:p>
              <a:pPr marL="365760" algn="just" rtl="0"/>
              <a:r>
                <a:rPr lang="en-US" sz="2200"/>
                <a:t>	</a:t>
              </a:r>
              <a:r>
                <a:rPr lang="vi-VN" sz="2200"/>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365760" algn="just" rtl="0"/>
              <a:r>
                <a:rPr lang="en-US" sz="2200"/>
                <a:t>	</a:t>
              </a:r>
              <a:r>
                <a:rPr lang="vi-VN" sz="2200"/>
                <a:t>Điện thoại reo, cứ như là trái tim tôi đang cất tiếng hát. Tôi khoái chí cầm máy.</a:t>
              </a:r>
            </a:p>
            <a:p>
              <a:pPr marL="365760" algn="just" rtl="0"/>
              <a:r>
                <a:rPr lang="en-US" sz="2200"/>
                <a:t>	</a:t>
              </a:r>
              <a:r>
                <a:rPr lang="vi-VN" sz="2200"/>
                <a:t>– A lô... Minh hả? – An gào lên trong máy.</a:t>
              </a:r>
            </a:p>
            <a:p>
              <a:pPr marL="365760" algn="just" rtl="0"/>
              <a:r>
                <a:rPr lang="en-US" sz="2200"/>
                <a:t>	</a:t>
              </a:r>
              <a:r>
                <a:rPr lang="vi-VN" sz="2200"/>
                <a:t>– Tớ đây. – Tôi cũng gào lên.</a:t>
              </a:r>
            </a:p>
            <a:p>
              <a:pPr marL="365760" algn="just" rtl="0"/>
              <a:r>
                <a:rPr lang="en-US" sz="2200"/>
                <a:t>	</a:t>
              </a:r>
              <a:r>
                <a:rPr lang="vi-VN" sz="2200"/>
                <a:t>– Hay hơn nói chuyện ở lớp nhỉ. – An cười to.</a:t>
              </a:r>
            </a:p>
            <a:p>
              <a:pPr marL="365760" algn="just" rtl="0"/>
              <a:r>
                <a:rPr lang="en-US" sz="2200"/>
                <a:t>	</a:t>
              </a:r>
              <a:r>
                <a:rPr lang="vi-VN" sz="2200"/>
                <a:t>– Hơn là cái chắc. – Tôi cũng cười to không kém.</a:t>
              </a:r>
            </a:p>
            <a:p>
              <a:pPr marL="365760" algn="just" rtl="0"/>
              <a:r>
                <a:rPr lang="en-US" sz="2200"/>
                <a:t>	</a:t>
              </a:r>
              <a:r>
                <a:rPr lang="vi-VN" sz="2200"/>
                <a:t>– Đến lượt cậu gọi lại cho tớ nhé. – An hét lên rồi tắt máy. Tôi ôm bụng cười. Bố tủm tỉm: “Cả thế giới nghe thấy hai con nói chuyện đấy.”.</a:t>
              </a:r>
            </a:p>
            <a:p>
              <a:pPr marL="365760" algn="just" rtl="0"/>
              <a:r>
                <a:rPr lang="en-US" sz="2200"/>
                <a:t>	</a:t>
              </a:r>
              <a:r>
                <a:rPr lang="vi-VN" sz="2200"/>
                <a:t>Tôi nhấc máy gọi lại cho An.</a:t>
              </a:r>
            </a:p>
            <a:p>
              <a:pPr marL="365760" algn="just" rtl="0"/>
              <a:r>
                <a:rPr lang="en-US" sz="2200"/>
                <a:t>	</a:t>
              </a:r>
              <a:r>
                <a:rPr lang="vi-VN" sz="2200"/>
                <a:t>– A lô. – Tôi rón rén. </a:t>
              </a:r>
            </a:p>
            <a:p>
              <a:pPr marL="365760" algn="just" rtl="0"/>
              <a:r>
                <a:rPr lang="en-US" sz="2200"/>
                <a:t>	</a:t>
              </a:r>
              <a:r>
                <a:rPr lang="vi-VN" sz="2200"/>
                <a:t>– A lô, bố tớ bảo chúng mình nói cho cả thành phố nghe thấy. – An thì thèo.</a:t>
              </a:r>
            </a:p>
            <a:p>
              <a:pPr marL="365760" algn="just" rtl="0"/>
              <a:r>
                <a:rPr lang="en-US" sz="2200"/>
                <a:t>	</a:t>
              </a:r>
              <a:r>
                <a:rPr lang="vi-VN" sz="2200"/>
                <a:t>– Thế cậu nói nhỏ hơn tớ đấy. Bố tớ bảo tớ nói cho cả thế giới nghe thấy cơ.</a:t>
              </a:r>
            </a:p>
            <a:p>
              <a:pPr marL="365760" algn="just" rtl="0"/>
              <a:r>
                <a:rPr lang="en-US" sz="2200"/>
                <a:t>	</a:t>
              </a:r>
              <a:r>
                <a:rPr lang="vi-VN" sz="2200"/>
                <a:t>An cười rúc rích. Chúng tôi lại thì thào, nhưng vì nói nhỏ quá nên cứ phải nói đi nói lại.</a:t>
              </a:r>
            </a:p>
            <a:p>
              <a:pPr marL="365760" algn="just" rtl="0"/>
              <a:r>
                <a:rPr lang="en-US" sz="2200"/>
                <a:t>	</a:t>
              </a:r>
              <a:r>
                <a:rPr lang="vi-VN" sz="2200"/>
                <a:t>Hóa ra nói chuyện điện thoại cũng mệt thật.  </a:t>
              </a:r>
              <a:endParaRPr lang="en-US" sz="2200"/>
            </a:p>
            <a:p>
              <a:pPr marL="365760" algn="r"/>
              <a:r>
                <a:rPr lang="en-US" sz="2200"/>
                <a:t>(Bùi Minh Tuệ)</a:t>
              </a:r>
              <a:endParaRPr lang="vi-VN" sz="2200"/>
            </a:p>
          </p:txBody>
        </p:sp>
        <p:sp>
          <p:nvSpPr>
            <p:cNvPr id="7" name="TextBox 6">
              <a:extLst>
                <a:ext uri="{FF2B5EF4-FFF2-40B4-BE49-F238E27FC236}">
                  <a16:creationId xmlns:a16="http://schemas.microsoft.com/office/drawing/2014/main" id="{FE57A557-06AE-8F4A-A5DD-4CCA94735191}"/>
                </a:ext>
              </a:extLst>
            </p:cNvPr>
            <p:cNvSpPr txBox="1"/>
            <p:nvPr/>
          </p:nvSpPr>
          <p:spPr>
            <a:xfrm>
              <a:off x="-176947" y="345099"/>
              <a:ext cx="12085322" cy="525819"/>
            </a:xfrm>
            <a:prstGeom prst="rect">
              <a:avLst/>
            </a:prstGeom>
            <a:noFill/>
          </p:spPr>
          <p:txBody>
            <a:bodyPr wrap="square" rtlCol="0">
              <a:spAutoFit/>
            </a:bodyPr>
            <a:lstStyle/>
            <a:p>
              <a:pPr algn="ctr"/>
              <a:r>
                <a:rPr lang="en-US" sz="2800" b="1">
                  <a:latin typeface="+mn-lt"/>
                </a:rPr>
                <a:t>A LÔ, TỚ ĐÂY</a:t>
              </a:r>
              <a:endParaRPr lang="vi-VN" sz="2800" b="1">
                <a:latin typeface="+mn-lt"/>
              </a:endParaRPr>
            </a:p>
          </p:txBody>
        </p:sp>
      </p:grpSp>
    </p:spTree>
    <p:extLst>
      <p:ext uri="{BB962C8B-B14F-4D97-AF65-F5344CB8AC3E}">
        <p14:creationId xmlns:p14="http://schemas.microsoft.com/office/powerpoint/2010/main" val="1014489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254000" y="33743"/>
            <a:ext cx="12160116" cy="6861652"/>
            <a:chOff x="-312129" y="345099"/>
            <a:chExt cx="12220504" cy="6895734"/>
          </a:xfrm>
          <a:solidFill>
            <a:srgbClr val="FFFFFF"/>
          </a:solidFill>
        </p:grpSpPr>
        <p:sp>
          <p:nvSpPr>
            <p:cNvPr id="6" name="TextBox 5">
              <a:extLst>
                <a:ext uri="{FF2B5EF4-FFF2-40B4-BE49-F238E27FC236}">
                  <a16:creationId xmlns:a16="http://schemas.microsoft.com/office/drawing/2014/main" id="{20880558-C824-A7BF-2903-98CCCF765FD8}"/>
                </a:ext>
              </a:extLst>
            </p:cNvPr>
            <p:cNvSpPr txBox="1"/>
            <p:nvPr/>
          </p:nvSpPr>
          <p:spPr>
            <a:xfrm>
              <a:off x="-312129" y="838213"/>
              <a:ext cx="12220504" cy="6402620"/>
            </a:xfrm>
            <a:prstGeom prst="rect">
              <a:avLst/>
            </a:prstGeom>
            <a:noFill/>
          </p:spPr>
          <p:txBody>
            <a:bodyPr wrap="square" rtlCol="0">
              <a:spAutoFit/>
            </a:bodyPr>
            <a:lstStyle/>
            <a:p>
              <a:pPr marL="457200" algn="just"/>
              <a:r>
                <a:rPr lang="en-US" sz="2400"/>
                <a:t>	</a:t>
              </a:r>
              <a:r>
                <a:rPr lang="vi-VN" sz="2400"/>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algn="just"/>
              <a:r>
                <a:rPr lang="en-US" sz="2400"/>
                <a:t>	</a:t>
              </a:r>
              <a:r>
                <a:rPr lang="vi-VN" sz="2400"/>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algn="just"/>
              <a:r>
                <a:rPr lang="en-US" sz="2400"/>
                <a:t>	</a:t>
              </a:r>
              <a:r>
                <a:rPr lang="vi-VN" sz="2400"/>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algn="just"/>
              <a:r>
                <a:rPr lang="en-US" sz="2400"/>
                <a:t>	</a:t>
              </a:r>
              <a:r>
                <a:rPr lang="vi-VN" sz="2400"/>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a:t>
              </a:r>
              <a:r>
                <a:rPr lang="en-US" sz="2400"/>
                <a:t>ả</a:t>
              </a:r>
              <a:r>
                <a:rPr lang="vi-VN" sz="2400"/>
                <a:t>y </a:t>
              </a:r>
              <a:r>
                <a:rPr lang="en-US" sz="2400"/>
                <a:t>m</a:t>
              </a:r>
              <a:r>
                <a:rPr lang="vi-VN" sz="2400"/>
                <a:t>ươi t</a:t>
              </a:r>
              <a:r>
                <a:rPr lang="en-US" sz="2400"/>
                <a:t>h</a:t>
              </a:r>
              <a:r>
                <a:rPr lang="vi-VN" sz="2400"/>
                <a:t>ác, trăm ba mươi ghềnh” như bây giờ.</a:t>
              </a:r>
              <a:endParaRPr lang="en-US" sz="2400"/>
            </a:p>
            <a:p>
              <a:pPr marL="457200" algn="r"/>
              <a:r>
                <a:rPr lang="en-US" sz="2400"/>
                <a:t>(Theo </a:t>
              </a:r>
              <a:r>
                <a:rPr lang="en-US" sz="2400" i="1"/>
                <a:t>Truyện cổ dân tộc Mường</a:t>
              </a:r>
              <a:r>
                <a:rPr lang="en-US" sz="2400"/>
                <a:t>)</a:t>
              </a:r>
              <a:endParaRPr lang="vi-VN" sz="2400"/>
            </a:p>
          </p:txBody>
        </p:sp>
        <p:sp>
          <p:nvSpPr>
            <p:cNvPr id="7" name="TextBox 6">
              <a:extLst>
                <a:ext uri="{FF2B5EF4-FFF2-40B4-BE49-F238E27FC236}">
                  <a16:creationId xmlns:a16="http://schemas.microsoft.com/office/drawing/2014/main" id="{FE57A557-06AE-8F4A-A5DD-4CCA94735191}"/>
                </a:ext>
              </a:extLst>
            </p:cNvPr>
            <p:cNvSpPr txBox="1"/>
            <p:nvPr/>
          </p:nvSpPr>
          <p:spPr>
            <a:xfrm>
              <a:off x="-176947" y="345099"/>
              <a:ext cx="12085322" cy="525819"/>
            </a:xfrm>
            <a:prstGeom prst="rect">
              <a:avLst/>
            </a:prstGeom>
            <a:noFill/>
          </p:spPr>
          <p:txBody>
            <a:bodyPr wrap="square" rtlCol="0">
              <a:spAutoFit/>
            </a:bodyPr>
            <a:lstStyle/>
            <a:p>
              <a:pPr algn="ctr"/>
              <a:r>
                <a:rPr lang="en-US" sz="2800" b="1">
                  <a:latin typeface="+mn-lt"/>
                </a:rPr>
                <a:t>SỰ TÍCH ÔNG ĐÙNG, BÀ ĐÙNG</a:t>
              </a:r>
              <a:endParaRPr lang="vi-VN" sz="2800" b="1">
                <a:latin typeface="+mn-lt"/>
              </a:endParaRPr>
            </a:p>
          </p:txBody>
        </p:sp>
      </p:grpSp>
    </p:spTree>
    <p:extLst>
      <p:ext uri="{BB962C8B-B14F-4D97-AF65-F5344CB8AC3E}">
        <p14:creationId xmlns:p14="http://schemas.microsoft.com/office/powerpoint/2010/main" val="3687249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0" name="Google Shape;1020;p44"/>
          <p:cNvGrpSpPr/>
          <p:nvPr/>
        </p:nvGrpSpPr>
        <p:grpSpPr>
          <a:xfrm>
            <a:off x="2437819" y="646605"/>
            <a:ext cx="7716184" cy="5415215"/>
            <a:chOff x="1540350" y="826005"/>
            <a:chExt cx="6259025" cy="3378825"/>
          </a:xfrm>
        </p:grpSpPr>
        <p:sp>
          <p:nvSpPr>
            <p:cNvPr id="1021"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121598" tIns="121598" rIns="121598" bIns="121598" anchor="ctr" anchorCtr="0">
              <a:noAutofit/>
            </a:bodyPr>
            <a:lstStyle/>
            <a:p>
              <a:endParaRPr sz="2479"/>
            </a:p>
          </p:txBody>
        </p:sp>
        <p:sp>
          <p:nvSpPr>
            <p:cNvPr id="1022"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121598" tIns="121598" rIns="121598" bIns="121598" anchor="ctr" anchorCtr="0">
              <a:noAutofit/>
            </a:bodyPr>
            <a:lstStyle/>
            <a:p>
              <a:endParaRPr sz="2479"/>
            </a:p>
          </p:txBody>
        </p:sp>
      </p:grpSp>
      <p:sp>
        <p:nvSpPr>
          <p:cNvPr id="1023" name="Google Shape;1023;p44"/>
          <p:cNvSpPr txBox="1">
            <a:spLocks noGrp="1"/>
          </p:cNvSpPr>
          <p:nvPr>
            <p:ph type="title"/>
          </p:nvPr>
        </p:nvSpPr>
        <p:spPr>
          <a:xfrm>
            <a:off x="2827588" y="1493168"/>
            <a:ext cx="6506663" cy="3295826"/>
          </a:xfrm>
          <a:prstGeom prst="rect">
            <a:avLst/>
          </a:prstGeom>
        </p:spPr>
        <p:txBody>
          <a:bodyPr spcFirstLastPara="1" wrap="square" lIns="121598" tIns="121598" rIns="121598" bIns="121598" anchor="ctr" anchorCtr="0">
            <a:noAutofit/>
          </a:bodyPr>
          <a:lstStyle/>
          <a:p>
            <a:pPr algn="ctr"/>
            <a:r>
              <a:rPr lang="en-US" sz="9600">
                <a:solidFill>
                  <a:srgbClr val="002060"/>
                </a:solidFill>
                <a:latin typeface="+mj-lt"/>
              </a:rPr>
              <a:t>DẶN DÒ</a:t>
            </a:r>
          </a:p>
        </p:txBody>
      </p:sp>
      <p:grpSp>
        <p:nvGrpSpPr>
          <p:cNvPr id="1024" name="Google Shape;1024;p44"/>
          <p:cNvGrpSpPr/>
          <p:nvPr/>
        </p:nvGrpSpPr>
        <p:grpSpPr>
          <a:xfrm>
            <a:off x="8497843" y="4456568"/>
            <a:ext cx="1749746" cy="1487666"/>
            <a:chOff x="1168000" y="1750950"/>
            <a:chExt cx="405425" cy="344700"/>
          </a:xfrm>
        </p:grpSpPr>
        <p:sp>
          <p:nvSpPr>
            <p:cNvPr id="1025"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6"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7"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028"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029"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0"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1"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032" name="Google Shape;1032;p44"/>
          <p:cNvGrpSpPr/>
          <p:nvPr/>
        </p:nvGrpSpPr>
        <p:grpSpPr>
          <a:xfrm>
            <a:off x="1748355" y="684141"/>
            <a:ext cx="1845031" cy="1545288"/>
            <a:chOff x="2391350" y="3583000"/>
            <a:chExt cx="571525" cy="478675"/>
          </a:xfrm>
        </p:grpSpPr>
        <p:sp>
          <p:nvSpPr>
            <p:cNvPr id="1033"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4"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035"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6"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7"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8"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9"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40"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41"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042" name="Google Shape;1042;p44"/>
          <p:cNvGrpSpPr/>
          <p:nvPr/>
        </p:nvGrpSpPr>
        <p:grpSpPr>
          <a:xfrm>
            <a:off x="10053676" y="4159119"/>
            <a:ext cx="869332" cy="1190828"/>
            <a:chOff x="1731150" y="1748550"/>
            <a:chExt cx="228625" cy="313175"/>
          </a:xfrm>
        </p:grpSpPr>
        <p:sp>
          <p:nvSpPr>
            <p:cNvPr id="1043"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121598" tIns="121598" rIns="121598" bIns="121598" anchor="ctr" anchorCtr="0">
              <a:noAutofit/>
            </a:bodyPr>
            <a:lstStyle/>
            <a:p>
              <a:endParaRPr sz="2479"/>
            </a:p>
          </p:txBody>
        </p:sp>
        <p:sp>
          <p:nvSpPr>
            <p:cNvPr id="1044"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121598" tIns="121598" rIns="121598" bIns="121598" anchor="ctr" anchorCtr="0">
              <a:noAutofit/>
            </a:bodyPr>
            <a:lstStyle/>
            <a:p>
              <a:endParaRPr sz="2479"/>
            </a:p>
          </p:txBody>
        </p:sp>
        <p:sp>
          <p:nvSpPr>
            <p:cNvPr id="1045"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121598" tIns="121598" rIns="121598" bIns="121598" anchor="ctr" anchorCtr="0">
              <a:noAutofit/>
            </a:bodyPr>
            <a:lstStyle/>
            <a:p>
              <a:endParaRPr sz="2479"/>
            </a:p>
          </p:txBody>
        </p:sp>
        <p:sp>
          <p:nvSpPr>
            <p:cNvPr id="1046"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47"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048"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49"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87E4D-FA44-AFA5-276A-92260BB56F1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2413241C-A897-31A2-8EC2-249781B92C8E}"/>
              </a:ext>
            </a:extLst>
          </p:cNvPr>
          <p:cNvSpPr>
            <a:spLocks noGrp="1"/>
          </p:cNvSpPr>
          <p:nvPr>
            <p:ph type="subTitle" idx="1"/>
          </p:nvPr>
        </p:nvSpPr>
        <p:spPr/>
        <p:txBody>
          <a:bodyPr/>
          <a:lstStyle/>
          <a:p>
            <a:endParaRPr lang="en-US"/>
          </a:p>
        </p:txBody>
      </p:sp>
      <p:pic>
        <p:nvPicPr>
          <p:cNvPr id="4" name="Mầm Chồi Lá Tập 46 - 🌾 Một Sợi Rơm Vàng 🌾 Ca Nhạc Thiếu Nhi Hay Trên Kênh POPS Kids.mp4">
            <a:hlinkClick r:id="" action="ppaction://media"/>
            <a:extLst>
              <a:ext uri="{FF2B5EF4-FFF2-40B4-BE49-F238E27FC236}">
                <a16:creationId xmlns:a16="http://schemas.microsoft.com/office/drawing/2014/main" id="{84591D33-C39A-D527-A430-F25C4516F905}"/>
              </a:ext>
            </a:extLst>
          </p:cNvPr>
          <p:cNvPicPr>
            <a:picLocks noChangeAspect="1"/>
          </p:cNvPicPr>
          <p:nvPr>
            <a:videoFile r:link="rId1"/>
            <p:extLst>
              <p:ext uri="{DAA4B4D4-6D71-4841-9C94-3DE7FCFB9230}">
                <p14:media xmlns:p14="http://schemas.microsoft.com/office/powerpoint/2010/main" r:embed="rId2">
                  <p14:trim st="11367.5952" end="107232"/>
                </p14:media>
              </p:ext>
            </p:extLst>
          </p:nvPr>
        </p:nvPicPr>
        <p:blipFill>
          <a:blip r:embed="rId4"/>
          <a:stretch>
            <a:fillRect/>
          </a:stretch>
        </p:blipFill>
        <p:spPr>
          <a:xfrm>
            <a:off x="-94501" y="-19335"/>
            <a:ext cx="12349709" cy="689667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4040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9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2156808" y="1331664"/>
            <a:ext cx="7848222" cy="1164175"/>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600" b="1">
                <a:solidFill>
                  <a:srgbClr val="FF0000"/>
                </a:solidFill>
                <a:latin typeface="+mj-lt"/>
              </a:rPr>
              <a:t>Luyện tập</a:t>
            </a:r>
            <a:endParaRPr lang="en-US" sz="8000" b="1">
              <a:solidFill>
                <a:srgbClr val="FF0000"/>
              </a:solidFill>
              <a:latin typeface="+mj-lt"/>
            </a:endParaRPr>
          </a:p>
        </p:txBody>
      </p:sp>
      <p:sp>
        <p:nvSpPr>
          <p:cNvPr id="2" name="Google Shape;7902;p32">
            <a:extLst>
              <a:ext uri="{FF2B5EF4-FFF2-40B4-BE49-F238E27FC236}">
                <a16:creationId xmlns:a16="http://schemas.microsoft.com/office/drawing/2014/main" id="{091845BB-49D6-355F-FB7C-16A00B34D5FD}"/>
              </a:ext>
            </a:extLst>
          </p:cNvPr>
          <p:cNvSpPr txBox="1">
            <a:spLocks/>
          </p:cNvSpPr>
          <p:nvPr/>
        </p:nvSpPr>
        <p:spPr>
          <a:xfrm>
            <a:off x="129396" y="2652048"/>
            <a:ext cx="11903046" cy="1164175"/>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400" b="1">
                <a:solidFill>
                  <a:srgbClr val="002060"/>
                </a:solidFill>
                <a:latin typeface="+mj-lt"/>
              </a:rPr>
              <a:t>Dấu ngoặc kép, dấu gạch ngang</a:t>
            </a:r>
          </a:p>
        </p:txBody>
      </p:sp>
      <p:sp>
        <p:nvSpPr>
          <p:cNvPr id="4" name="Subtitle 2">
            <a:extLst>
              <a:ext uri="{FF2B5EF4-FFF2-40B4-BE49-F238E27FC236}">
                <a16:creationId xmlns:a16="http://schemas.microsoft.com/office/drawing/2014/main" id="{1FEB0CF2-79CB-13BC-F575-B70B1BDA54D8}"/>
              </a:ext>
            </a:extLst>
          </p:cNvPr>
          <p:cNvSpPr txBox="1">
            <a:spLocks/>
          </p:cNvSpPr>
          <p:nvPr/>
        </p:nvSpPr>
        <p:spPr>
          <a:xfrm>
            <a:off x="6283616" y="5297636"/>
            <a:ext cx="3141808" cy="737737"/>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4389">
                <a:solidFill>
                  <a:srgbClr val="0070C0"/>
                </a:solidFill>
              </a:rPr>
              <a:t>Trang 100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519814" y="75894"/>
            <a:ext cx="11122201"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192" b="1">
                <a:solidFill>
                  <a:srgbClr val="FF0000"/>
                </a:solidFill>
                <a:latin typeface="+mj-lt"/>
              </a:rPr>
              <a:t>1</a:t>
            </a:r>
            <a:r>
              <a:rPr lang="en-US" sz="3192">
                <a:solidFill>
                  <a:srgbClr val="000000"/>
                </a:solidFill>
                <a:latin typeface="+mj-lt"/>
              </a:rPr>
              <a:t>. </a:t>
            </a:r>
            <a:r>
              <a:rPr lang="en-US" sz="3192" i="1">
                <a:solidFill>
                  <a:srgbClr val="000000"/>
                </a:solidFill>
                <a:latin typeface="+mj-lt"/>
              </a:rPr>
              <a:t>Dấu ngoặc kép </a:t>
            </a:r>
            <a:r>
              <a:rPr lang="en-US" sz="3192">
                <a:solidFill>
                  <a:srgbClr val="000000"/>
                </a:solidFill>
                <a:latin typeface="+mj-lt"/>
              </a:rPr>
              <a:t>trong mỗi câu dưới đây dùng để làm gì?</a:t>
            </a:r>
            <a:endParaRPr lang="en-US" sz="3192" i="1">
              <a:solidFill>
                <a:srgbClr val="000000"/>
              </a:solidFill>
              <a:latin typeface="+mj-lt"/>
            </a:endParaRPr>
          </a:p>
        </p:txBody>
      </p:sp>
      <p:sp>
        <p:nvSpPr>
          <p:cNvPr id="3" name="Rectangle: Rounded Corners 2">
            <a:extLst>
              <a:ext uri="{FF2B5EF4-FFF2-40B4-BE49-F238E27FC236}">
                <a16:creationId xmlns:a16="http://schemas.microsoft.com/office/drawing/2014/main" id="{FCB91C99-AB86-8D9C-36C9-3EE58F6055D1}"/>
              </a:ext>
            </a:extLst>
          </p:cNvPr>
          <p:cNvSpPr/>
          <p:nvPr/>
        </p:nvSpPr>
        <p:spPr>
          <a:xfrm>
            <a:off x="868271" y="1185334"/>
            <a:ext cx="10424160" cy="3615397"/>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rPr>
              <a:t>a.     Bà Triệu là một trong những vị anh hùng đầu tiên của nước ta. Người dân Việt Nam mãi tự hào về chí khí của bà: “Tôi muốn cưỡi cơn gió mạnh, đạp luồng sóng dữ, chém cá kình ở biển khơi, đánh đuổi quân Ngô giành lại giang sơn, cởi ách nô lệ,…!”. </a:t>
            </a:r>
          </a:p>
          <a:p>
            <a:pPr algn="r"/>
            <a:r>
              <a:rPr lang="en-US" sz="3200">
                <a:solidFill>
                  <a:srgbClr val="000000"/>
                </a:solidFill>
              </a:rPr>
              <a:t>(Lâm Anh) </a:t>
            </a:r>
          </a:p>
        </p:txBody>
      </p:sp>
      <p:sp>
        <p:nvSpPr>
          <p:cNvPr id="2" name="A">
            <a:extLst>
              <a:ext uri="{FF2B5EF4-FFF2-40B4-BE49-F238E27FC236}">
                <a16:creationId xmlns:a16="http://schemas.microsoft.com/office/drawing/2014/main" id="{1F950A05-A1BB-76C7-7AD6-27E11EF92A78}"/>
              </a:ext>
            </a:extLst>
          </p:cNvPr>
          <p:cNvSpPr/>
          <p:nvPr/>
        </p:nvSpPr>
        <p:spPr>
          <a:xfrm>
            <a:off x="652109" y="5239261"/>
            <a:ext cx="5375647" cy="12268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 Đánh dấu lời đối thoại của nhân vật</a:t>
            </a:r>
          </a:p>
        </p:txBody>
      </p:sp>
      <p:sp>
        <p:nvSpPr>
          <p:cNvPr id="4" name="B">
            <a:extLst>
              <a:ext uri="{FF2B5EF4-FFF2-40B4-BE49-F238E27FC236}">
                <a16:creationId xmlns:a16="http://schemas.microsoft.com/office/drawing/2014/main" id="{042B2D19-2420-EEB7-132B-0D51262B48B5}"/>
              </a:ext>
            </a:extLst>
          </p:cNvPr>
          <p:cNvSpPr/>
          <p:nvPr/>
        </p:nvSpPr>
        <p:spPr>
          <a:xfrm>
            <a:off x="6213773" y="5239261"/>
            <a:ext cx="5375647" cy="12268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B. Đánh dấu phần trích dẫn trực tiếp lời người khác</a:t>
            </a:r>
          </a:p>
        </p:txBody>
      </p:sp>
      <p:pic>
        <p:nvPicPr>
          <p:cNvPr id="6" name="Picture 5">
            <a:extLst>
              <a:ext uri="{FF2B5EF4-FFF2-40B4-BE49-F238E27FC236}">
                <a16:creationId xmlns:a16="http://schemas.microsoft.com/office/drawing/2014/main" id="{75273F17-ACE1-1273-A248-84BA939A4125}"/>
              </a:ext>
            </a:extLst>
          </p:cNvPr>
          <p:cNvPicPr>
            <a:picLocks noChangeAspect="1"/>
          </p:cNvPicPr>
          <p:nvPr/>
        </p:nvPicPr>
        <p:blipFill>
          <a:blip r:embed="rId6"/>
          <a:stretch>
            <a:fillRect/>
          </a:stretch>
        </p:blipFill>
        <p:spPr>
          <a:xfrm>
            <a:off x="231174" y="4880477"/>
            <a:ext cx="682487" cy="717568"/>
          </a:xfrm>
          <a:prstGeom prst="rect">
            <a:avLst/>
          </a:prstGeom>
        </p:spPr>
      </p:pic>
      <p:pic>
        <p:nvPicPr>
          <p:cNvPr id="7" name="Picture 6">
            <a:extLst>
              <a:ext uri="{FF2B5EF4-FFF2-40B4-BE49-F238E27FC236}">
                <a16:creationId xmlns:a16="http://schemas.microsoft.com/office/drawing/2014/main" id="{F196CAF5-94C1-E61B-F58B-24EB480FE4A5}"/>
              </a:ext>
            </a:extLst>
          </p:cNvPr>
          <p:cNvPicPr>
            <a:picLocks noChangeAspect="1"/>
          </p:cNvPicPr>
          <p:nvPr/>
        </p:nvPicPr>
        <p:blipFill>
          <a:blip r:embed="rId7"/>
          <a:stretch>
            <a:fillRect/>
          </a:stretch>
        </p:blipFill>
        <p:spPr>
          <a:xfrm>
            <a:off x="11029071" y="4659540"/>
            <a:ext cx="1037633" cy="778225"/>
          </a:xfrm>
          <a:prstGeom prst="rect">
            <a:avLst/>
          </a:prstGeom>
        </p:spPr>
      </p:pic>
      <p:pic>
        <p:nvPicPr>
          <p:cNvPr id="8" name="Picture 2" descr="Art Drawings Gift (48 photos) » Drawings for sketching and not only -  Papik.PRO">
            <a:extLst>
              <a:ext uri="{FF2B5EF4-FFF2-40B4-BE49-F238E27FC236}">
                <a16:creationId xmlns:a16="http://schemas.microsoft.com/office/drawing/2014/main" id="{019056F5-CEBD-C5C3-F77B-3164933F2E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89382" y="4381309"/>
            <a:ext cx="1050606" cy="98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65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4" name="yeahtWAV.wav"/>
                                        </p:tgtEl>
                                      </p:cMediaNode>
                                    </p:audio>
                                  </p:subTnLst>
                                </p:cTn>
                              </p:par>
                            </p:childTnLst>
                          </p:cTn>
                        </p:par>
                        <p:par>
                          <p:cTn id="25" fill="hold">
                            <p:stCondLst>
                              <p:cond delay="500"/>
                            </p:stCondLst>
                            <p:childTnLst>
                              <p:par>
                                <p:cTn id="26" presetID="35" presetClass="path" presetSubtype="0" accel="50000" decel="50000" fill="hold" nodeType="afterEffect">
                                  <p:stCondLst>
                                    <p:cond delay="0"/>
                                  </p:stCondLst>
                                  <p:childTnLst>
                                    <p:animMotion origin="layout" path="M -0.01802 -0.02546 L -0.26799 -0.02546 " pathEditMode="relative" rAng="0" ptsTypes="AA">
                                      <p:cBhvr>
                                        <p:cTn id="27" dur="2000" fill="hold"/>
                                        <p:tgtEl>
                                          <p:spTgt spid="8"/>
                                        </p:tgtEl>
                                        <p:attrNameLst>
                                          <p:attrName>ppt_x</p:attrName>
                                          <p:attrName>ppt_y</p:attrName>
                                        </p:attrNameLst>
                                      </p:cBhvr>
                                      <p:rCtr x="-12505" y="0"/>
                                    </p:animMotion>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519250" y="-189681"/>
            <a:ext cx="11122201"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b="1">
                <a:solidFill>
                  <a:srgbClr val="FF0000"/>
                </a:solidFill>
                <a:latin typeface="+mj-lt"/>
              </a:rPr>
              <a:t>1</a:t>
            </a:r>
            <a:r>
              <a:rPr lang="en-US">
                <a:solidFill>
                  <a:srgbClr val="000000"/>
                </a:solidFill>
                <a:latin typeface="+mj-lt"/>
              </a:rPr>
              <a:t>. </a:t>
            </a:r>
            <a:r>
              <a:rPr lang="en-US" i="1">
                <a:solidFill>
                  <a:srgbClr val="000000"/>
                </a:solidFill>
                <a:latin typeface="+mj-lt"/>
              </a:rPr>
              <a:t>Dấu ngoặc kép </a:t>
            </a:r>
            <a:r>
              <a:rPr lang="en-US">
                <a:solidFill>
                  <a:srgbClr val="000000"/>
                </a:solidFill>
                <a:latin typeface="+mj-lt"/>
              </a:rPr>
              <a:t>trong mỗi câu dưới đây dùng để làm gì?</a:t>
            </a:r>
            <a:endParaRPr lang="en-US" i="1">
              <a:solidFill>
                <a:srgbClr val="000000"/>
              </a:solidFill>
              <a:latin typeface="+mj-lt"/>
            </a:endParaRPr>
          </a:p>
        </p:txBody>
      </p:sp>
      <p:sp>
        <p:nvSpPr>
          <p:cNvPr id="3" name="Rectangle: Rounded Corners 2">
            <a:extLst>
              <a:ext uri="{FF2B5EF4-FFF2-40B4-BE49-F238E27FC236}">
                <a16:creationId xmlns:a16="http://schemas.microsoft.com/office/drawing/2014/main" id="{FCB91C99-AB86-8D9C-36C9-3EE58F6055D1}"/>
              </a:ext>
            </a:extLst>
          </p:cNvPr>
          <p:cNvSpPr/>
          <p:nvPr/>
        </p:nvSpPr>
        <p:spPr>
          <a:xfrm>
            <a:off x="868271" y="824236"/>
            <a:ext cx="10424160" cy="3976495"/>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rgbClr val="000000"/>
                </a:solidFill>
              </a:rPr>
              <a:t>b.     Khi nhà Nguyên cho quân sang xâm lược nước ta lần thứ ba, vua Trần hỏi Hưng Đạo Vương: “Thế giặc năm nay thế nào?”. Trần Hưng Đạo phân tích: “Tâu bệ hạ, nay chúng sang thì quân ta đã quen đánh trận. Trong khi đó, quân giặc đi đường xa, mệt mỏi, lại đã từng bị thua nên chung vẫn còn khiếp sợ. Bởi vậy thần thấy tất phá được chúng,”. </a:t>
            </a:r>
          </a:p>
          <a:p>
            <a:pPr algn="r"/>
            <a:r>
              <a:rPr lang="en-US" sz="3000">
                <a:solidFill>
                  <a:srgbClr val="000000"/>
                </a:solidFill>
              </a:rPr>
              <a:t>(Theo </a:t>
            </a:r>
            <a:r>
              <a:rPr lang="en-US" sz="3000" i="1">
                <a:solidFill>
                  <a:srgbClr val="000000"/>
                </a:solidFill>
              </a:rPr>
              <a:t>Sử ta chuyện xưa kể lại, tập hai</a:t>
            </a:r>
            <a:r>
              <a:rPr lang="en-US" sz="3000">
                <a:solidFill>
                  <a:srgbClr val="000000"/>
                </a:solidFill>
              </a:rPr>
              <a:t>) </a:t>
            </a:r>
          </a:p>
        </p:txBody>
      </p:sp>
      <p:sp>
        <p:nvSpPr>
          <p:cNvPr id="2" name="a">
            <a:extLst>
              <a:ext uri="{FF2B5EF4-FFF2-40B4-BE49-F238E27FC236}">
                <a16:creationId xmlns:a16="http://schemas.microsoft.com/office/drawing/2014/main" id="{1F950A05-A1BB-76C7-7AD6-27E11EF92A78}"/>
              </a:ext>
            </a:extLst>
          </p:cNvPr>
          <p:cNvSpPr/>
          <p:nvPr/>
        </p:nvSpPr>
        <p:spPr>
          <a:xfrm>
            <a:off x="652109" y="5239261"/>
            <a:ext cx="5375647" cy="12268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 Đánh dấu lời đối thoại của nhân vật</a:t>
            </a:r>
          </a:p>
        </p:txBody>
      </p:sp>
      <p:sp>
        <p:nvSpPr>
          <p:cNvPr id="4" name="b">
            <a:extLst>
              <a:ext uri="{FF2B5EF4-FFF2-40B4-BE49-F238E27FC236}">
                <a16:creationId xmlns:a16="http://schemas.microsoft.com/office/drawing/2014/main" id="{042B2D19-2420-EEB7-132B-0D51262B48B5}"/>
              </a:ext>
            </a:extLst>
          </p:cNvPr>
          <p:cNvSpPr/>
          <p:nvPr/>
        </p:nvSpPr>
        <p:spPr>
          <a:xfrm>
            <a:off x="6213773" y="5239261"/>
            <a:ext cx="5375647" cy="12268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B. Đánh dấu phần trích dẫn trực tiếp lời người khác</a:t>
            </a:r>
          </a:p>
        </p:txBody>
      </p:sp>
      <p:pic>
        <p:nvPicPr>
          <p:cNvPr id="6" name="Picture 5">
            <a:extLst>
              <a:ext uri="{FF2B5EF4-FFF2-40B4-BE49-F238E27FC236}">
                <a16:creationId xmlns:a16="http://schemas.microsoft.com/office/drawing/2014/main" id="{75273F17-ACE1-1273-A248-84BA939A4125}"/>
              </a:ext>
            </a:extLst>
          </p:cNvPr>
          <p:cNvPicPr>
            <a:picLocks noChangeAspect="1"/>
          </p:cNvPicPr>
          <p:nvPr/>
        </p:nvPicPr>
        <p:blipFill>
          <a:blip r:embed="rId6"/>
          <a:stretch>
            <a:fillRect/>
          </a:stretch>
        </p:blipFill>
        <p:spPr>
          <a:xfrm>
            <a:off x="11292431" y="4910805"/>
            <a:ext cx="682487" cy="717568"/>
          </a:xfrm>
          <a:prstGeom prst="rect">
            <a:avLst/>
          </a:prstGeom>
        </p:spPr>
      </p:pic>
      <p:pic>
        <p:nvPicPr>
          <p:cNvPr id="7" name="Picture 6">
            <a:extLst>
              <a:ext uri="{FF2B5EF4-FFF2-40B4-BE49-F238E27FC236}">
                <a16:creationId xmlns:a16="http://schemas.microsoft.com/office/drawing/2014/main" id="{F196CAF5-94C1-E61B-F58B-24EB480FE4A5}"/>
              </a:ext>
            </a:extLst>
          </p:cNvPr>
          <p:cNvPicPr>
            <a:picLocks noChangeAspect="1"/>
          </p:cNvPicPr>
          <p:nvPr/>
        </p:nvPicPr>
        <p:blipFill>
          <a:blip r:embed="rId7"/>
          <a:stretch>
            <a:fillRect/>
          </a:stretch>
        </p:blipFill>
        <p:spPr>
          <a:xfrm>
            <a:off x="431358" y="4850148"/>
            <a:ext cx="1037633" cy="778225"/>
          </a:xfrm>
          <a:prstGeom prst="rect">
            <a:avLst/>
          </a:prstGeom>
        </p:spPr>
      </p:pic>
      <p:pic>
        <p:nvPicPr>
          <p:cNvPr id="1026" name="Picture 2" descr="Art Drawings Gift (48 photos) » Drawings for sketching and not only -  Papik.PRO">
            <a:extLst>
              <a:ext uri="{FF2B5EF4-FFF2-40B4-BE49-F238E27FC236}">
                <a16:creationId xmlns:a16="http://schemas.microsoft.com/office/drawing/2014/main" id="{374A5BF0-B223-BCC9-5D1B-0784C35E05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0436" y="4234970"/>
            <a:ext cx="1050606" cy="98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21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4" name="yeahtWAV.wav"/>
                                        </p:tgtEl>
                                      </p:cMediaNode>
                                    </p:audio>
                                  </p:subTnLst>
                                </p:cTn>
                              </p:par>
                            </p:childTnLst>
                          </p:cTn>
                        </p:par>
                        <p:par>
                          <p:cTn id="25" fill="hold">
                            <p:stCondLst>
                              <p:cond delay="500"/>
                            </p:stCondLst>
                            <p:childTnLst>
                              <p:par>
                                <p:cTn id="26" presetID="63" presetClass="path" presetSubtype="0" accel="50000" decel="50000" fill="hold" nodeType="afterEffect">
                                  <p:stCondLst>
                                    <p:cond delay="0"/>
                                  </p:stCondLst>
                                  <p:childTnLst>
                                    <p:animMotion origin="layout" path="M 0 0 L 0.25 0 E" pathEditMode="relative" ptsTypes="">
                                      <p:cBhvr>
                                        <p:cTn id="27" dur="2000" fill="hold"/>
                                        <p:tgtEl>
                                          <p:spTgt spid="1026"/>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9E4300-8B51-2A27-664E-4945388E4A4E}"/>
              </a:ext>
            </a:extLst>
          </p:cNvPr>
          <p:cNvPicPr>
            <a:picLocks noChangeAspect="1"/>
          </p:cNvPicPr>
          <p:nvPr/>
        </p:nvPicPr>
        <p:blipFill>
          <a:blip r:embed="rId2"/>
          <a:stretch>
            <a:fillRect/>
          </a:stretch>
        </p:blipFill>
        <p:spPr>
          <a:xfrm>
            <a:off x="459012" y="232474"/>
            <a:ext cx="4858512" cy="6858000"/>
          </a:xfrm>
          <a:prstGeom prst="rect">
            <a:avLst/>
          </a:prstGeom>
        </p:spPr>
      </p:pic>
      <p:sp>
        <p:nvSpPr>
          <p:cNvPr id="3" name="Rectangle: Rounded Corners 2">
            <a:extLst>
              <a:ext uri="{FF2B5EF4-FFF2-40B4-BE49-F238E27FC236}">
                <a16:creationId xmlns:a16="http://schemas.microsoft.com/office/drawing/2014/main" id="{C8F09F8C-742F-A8D9-57D7-E9DB522BB298}"/>
              </a:ext>
            </a:extLst>
          </p:cNvPr>
          <p:cNvSpPr/>
          <p:nvPr/>
        </p:nvSpPr>
        <p:spPr>
          <a:xfrm>
            <a:off x="6160016" y="782642"/>
            <a:ext cx="5621907" cy="52927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Dấu ngoặc kép trong câu có tác dụng:</a:t>
            </a:r>
          </a:p>
          <a:p>
            <a:pPr algn="just"/>
            <a:r>
              <a:rPr lang="en-US" sz="4400">
                <a:solidFill>
                  <a:srgbClr val="000000"/>
                </a:solidFill>
              </a:rPr>
              <a:t>+ Đánh dấu lời đối thoại của nhân vật</a:t>
            </a:r>
          </a:p>
          <a:p>
            <a:pPr algn="just"/>
            <a:r>
              <a:rPr lang="en-US" sz="4400">
                <a:solidFill>
                  <a:srgbClr val="000000"/>
                </a:solidFill>
              </a:rPr>
              <a:t>+ Đánh dấu phần trích dẫn trực tiếp lời người khác</a:t>
            </a:r>
          </a:p>
        </p:txBody>
      </p:sp>
    </p:spTree>
    <p:extLst>
      <p:ext uri="{BB962C8B-B14F-4D97-AF65-F5344CB8AC3E}">
        <p14:creationId xmlns:p14="http://schemas.microsoft.com/office/powerpoint/2010/main" val="1120218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240838" y="0"/>
            <a:ext cx="12063696"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192" b="1">
                <a:solidFill>
                  <a:srgbClr val="FF0000"/>
                </a:solidFill>
                <a:latin typeface="+mj-lt"/>
              </a:rPr>
              <a:t>2</a:t>
            </a:r>
            <a:r>
              <a:rPr lang="en-US" sz="3192">
                <a:solidFill>
                  <a:srgbClr val="000000"/>
                </a:solidFill>
                <a:latin typeface="+mj-lt"/>
              </a:rPr>
              <a:t>. Chọn </a:t>
            </a:r>
            <a:r>
              <a:rPr lang="en-US" sz="3192" i="1">
                <a:solidFill>
                  <a:srgbClr val="000000"/>
                </a:solidFill>
                <a:latin typeface="+mj-lt"/>
              </a:rPr>
              <a:t>dấu ngoặc kép</a:t>
            </a:r>
            <a:r>
              <a:rPr lang="en-US" sz="3192">
                <a:solidFill>
                  <a:srgbClr val="000000"/>
                </a:solidFill>
                <a:latin typeface="+mj-lt"/>
              </a:rPr>
              <a:t> hoặc </a:t>
            </a:r>
            <a:r>
              <a:rPr lang="en-US" sz="3192" i="1">
                <a:solidFill>
                  <a:srgbClr val="000000"/>
                </a:solidFill>
                <a:latin typeface="+mj-lt"/>
              </a:rPr>
              <a:t>dấu gạch ngang</a:t>
            </a:r>
            <a:r>
              <a:rPr lang="en-US" sz="3192">
                <a:solidFill>
                  <a:srgbClr val="000000"/>
                </a:solidFill>
                <a:latin typeface="+mj-lt"/>
              </a:rPr>
              <a:t> thay cho ô vuông.</a:t>
            </a:r>
            <a:endParaRPr lang="en-US" sz="3192" i="1">
              <a:solidFill>
                <a:srgbClr val="000000"/>
              </a:solidFill>
              <a:latin typeface="+mj-lt"/>
            </a:endParaRPr>
          </a:p>
        </p:txBody>
      </p:sp>
      <p:sp>
        <p:nvSpPr>
          <p:cNvPr id="3" name="Rectangle: Rounded Corners 2">
            <a:extLst>
              <a:ext uri="{FF2B5EF4-FFF2-40B4-BE49-F238E27FC236}">
                <a16:creationId xmlns:a16="http://schemas.microsoft.com/office/drawing/2014/main" id="{FCB91C99-AB86-8D9C-36C9-3EE58F6055D1}"/>
              </a:ext>
            </a:extLst>
          </p:cNvPr>
          <p:cNvSpPr/>
          <p:nvPr/>
        </p:nvSpPr>
        <p:spPr>
          <a:xfrm>
            <a:off x="480120" y="2173633"/>
            <a:ext cx="11201597" cy="36153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rPr>
              <a:t>a. Gặp vua, Quốc Toản quỳ xuống tâu:</a:t>
            </a:r>
          </a:p>
          <a:p>
            <a:pPr algn="just"/>
            <a:r>
              <a:rPr lang="en-US" sz="3600">
                <a:solidFill>
                  <a:srgbClr val="000000"/>
                </a:solidFill>
              </a:rPr>
              <a:t>– Cho giặc mượn đường là mất nước. Xin bệ hạ cho đánh!</a:t>
            </a:r>
          </a:p>
          <a:p>
            <a:pPr algn="just"/>
            <a:r>
              <a:rPr lang="en-US" sz="3600">
                <a:solidFill>
                  <a:srgbClr val="000000"/>
                </a:solidFill>
              </a:rPr>
              <a:t>Nói xong, cậu tự đặt thanh gươm lên gáy, xin chịu tội. </a:t>
            </a:r>
          </a:p>
          <a:p>
            <a:pPr algn="just"/>
            <a:r>
              <a:rPr lang="en-US" sz="3600">
                <a:solidFill>
                  <a:srgbClr val="000000"/>
                </a:solidFill>
              </a:rPr>
              <a:t>Vua cho Quốc Toản đứng dậy, ôn tồn bảo:</a:t>
            </a:r>
          </a:p>
          <a:p>
            <a:pPr algn="just"/>
            <a:r>
              <a:rPr lang="en-US" sz="3600">
                <a:solidFill>
                  <a:srgbClr val="000000"/>
                </a:solidFill>
              </a:rPr>
              <a:t>– Quốc Toản làm trái phép nước, lẽ ra phải trị tội. Nhưng còn trẻ mà đã biết lo việc nước, ta có lời khen.</a:t>
            </a:r>
          </a:p>
          <a:p>
            <a:pPr algn="r"/>
            <a:r>
              <a:rPr lang="en-US" sz="3600">
                <a:solidFill>
                  <a:srgbClr val="000000"/>
                </a:solidFill>
              </a:rPr>
              <a:t>(Theo Nguyễn Huy Tưởng) </a:t>
            </a:r>
          </a:p>
        </p:txBody>
      </p:sp>
      <p:pic>
        <p:nvPicPr>
          <p:cNvPr id="8" name="Picture 2" descr="Art Drawings Gift (48 photos) » Drawings for sketching and not only -  Papik.PRO">
            <a:extLst>
              <a:ext uri="{FF2B5EF4-FFF2-40B4-BE49-F238E27FC236}">
                <a16:creationId xmlns:a16="http://schemas.microsoft.com/office/drawing/2014/main" id="{019056F5-CEBD-C5C3-F77B-3164933F2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9382" y="4381309"/>
            <a:ext cx="1050606" cy="98537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B289DD6-E6F5-99EE-DF73-2C9F2EDCC03B}"/>
              </a:ext>
            </a:extLst>
          </p:cNvPr>
          <p:cNvSpPr/>
          <p:nvPr/>
        </p:nvSpPr>
        <p:spPr>
          <a:xfrm>
            <a:off x="593330" y="1778428"/>
            <a:ext cx="573433" cy="5734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endParaRPr>
          </a:p>
        </p:txBody>
      </p:sp>
      <p:sp>
        <p:nvSpPr>
          <p:cNvPr id="12" name="Rectangle 11">
            <a:extLst>
              <a:ext uri="{FF2B5EF4-FFF2-40B4-BE49-F238E27FC236}">
                <a16:creationId xmlns:a16="http://schemas.microsoft.com/office/drawing/2014/main" id="{EE3FC550-695B-984C-D369-ADFC35F97C88}"/>
              </a:ext>
            </a:extLst>
          </p:cNvPr>
          <p:cNvSpPr/>
          <p:nvPr/>
        </p:nvSpPr>
        <p:spPr>
          <a:xfrm>
            <a:off x="542112" y="4506140"/>
            <a:ext cx="573433" cy="5734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endParaRPr>
          </a:p>
        </p:txBody>
      </p:sp>
    </p:spTree>
    <p:extLst>
      <p:ext uri="{BB962C8B-B14F-4D97-AF65-F5344CB8AC3E}">
        <p14:creationId xmlns:p14="http://schemas.microsoft.com/office/powerpoint/2010/main" val="250969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par>
                          <p:cTn id="17" fill="hold">
                            <p:stCondLst>
                              <p:cond delay="1000"/>
                            </p:stCondLst>
                            <p:childTnLst>
                              <p:par>
                                <p:cTn id="18" presetID="35" presetClass="path" presetSubtype="0" accel="50000" decel="50000" fill="hold" nodeType="afterEffect">
                                  <p:stCondLst>
                                    <p:cond delay="0"/>
                                  </p:stCondLst>
                                  <p:childTnLst>
                                    <p:animMotion origin="layout" path="M -0.01802 -0.02546 L -0.72093 0.1912 " pathEditMode="relative" rAng="0" ptsTypes="AA">
                                      <p:cBhvr>
                                        <p:cTn id="19" dur="2000" fill="hold"/>
                                        <p:tgtEl>
                                          <p:spTgt spid="8"/>
                                        </p:tgtEl>
                                        <p:attrNameLst>
                                          <p:attrName>ppt_x</p:attrName>
                                          <p:attrName>ppt_y</p:attrName>
                                        </p:attrNameLst>
                                      </p:cBhvr>
                                      <p:rCtr x="-35152" y="10833"/>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240838" y="0"/>
            <a:ext cx="12063696"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192" b="1">
                <a:solidFill>
                  <a:srgbClr val="FF0000"/>
                </a:solidFill>
                <a:latin typeface="+mj-lt"/>
              </a:rPr>
              <a:t>2</a:t>
            </a:r>
            <a:r>
              <a:rPr lang="en-US" sz="3192">
                <a:solidFill>
                  <a:srgbClr val="000000"/>
                </a:solidFill>
                <a:latin typeface="+mj-lt"/>
              </a:rPr>
              <a:t>. Chọn </a:t>
            </a:r>
            <a:r>
              <a:rPr lang="en-US" sz="3192" i="1">
                <a:solidFill>
                  <a:srgbClr val="000000"/>
                </a:solidFill>
                <a:latin typeface="+mj-lt"/>
              </a:rPr>
              <a:t>dấu ngoặc kép</a:t>
            </a:r>
            <a:r>
              <a:rPr lang="en-US" sz="3192">
                <a:solidFill>
                  <a:srgbClr val="000000"/>
                </a:solidFill>
                <a:latin typeface="+mj-lt"/>
              </a:rPr>
              <a:t> hoặc </a:t>
            </a:r>
            <a:r>
              <a:rPr lang="en-US" sz="3192" i="1">
                <a:solidFill>
                  <a:srgbClr val="000000"/>
                </a:solidFill>
                <a:latin typeface="+mj-lt"/>
              </a:rPr>
              <a:t>dấu gạch ngang</a:t>
            </a:r>
            <a:r>
              <a:rPr lang="en-US" sz="3192">
                <a:solidFill>
                  <a:srgbClr val="000000"/>
                </a:solidFill>
                <a:latin typeface="+mj-lt"/>
              </a:rPr>
              <a:t> thay cho ô vuông.</a:t>
            </a:r>
            <a:endParaRPr lang="en-US" sz="3192" i="1">
              <a:solidFill>
                <a:srgbClr val="000000"/>
              </a:solidFill>
              <a:latin typeface="+mj-lt"/>
            </a:endParaRPr>
          </a:p>
        </p:txBody>
      </p:sp>
      <p:sp>
        <p:nvSpPr>
          <p:cNvPr id="3" name="Rectangle: Rounded Corners 2">
            <a:extLst>
              <a:ext uri="{FF2B5EF4-FFF2-40B4-BE49-F238E27FC236}">
                <a16:creationId xmlns:a16="http://schemas.microsoft.com/office/drawing/2014/main" id="{FCB91C99-AB86-8D9C-36C9-3EE58F6055D1}"/>
              </a:ext>
            </a:extLst>
          </p:cNvPr>
          <p:cNvSpPr/>
          <p:nvPr/>
        </p:nvSpPr>
        <p:spPr>
          <a:xfrm>
            <a:off x="480120" y="2173633"/>
            <a:ext cx="11201597" cy="36153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“Ta thà làm ma nước Nam chứ không thèm làm vương đất Bắc.”.</a:t>
            </a:r>
          </a:p>
          <a:p>
            <a:pPr algn="r"/>
            <a:r>
              <a:rPr lang="en-US" sz="4000">
                <a:solidFill>
                  <a:srgbClr val="000000"/>
                </a:solidFill>
              </a:rPr>
              <a:t>(Theo </a:t>
            </a:r>
            <a:r>
              <a:rPr lang="en-US" sz="4000" i="1">
                <a:solidFill>
                  <a:srgbClr val="000000"/>
                </a:solidFill>
              </a:rPr>
              <a:t>Tiếng Việt 3, tập hai, 2006</a:t>
            </a:r>
            <a:r>
              <a:rPr lang="en-US" sz="4000">
                <a:solidFill>
                  <a:srgbClr val="000000"/>
                </a:solidFill>
              </a:rPr>
              <a:t>) </a:t>
            </a:r>
          </a:p>
        </p:txBody>
      </p:sp>
      <p:pic>
        <p:nvPicPr>
          <p:cNvPr id="8" name="Picture 2" descr="Art Drawings Gift (48 photos) » Drawings for sketching and not only -  Papik.PRO">
            <a:extLst>
              <a:ext uri="{FF2B5EF4-FFF2-40B4-BE49-F238E27FC236}">
                <a16:creationId xmlns:a16="http://schemas.microsoft.com/office/drawing/2014/main" id="{019056F5-CEBD-C5C3-F77B-3164933F2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808" y="5513677"/>
            <a:ext cx="1050606" cy="98537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B289DD6-E6F5-99EE-DF73-2C9F2EDCC03B}"/>
              </a:ext>
            </a:extLst>
          </p:cNvPr>
          <p:cNvSpPr/>
          <p:nvPr/>
        </p:nvSpPr>
        <p:spPr>
          <a:xfrm>
            <a:off x="2249978" y="4636168"/>
            <a:ext cx="396970" cy="4865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endParaRPr>
          </a:p>
        </p:txBody>
      </p:sp>
      <p:sp>
        <p:nvSpPr>
          <p:cNvPr id="12" name="Rectangle 11">
            <a:extLst>
              <a:ext uri="{FF2B5EF4-FFF2-40B4-BE49-F238E27FC236}">
                <a16:creationId xmlns:a16="http://schemas.microsoft.com/office/drawing/2014/main" id="{EE3FC550-695B-984C-D369-ADFC35F97C88}"/>
              </a:ext>
            </a:extLst>
          </p:cNvPr>
          <p:cNvSpPr/>
          <p:nvPr/>
        </p:nvSpPr>
        <p:spPr>
          <a:xfrm>
            <a:off x="6469259" y="5270408"/>
            <a:ext cx="422350" cy="4865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endParaRPr>
          </a:p>
        </p:txBody>
      </p:sp>
    </p:spTree>
    <p:extLst>
      <p:ext uri="{BB962C8B-B14F-4D97-AF65-F5344CB8AC3E}">
        <p14:creationId xmlns:p14="http://schemas.microsoft.com/office/powerpoint/2010/main" val="30933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par>
                          <p:cTn id="17" fill="hold">
                            <p:stCondLst>
                              <p:cond delay="1000"/>
                            </p:stCondLst>
                            <p:childTnLst>
                              <p:par>
                                <p:cTn id="18" presetID="35" presetClass="path" presetSubtype="0" accel="50000" decel="50000" fill="hold" nodeType="afterEffect">
                                  <p:stCondLst>
                                    <p:cond delay="0"/>
                                  </p:stCondLst>
                                  <p:childTnLst>
                                    <p:animMotion origin="layout" path="M -0.01802 -0.02546 L 0.20585 0.04584 " pathEditMode="relative" rAng="0" ptsTypes="AA">
                                      <p:cBhvr>
                                        <p:cTn id="19" dur="2000" fill="hold"/>
                                        <p:tgtEl>
                                          <p:spTgt spid="8"/>
                                        </p:tgtEl>
                                        <p:attrNameLst>
                                          <p:attrName>ppt_x</p:attrName>
                                          <p:attrName>ppt_y</p:attrName>
                                        </p:attrNameLst>
                                      </p:cBhvr>
                                      <p:rCtr x="11187" y="3565"/>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9697-41F0-8A61-2605-C113FEF65AF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4835EA4-7C6D-BA2F-231E-82C427F9BC47}"/>
              </a:ext>
            </a:extLst>
          </p:cNvPr>
          <p:cNvSpPr>
            <a:spLocks noGrp="1"/>
          </p:cNvSpPr>
          <p:nvPr>
            <p:ph type="body" idx="1"/>
          </p:nvPr>
        </p:nvSpPr>
        <p:spPr/>
        <p:txBody>
          <a:bodyPr/>
          <a:lstStyle/>
          <a:p>
            <a:endParaRPr lang="en-US"/>
          </a:p>
        </p:txBody>
      </p:sp>
      <p:sp>
        <p:nvSpPr>
          <p:cNvPr id="4" name="Rectangle: Rounded Corners 3">
            <a:extLst>
              <a:ext uri="{FF2B5EF4-FFF2-40B4-BE49-F238E27FC236}">
                <a16:creationId xmlns:a16="http://schemas.microsoft.com/office/drawing/2014/main" id="{FC8EF23F-FEDB-94DE-F3F8-66D5A65563F4}"/>
              </a:ext>
            </a:extLst>
          </p:cNvPr>
          <p:cNvSpPr/>
          <p:nvPr/>
        </p:nvSpPr>
        <p:spPr>
          <a:xfrm>
            <a:off x="484870" y="1398916"/>
            <a:ext cx="11192097" cy="4060167"/>
          </a:xfrm>
          <a:prstGeom prst="roundRect">
            <a:avLst/>
          </a:prstGeom>
          <a:solidFill>
            <a:schemeClr val="tx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rgbClr val="000000"/>
                </a:solidFill>
              </a:rPr>
              <a:t>    Dấu gạch ngang được đặt ở đầu dòng khi trình bày lời nói trực tiếp của các nhân vật trong hội thoại.</a:t>
            </a:r>
          </a:p>
        </p:txBody>
      </p:sp>
    </p:spTree>
    <p:extLst>
      <p:ext uri="{BB962C8B-B14F-4D97-AF65-F5344CB8AC3E}">
        <p14:creationId xmlns:p14="http://schemas.microsoft.com/office/powerpoint/2010/main" val="60768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624</Words>
  <Application>Microsoft Office PowerPoint</Application>
  <PresentationFormat>Custom</PresentationFormat>
  <Paragraphs>80</Paragraphs>
  <Slides>14</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Baloo 2</vt:lpstr>
      <vt:lpstr>Chewy</vt:lpstr>
      <vt:lpstr>Pangolin</vt:lpstr>
      <vt:lpstr>English Vocabulary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PC</dc:creator>
  <cp:lastModifiedBy>PHUONG NGUYEN</cp:lastModifiedBy>
  <cp:revision>30</cp:revision>
  <dcterms:modified xsi:type="dcterms:W3CDTF">2023-04-10T02:28:44Z</dcterms:modified>
</cp:coreProperties>
</file>