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9" r:id="rId1"/>
    <p:sldMasterId id="2147484261" r:id="rId2"/>
  </p:sldMasterIdLst>
  <p:notesMasterIdLst>
    <p:notesMasterId r:id="rId34"/>
  </p:notesMasterIdLst>
  <p:sldIdLst>
    <p:sldId id="500" r:id="rId3"/>
    <p:sldId id="490" r:id="rId4"/>
    <p:sldId id="491" r:id="rId5"/>
    <p:sldId id="489" r:id="rId6"/>
    <p:sldId id="485" r:id="rId7"/>
    <p:sldId id="494" r:id="rId8"/>
    <p:sldId id="419" r:id="rId9"/>
    <p:sldId id="420" r:id="rId10"/>
    <p:sldId id="421" r:id="rId11"/>
    <p:sldId id="422" r:id="rId12"/>
    <p:sldId id="423" r:id="rId13"/>
    <p:sldId id="424" r:id="rId14"/>
    <p:sldId id="425" r:id="rId15"/>
    <p:sldId id="428" r:id="rId16"/>
    <p:sldId id="492" r:id="rId17"/>
    <p:sldId id="495" r:id="rId18"/>
    <p:sldId id="466" r:id="rId19"/>
    <p:sldId id="496" r:id="rId20"/>
    <p:sldId id="443" r:id="rId21"/>
    <p:sldId id="444" r:id="rId22"/>
    <p:sldId id="445" r:id="rId23"/>
    <p:sldId id="451" r:id="rId24"/>
    <p:sldId id="483" r:id="rId25"/>
    <p:sldId id="482" r:id="rId26"/>
    <p:sldId id="498" r:id="rId27"/>
    <p:sldId id="486" r:id="rId28"/>
    <p:sldId id="487" r:id="rId29"/>
    <p:sldId id="488" r:id="rId30"/>
    <p:sldId id="499" r:id="rId31"/>
    <p:sldId id="457" r:id="rId32"/>
    <p:sldId id="467" r:id="rId33"/>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96E6B457-06C6-47C8-94E5-E88B0FB65440}">
          <p14:sldIdLst>
            <p14:sldId id="500"/>
            <p14:sldId id="490"/>
            <p14:sldId id="491"/>
            <p14:sldId id="489"/>
            <p14:sldId id="485"/>
            <p14:sldId id="494"/>
            <p14:sldId id="419"/>
            <p14:sldId id="420"/>
            <p14:sldId id="421"/>
            <p14:sldId id="422"/>
            <p14:sldId id="423"/>
            <p14:sldId id="424"/>
            <p14:sldId id="425"/>
            <p14:sldId id="428"/>
            <p14:sldId id="492"/>
            <p14:sldId id="495"/>
            <p14:sldId id="466"/>
            <p14:sldId id="496"/>
            <p14:sldId id="443"/>
            <p14:sldId id="444"/>
            <p14:sldId id="445"/>
            <p14:sldId id="451"/>
            <p14:sldId id="483"/>
            <p14:sldId id="482"/>
            <p14:sldId id="498"/>
            <p14:sldId id="486"/>
          </p14:sldIdLst>
        </p14:section>
        <p14:section name="Untitled Section" id="{5917259B-64F6-48E4-8059-CE3D57FAF387}">
          <p14:sldIdLst>
            <p14:sldId id="487"/>
            <p14:sldId id="488"/>
            <p14:sldId id="499"/>
            <p14:sldId id="457"/>
            <p14:sldId id="46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FF"/>
    <a:srgbClr val="0000CC"/>
    <a:srgbClr val="FF00FF"/>
    <a:srgbClr val="FF0000"/>
    <a:srgbClr val="6600CC"/>
    <a:srgbClr val="99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9" autoAdjust="0"/>
    <p:restoredTop sz="98261" autoAdjust="0"/>
  </p:normalViewPr>
  <p:slideViewPr>
    <p:cSldViewPr>
      <p:cViewPr varScale="1">
        <p:scale>
          <a:sx n="71" d="100"/>
          <a:sy n="71" d="100"/>
        </p:scale>
        <p:origin x="12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hangingPunct="1">
              <a:defRPr sz="1200">
                <a:latin typeface="Arial" charset="0"/>
              </a:defRPr>
            </a:lvl1pPr>
          </a:lstStyle>
          <a:p>
            <a:pPr>
              <a:defRPr/>
            </a:pPr>
            <a:fld id="{287F1E4B-F634-494D-9707-1A754FADD54F}" type="datetimeFigureOut">
              <a:rPr lang="en-US"/>
              <a:pPr>
                <a:defRPr/>
              </a:pPr>
              <a:t>5/15/2022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19CA80C-8077-4945-A331-5A2D2E620ED9}" type="slidenum">
              <a:rPr lang="en-US"/>
              <a:pPr>
                <a:defRPr/>
              </a:pPr>
              <a:t>‹#›</a:t>
            </a:fld>
            <a:endParaRPr lang="en-US"/>
          </a:p>
        </p:txBody>
      </p:sp>
    </p:spTree>
    <p:extLst>
      <p:ext uri="{BB962C8B-B14F-4D97-AF65-F5344CB8AC3E}">
        <p14:creationId xmlns:p14="http://schemas.microsoft.com/office/powerpoint/2010/main" val="2462054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02923-CE23-401F-BD43-FBBD4E48D96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2181AD-7C6D-411B-A26F-4F03E439CB8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4DC2F8-28BE-4396-9F74-A43268C7D7A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6602923-CE23-401F-BD43-FBBD4E48D96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981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38D3E7A-E369-4520-B772-3042F257D7A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366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05958E9-86D0-4CCD-B505-105D639142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172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70548B1-C0C4-48BD-9138-323A2491967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327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C3B3483-C929-465E-B8AB-9ACC319D07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518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177D7B5-3C38-4755-94B0-987313F31EB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8594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47566F4-0806-47EC-B929-5309A1AC2E4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149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5F86741-CF39-44D1-B568-F8F035EF017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395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8D3E7A-E369-4520-B772-3042F257D7AA}"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7E06E1E-9F20-43F4-A72C-B7BCE2E1552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7442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02181AD-7C6D-411B-A26F-4F03E439CB8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69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4DC2F8-28BE-4396-9F74-A43268C7D7A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888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5958E9-86D0-4CCD-B505-105D6391427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0548B1-C0C4-48BD-9138-323A2491967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C3B3483-C929-465E-B8AB-9ACC319D071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177D7B5-3C38-4755-94B0-987313F31EB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47566F4-0806-47EC-B929-5309A1AC2E4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F86741-CF39-44D1-B568-F8F035EF017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E06E1E-9F20-43F4-A72C-B7BCE2E1552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DDE695-A309-46B9-8CC7-A282D62EEA0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DDE695-A309-46B9-8CC7-A282D62EEA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4931123"/>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slide" Target="slide23.xml"/><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slide" Target="slide22.xml"/><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slide" Target="slide21.xml"/><Relationship Id="rId5" Type="http://schemas.openxmlformats.org/officeDocument/2006/relationships/image" Target="../media/image16.jpg"/><Relationship Id="rId10" Type="http://schemas.openxmlformats.org/officeDocument/2006/relationships/slide" Target="slide16.xml"/><Relationship Id="rId4" Type="http://schemas.openxmlformats.org/officeDocument/2006/relationships/image" Target="../media/image15.jpg"/><Relationship Id="rId9" Type="http://schemas.openxmlformats.org/officeDocument/2006/relationships/slide" Target="slide14.xml"/><Relationship Id="rId14" Type="http://schemas.openxmlformats.org/officeDocument/2006/relationships/slide" Target="slide2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slide" Target="slide23.xml"/><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slide" Target="slide22.xml"/><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slide" Target="slide21.xml"/><Relationship Id="rId5" Type="http://schemas.openxmlformats.org/officeDocument/2006/relationships/image" Target="../media/image16.jpg"/><Relationship Id="rId10" Type="http://schemas.openxmlformats.org/officeDocument/2006/relationships/slide" Target="slide16.xml"/><Relationship Id="rId4" Type="http://schemas.openxmlformats.org/officeDocument/2006/relationships/image" Target="../media/image15.jpg"/><Relationship Id="rId9" Type="http://schemas.openxmlformats.org/officeDocument/2006/relationships/slide" Target="slide14.xml"/><Relationship Id="rId14" Type="http://schemas.openxmlformats.org/officeDocument/2006/relationships/slide" Target="slide26.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gif"/><Relationship Id="rId4" Type="http://schemas.openxmlformats.org/officeDocument/2006/relationships/image" Target="../media/image51.gif"/></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slide" Target="slide23.xml"/><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slide" Target="slide2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slide" Target="slide21.xml"/><Relationship Id="rId5" Type="http://schemas.openxmlformats.org/officeDocument/2006/relationships/image" Target="../media/image16.jpg"/><Relationship Id="rId10" Type="http://schemas.openxmlformats.org/officeDocument/2006/relationships/slide" Target="slide16.xml"/><Relationship Id="rId4" Type="http://schemas.openxmlformats.org/officeDocument/2006/relationships/image" Target="../media/image15.jpg"/><Relationship Id="rId9" Type="http://schemas.openxmlformats.org/officeDocument/2006/relationships/slide" Target="slide14.xml"/><Relationship Id="rId14" Type="http://schemas.openxmlformats.org/officeDocument/2006/relationships/slide" Target="slide2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WordArt 6"/>
          <p:cNvSpPr>
            <a:spLocks noChangeArrowheads="1" noChangeShapeType="1" noTextEdit="1"/>
          </p:cNvSpPr>
          <p:nvPr/>
        </p:nvSpPr>
        <p:spPr bwMode="auto">
          <a:xfrm>
            <a:off x="1371600" y="2514600"/>
            <a:ext cx="60960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defRPr/>
            </a:pPr>
            <a:r>
              <a:rPr lang="vi-VN" sz="900" b="1" u="sng" kern="10">
                <a:solidFill>
                  <a:srgbClr val="CC3300"/>
                </a:solidFill>
                <a:effectLst>
                  <a:outerShdw dist="53882" dir="2700000" algn="ctr" rotWithShape="0">
                    <a:srgbClr val="C0C0C0">
                      <a:alpha val="80000"/>
                    </a:srgbClr>
                  </a:outerShdw>
                </a:effectLst>
                <a:latin typeface="Times New Roman"/>
                <a:cs typeface="Times New Roman"/>
              </a:rPr>
              <a:t>Bảng nhân 8</a:t>
            </a:r>
          </a:p>
        </p:txBody>
      </p:sp>
      <p:pic>
        <p:nvPicPr>
          <p:cNvPr id="2051" name="Picture 15" descr="TeacherDay"/>
          <p:cNvPicPr>
            <a:picLocks noChangeAspect="1" noChangeArrowheads="1"/>
          </p:cNvPicPr>
          <p:nvPr/>
        </p:nvPicPr>
        <p:blipFill>
          <a:blip r:embed="rId2">
            <a:lum bright="-2000" contrast="-26000"/>
            <a:extLst>
              <a:ext uri="{28A0092B-C50C-407E-A947-70E740481C1C}">
                <a14:useLocalDpi xmlns:a14="http://schemas.microsoft.com/office/drawing/2010/main" val="0"/>
              </a:ext>
            </a:extLst>
          </a:blip>
          <a:srcRect/>
          <a:stretch>
            <a:fillRect/>
          </a:stretch>
        </p:blipFill>
        <p:spPr bwMode="auto">
          <a:xfrm>
            <a:off x="0" y="-6096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in_tit_mi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438400"/>
            <a:ext cx="33766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WordArt 17"/>
          <p:cNvSpPr>
            <a:spLocks noChangeArrowheads="1" noChangeShapeType="1" noTextEdit="1"/>
          </p:cNvSpPr>
          <p:nvPr/>
        </p:nvSpPr>
        <p:spPr bwMode="auto">
          <a:xfrm>
            <a:off x="1371600" y="304800"/>
            <a:ext cx="6934200" cy="1143000"/>
          </a:xfrm>
          <a:prstGeom prst="rect">
            <a:avLst/>
          </a:prstGeom>
        </p:spPr>
        <p:txBody>
          <a:bodyPr wrap="none" fromWordArt="1">
            <a:prstTxWarp prst="textPlain">
              <a:avLst>
                <a:gd name="adj" fmla="val 50000"/>
              </a:avLst>
            </a:prstTxWarp>
          </a:bodyPr>
          <a:lstStyle/>
          <a:p>
            <a:pPr algn="ctr"/>
            <a:r>
              <a:rPr lang="en-US" sz="3200" b="1" kern="1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VnTimeH"/>
              </a:rPr>
              <a:t>BÀI GIẢNG ĐIỆN TỬ </a:t>
            </a:r>
            <a:endParaRPr lang="en-US" sz="3200" b="1" kern="1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VnTimeH"/>
            </a:endParaRPr>
          </a:p>
        </p:txBody>
      </p:sp>
      <p:sp>
        <p:nvSpPr>
          <p:cNvPr id="2067" name="Rectangle 19"/>
          <p:cNvSpPr>
            <a:spLocks noChangeArrowheads="1"/>
          </p:cNvSpPr>
          <p:nvPr/>
        </p:nvSpPr>
        <p:spPr bwMode="auto">
          <a:xfrm>
            <a:off x="1143000" y="1600200"/>
            <a:ext cx="579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a:solidFill>
                  <a:srgbClr val="0000FF"/>
                </a:solidFill>
              </a:rPr>
              <a:t>                        </a:t>
            </a:r>
            <a:r>
              <a:rPr lang="en-US" sz="2400" b="1">
                <a:solidFill>
                  <a:srgbClr val="0000FF"/>
                </a:solidFill>
              </a:rPr>
              <a:t>     MÔN</a:t>
            </a:r>
            <a:r>
              <a:rPr lang="en-US" sz="2400" b="1">
                <a:solidFill>
                  <a:srgbClr val="0000FF"/>
                </a:solidFill>
              </a:rPr>
              <a:t>: </a:t>
            </a:r>
            <a:r>
              <a:rPr lang="en-US" sz="2400" b="1">
                <a:solidFill>
                  <a:srgbClr val="0000FF"/>
                </a:solidFill>
              </a:rPr>
              <a:t>Tự nhiên xã hội                            </a:t>
            </a:r>
            <a:endParaRPr lang="en-US" sz="2400" b="1">
              <a:solidFill>
                <a:srgbClr val="0000FF"/>
              </a:solidFill>
            </a:endParaRPr>
          </a:p>
        </p:txBody>
      </p:sp>
      <p:sp>
        <p:nvSpPr>
          <p:cNvPr id="2068" name="Rectangle 20"/>
          <p:cNvSpPr>
            <a:spLocks noChangeArrowheads="1"/>
          </p:cNvSpPr>
          <p:nvPr/>
        </p:nvSpPr>
        <p:spPr bwMode="auto">
          <a:xfrm>
            <a:off x="2667000" y="6248402"/>
            <a:ext cx="50292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b="1" i="1">
                <a:solidFill>
                  <a:srgbClr val="000000"/>
                </a:solidFill>
              </a:rPr>
              <a:t>Người thực hiện: Đỗ Thúy Quỳnh</a:t>
            </a:r>
            <a:endParaRPr lang="en-US" sz="2000" b="1" i="1">
              <a:solidFill>
                <a:srgbClr val="000000"/>
              </a:solidFill>
            </a:endParaRPr>
          </a:p>
        </p:txBody>
      </p:sp>
      <p:sp>
        <p:nvSpPr>
          <p:cNvPr id="2" name="Rectangle 19"/>
          <p:cNvSpPr>
            <a:spLocks noChangeArrowheads="1"/>
          </p:cNvSpPr>
          <p:nvPr/>
        </p:nvSpPr>
        <p:spPr bwMode="auto">
          <a:xfrm>
            <a:off x="2819400" y="2286000"/>
            <a:ext cx="25908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a:solidFill>
                  <a:srgbClr val="0000FF"/>
                </a:solidFill>
              </a:rPr>
              <a:t>      LỚP </a:t>
            </a:r>
            <a:r>
              <a:rPr lang="en-US" sz="2400" b="1">
                <a:solidFill>
                  <a:srgbClr val="0000FF"/>
                </a:solidFill>
              </a:rPr>
              <a:t>: 3A                            </a:t>
            </a:r>
            <a:endParaRPr lang="en-US" sz="2400" b="1">
              <a:solidFill>
                <a:srgbClr val="0000FF"/>
              </a:solidFill>
            </a:endParaRPr>
          </a:p>
        </p:txBody>
      </p:sp>
      <p:pic>
        <p:nvPicPr>
          <p:cNvPr id="2057" name="Picture 10" descr="2590374087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38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9906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0" descr="addemoticons17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1816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2590374087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146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descr="2590374087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85509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randombar(horizontal)">
                                      <p:cBhvr>
                                        <p:cTn id="7" dur="500"/>
                                        <p:tgtEl>
                                          <p:spTgt spid="2064"/>
                                        </p:tgtEl>
                                      </p:cBhvr>
                                    </p:animEffect>
                                  </p:childTnLst>
                                </p:cTn>
                              </p:par>
                            </p:childTnLst>
                          </p:cTn>
                        </p:par>
                        <p:par>
                          <p:cTn id="8" fill="hold" nodeType="afterGroup">
                            <p:stCondLst>
                              <p:cond delay="500"/>
                            </p:stCondLst>
                            <p:childTnLst>
                              <p:par>
                                <p:cTn id="9" presetID="12" presetClass="entr" presetSubtype="4" fill="hold" grpId="0" nodeType="afterEffect">
                                  <p:stCondLst>
                                    <p:cond delay="500"/>
                                  </p:stCondLst>
                                  <p:childTnLst>
                                    <p:set>
                                      <p:cBhvr>
                                        <p:cTn id="10" dur="1" fill="hold">
                                          <p:stCondLst>
                                            <p:cond delay="0"/>
                                          </p:stCondLst>
                                        </p:cTn>
                                        <p:tgtEl>
                                          <p:spTgt spid="2065"/>
                                        </p:tgtEl>
                                        <p:attrNameLst>
                                          <p:attrName>style.visibility</p:attrName>
                                        </p:attrNameLst>
                                      </p:cBhvr>
                                      <p:to>
                                        <p:strVal val="visible"/>
                                      </p:to>
                                    </p:set>
                                    <p:animEffect transition="in" filter="slide(fromBottom)">
                                      <p:cBhvr>
                                        <p:cTn id="11" dur="2000"/>
                                        <p:tgtEl>
                                          <p:spTgt spid="2065"/>
                                        </p:tgtEl>
                                      </p:cBhvr>
                                    </p:animEffect>
                                  </p:childTnLst>
                                </p:cTn>
                              </p:par>
                            </p:childTnLst>
                          </p:cTn>
                        </p:par>
                        <p:par>
                          <p:cTn id="12" fill="hold" nodeType="afterGroup">
                            <p:stCondLst>
                              <p:cond delay="3000"/>
                            </p:stCondLst>
                            <p:childTnLst>
                              <p:par>
                                <p:cTn id="13" presetID="26" presetClass="emph" presetSubtype="0" fill="hold" grpId="1" nodeType="afterEffect">
                                  <p:stCondLst>
                                    <p:cond delay="0"/>
                                  </p:stCondLst>
                                  <p:childTnLst>
                                    <p:animEffect transition="out" filter="fade">
                                      <p:cBhvr>
                                        <p:cTn id="14" dur="500" tmFilter="0, 0; .2, .5; .8, .5; 1, 0"/>
                                        <p:tgtEl>
                                          <p:spTgt spid="2065"/>
                                        </p:tgtEl>
                                      </p:cBhvr>
                                    </p:animEffect>
                                    <p:animScale>
                                      <p:cBhvr>
                                        <p:cTn id="15" dur="250" autoRev="1" fill="hold"/>
                                        <p:tgtEl>
                                          <p:spTgt spid="2065"/>
                                        </p:tgtEl>
                                      </p:cBhvr>
                                      <p:by x="105000" y="105000"/>
                                    </p:animScale>
                                  </p:childTnLst>
                                </p:cTn>
                              </p:par>
                              <p:par>
                                <p:cTn id="16" presetID="23" presetClass="emph" presetSubtype="0" repeatCount="indefinite" fill="hold" grpId="2" nodeType="withEffect">
                                  <p:stCondLst>
                                    <p:cond delay="0"/>
                                  </p:stCondLst>
                                  <p:childTnLst>
                                    <p:animClr clrSpc="hsl" dir="cw">
                                      <p:cBhvr override="childStyle">
                                        <p:cTn id="17" dur="3000" fill="hold"/>
                                        <p:tgtEl>
                                          <p:spTgt spid="2065"/>
                                        </p:tgtEl>
                                        <p:attrNameLst>
                                          <p:attrName>style.color</p:attrName>
                                        </p:attrNameLst>
                                      </p:cBhvr>
                                      <p:by>
                                        <p:hsl h="10842353" s="0" l="0"/>
                                      </p:by>
                                    </p:animClr>
                                    <p:animClr clrSpc="hsl" dir="cw">
                                      <p:cBhvr>
                                        <p:cTn id="18" dur="3000" fill="hold"/>
                                        <p:tgtEl>
                                          <p:spTgt spid="2065"/>
                                        </p:tgtEl>
                                        <p:attrNameLst>
                                          <p:attrName>fillcolor</p:attrName>
                                        </p:attrNameLst>
                                      </p:cBhvr>
                                      <p:by>
                                        <p:hsl h="10842353" s="0" l="0"/>
                                      </p:by>
                                    </p:animClr>
                                    <p:animClr clrSpc="hsl" dir="cw">
                                      <p:cBhvr>
                                        <p:cTn id="19" dur="3000" fill="hold"/>
                                        <p:tgtEl>
                                          <p:spTgt spid="2065"/>
                                        </p:tgtEl>
                                        <p:attrNameLst>
                                          <p:attrName>stroke.color</p:attrName>
                                        </p:attrNameLst>
                                      </p:cBhvr>
                                      <p:by>
                                        <p:hsl h="10842353" s="0" l="0"/>
                                      </p:by>
                                    </p:animClr>
                                    <p:set>
                                      <p:cBhvr>
                                        <p:cTn id="20" dur="3000" fill="hold"/>
                                        <p:tgtEl>
                                          <p:spTgt spid="20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5" grpId="1" animBg="1"/>
      <p:bldP spid="2065"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7924800" cy="5638800"/>
          </a:xfrm>
          <a:prstGeom prst="rect">
            <a:avLst/>
          </a:prstGeom>
        </p:spPr>
      </p:pic>
      <p:sp>
        <p:nvSpPr>
          <p:cNvPr id="9" name="Text Box 3"/>
          <p:cNvSpPr txBox="1">
            <a:spLocks noChangeArrowheads="1"/>
          </p:cNvSpPr>
          <p:nvPr/>
        </p:nvSpPr>
        <p:spPr bwMode="auto">
          <a:xfrm>
            <a:off x="2514600" y="6172202"/>
            <a:ext cx="3810000" cy="523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rPr>
              <a:t>  </a:t>
            </a:r>
            <a:r>
              <a:rPr lang="en-US" sz="2800" b="1" dirty="0">
                <a:solidFill>
                  <a:srgbClr val="FF0000"/>
                </a:solidFill>
                <a:latin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muống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926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162300" y="5943602"/>
            <a:ext cx="2895600" cy="523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a:solidFill>
                  <a:srgbClr val="FF0000"/>
                </a:solidFill>
              </a:rPr>
              <a:t>  </a:t>
            </a:r>
            <a:r>
              <a:rPr lang="en-US" sz="2800" b="1">
                <a:solidFill>
                  <a:srgbClr val="FF0000"/>
                </a:solidFill>
                <a:latin typeface="Times New Roman" panose="02020603050405020304" pitchFamily="18" charset="0"/>
                <a:cs typeface="Times New Roman" panose="02020603050405020304" pitchFamily="18" charset="0"/>
              </a:rPr>
              <a:t>5. Cây lúa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0"/>
            <a:ext cx="7848600" cy="5410200"/>
          </a:xfrm>
          <a:prstGeom prst="rect">
            <a:avLst/>
          </a:prstGeom>
        </p:spPr>
      </p:pic>
    </p:spTree>
    <p:extLst>
      <p:ext uri="{BB962C8B-B14F-4D97-AF65-F5344CB8AC3E}">
        <p14:creationId xmlns:p14="http://schemas.microsoft.com/office/powerpoint/2010/main" val="2150882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3048000" y="5334002"/>
            <a:ext cx="2895600" cy="519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rPr>
              <a:t> </a:t>
            </a:r>
            <a:r>
              <a:rPr lang="en-US" sz="2800" b="1" dirty="0">
                <a:solidFill>
                  <a:srgbClr val="FF0000"/>
                </a:solidFill>
                <a:latin typeface="Times New Roman" panose="02020603050405020304" pitchFamily="18" charset="0"/>
                <a:cs typeface="Times New Roman" panose="02020603050405020304" pitchFamily="18" charset="0"/>
              </a:rPr>
              <a:t>6.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hào</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57200"/>
            <a:ext cx="4933666" cy="4648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42784"/>
            <a:ext cx="3352800" cy="4586416"/>
          </a:xfrm>
          <a:prstGeom prst="rect">
            <a:avLst/>
          </a:prstGeom>
        </p:spPr>
      </p:pic>
    </p:spTree>
    <p:extLst>
      <p:ext uri="{BB962C8B-B14F-4D97-AF65-F5344CB8AC3E}">
        <p14:creationId xmlns:p14="http://schemas.microsoft.com/office/powerpoint/2010/main" val="1837259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362200" y="5410202"/>
            <a:ext cx="4267200" cy="523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rPr>
              <a:t>  </a:t>
            </a:r>
            <a:r>
              <a:rPr lang="en-US" sz="2800" b="1" dirty="0">
                <a:solidFill>
                  <a:srgbClr val="FF0000"/>
                </a:solidFill>
                <a:latin typeface="Times New Roman" panose="02020603050405020304" pitchFamily="18" charset="0"/>
                <a:cs typeface="Times New Roman" panose="02020603050405020304" pitchFamily="18" charset="0"/>
              </a:rPr>
              <a:t>7.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gỗ</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3400"/>
            <a:ext cx="4038600" cy="477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05" y="550478"/>
            <a:ext cx="7667625" cy="4791075"/>
          </a:xfrm>
          <a:prstGeom prst="rect">
            <a:avLst/>
          </a:prstGeom>
        </p:spPr>
      </p:pic>
    </p:spTree>
    <p:extLst>
      <p:ext uri="{BB962C8B-B14F-4D97-AF65-F5344CB8AC3E}">
        <p14:creationId xmlns:p14="http://schemas.microsoft.com/office/powerpoint/2010/main" val="1957018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914400" y="339803"/>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Thế nào là thân mọc đứng?</a:t>
            </a:r>
          </a:p>
        </p:txBody>
      </p:sp>
      <p:sp>
        <p:nvSpPr>
          <p:cNvPr id="8" name="Text Box 7"/>
          <p:cNvSpPr txBox="1">
            <a:spLocks noChangeArrowheads="1"/>
          </p:cNvSpPr>
          <p:nvPr/>
        </p:nvSpPr>
        <p:spPr bwMode="auto">
          <a:xfrm>
            <a:off x="0" y="924576"/>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 Những cây có thân mọc đứng là những cây trong quá trình phát triển tự nhiên thân cây vươn thẳng lên, không dựa vào bất kì cây hay vật nào khác.</a:t>
            </a:r>
          </a:p>
        </p:txBody>
      </p:sp>
      <p:sp>
        <p:nvSpPr>
          <p:cNvPr id="9" name="Text Box 7"/>
          <p:cNvSpPr txBox="1">
            <a:spLocks noChangeArrowheads="1"/>
          </p:cNvSpPr>
          <p:nvPr/>
        </p:nvSpPr>
        <p:spPr bwMode="auto">
          <a:xfrm>
            <a:off x="-1143000" y="2493588"/>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Thế nào là thân mọc bò?</a:t>
            </a:r>
          </a:p>
        </p:txBody>
      </p:sp>
      <p:sp>
        <p:nvSpPr>
          <p:cNvPr id="10" name="Text Box 7"/>
          <p:cNvSpPr txBox="1">
            <a:spLocks noChangeArrowheads="1"/>
          </p:cNvSpPr>
          <p:nvPr/>
        </p:nvSpPr>
        <p:spPr bwMode="auto">
          <a:xfrm>
            <a:off x="0" y="3131501"/>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 Những cây có thân mọc bò là những cây trong quá trình phát triển tự nhiên thân cây bò lan trên mặt đất.</a:t>
            </a:r>
          </a:p>
        </p:txBody>
      </p:sp>
      <p:sp>
        <p:nvSpPr>
          <p:cNvPr id="11" name="Text Box 7"/>
          <p:cNvSpPr txBox="1">
            <a:spLocks noChangeArrowheads="1"/>
          </p:cNvSpPr>
          <p:nvPr/>
        </p:nvSpPr>
        <p:spPr bwMode="auto">
          <a:xfrm>
            <a:off x="-1143000" y="4646794"/>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Thế nào là thân mọc leo?</a:t>
            </a:r>
          </a:p>
        </p:txBody>
      </p:sp>
      <p:sp>
        <p:nvSpPr>
          <p:cNvPr id="12" name="Text Box 7"/>
          <p:cNvSpPr txBox="1">
            <a:spLocks noChangeArrowheads="1"/>
          </p:cNvSpPr>
          <p:nvPr/>
        </p:nvSpPr>
        <p:spPr bwMode="auto">
          <a:xfrm>
            <a:off x="0" y="5177198"/>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 Những cây có thân mọc leo thường yếu ớt nên tự thân chúng không mọc thẳng được mà phải dựa vào cây khác hay một vật nào đó để cây phát triển.</a:t>
            </a:r>
          </a:p>
        </p:txBody>
      </p:sp>
    </p:spTree>
    <p:extLst>
      <p:ext uri="{BB962C8B-B14F-4D97-AF65-F5344CB8AC3E}">
        <p14:creationId xmlns:p14="http://schemas.microsoft.com/office/powerpoint/2010/main" val="418339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7"/>
          <p:cNvSpPr txBox="1">
            <a:spLocks noChangeArrowheads="1"/>
          </p:cNvSpPr>
          <p:nvPr/>
        </p:nvSpPr>
        <p:spPr bwMode="auto">
          <a:xfrm>
            <a:off x="381000" y="2286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800" dirty="0">
                <a:solidFill>
                  <a:srgbClr val="00B050"/>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Hãy ghi tên các loài cây và đánh dấu “x” vào bảng để tìm hiểu về các đặc điểm của từng cây.</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104451" name="Text Box 8"/>
          <p:cNvSpPr txBox="1">
            <a:spLocks noChangeArrowheads="1"/>
          </p:cNvSpPr>
          <p:nvPr/>
        </p:nvSpPr>
        <p:spPr bwMode="auto">
          <a:xfrm>
            <a:off x="4953000" y="320040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aphicFrame>
        <p:nvGraphicFramePr>
          <p:cNvPr id="5" name="Group 2"/>
          <p:cNvGraphicFramePr>
            <a:graphicFrameLocks/>
          </p:cNvGraphicFramePr>
          <p:nvPr>
            <p:extLst>
              <p:ext uri="{D42A27DB-BD31-4B8C-83A1-F6EECF244321}">
                <p14:modId xmlns:p14="http://schemas.microsoft.com/office/powerpoint/2010/main" val="2594529570"/>
              </p:ext>
            </p:extLst>
          </p:nvPr>
        </p:nvGraphicFramePr>
        <p:xfrm>
          <a:off x="533400" y="1600202"/>
          <a:ext cx="7935912" cy="4169537"/>
        </p:xfrm>
        <a:graphic>
          <a:graphicData uri="http://schemas.openxmlformats.org/drawingml/2006/table">
            <a:tbl>
              <a:tblPr/>
              <a:tblGrid>
                <a:gridCol w="919554">
                  <a:extLst>
                    <a:ext uri="{9D8B030D-6E8A-4147-A177-3AD203B41FA5}">
                      <a16:colId xmlns="" xmlns:a16="http://schemas.microsoft.com/office/drawing/2014/main" val="20000"/>
                    </a:ext>
                  </a:extLst>
                </a:gridCol>
                <a:gridCol w="2890751">
                  <a:extLst>
                    <a:ext uri="{9D8B030D-6E8A-4147-A177-3AD203B41FA5}">
                      <a16:colId xmlns="" xmlns:a16="http://schemas.microsoft.com/office/drawing/2014/main" val="20001"/>
                    </a:ext>
                  </a:extLst>
                </a:gridCol>
                <a:gridCol w="1371710">
                  <a:extLst>
                    <a:ext uri="{9D8B030D-6E8A-4147-A177-3AD203B41FA5}">
                      <a16:colId xmlns="" xmlns:a16="http://schemas.microsoft.com/office/drawing/2014/main" val="20002"/>
                    </a:ext>
                  </a:extLst>
                </a:gridCol>
                <a:gridCol w="1440929">
                  <a:extLst>
                    <a:ext uri="{9D8B030D-6E8A-4147-A177-3AD203B41FA5}">
                      <a16:colId xmlns="" xmlns:a16="http://schemas.microsoft.com/office/drawing/2014/main" val="20003"/>
                    </a:ext>
                  </a:extLst>
                </a:gridCol>
                <a:gridCol w="1312968">
                  <a:extLst>
                    <a:ext uri="{9D8B030D-6E8A-4147-A177-3AD203B41FA5}">
                      <a16:colId xmlns="" xmlns:a16="http://schemas.microsoft.com/office/drawing/2014/main" val="20004"/>
                    </a:ext>
                  </a:extLst>
                </a:gridCol>
              </a:tblGrid>
              <a:tr h="512017">
                <a:tc rowSpan="2">
                  <a:txBody>
                    <a:bodyPr/>
                    <a:lstStyle/>
                    <a:p>
                      <a:pPr algn="ctr"/>
                      <a:r>
                        <a:rPr lang="en-US" sz="2400" b="1" dirty="0" err="1" smtClean="0">
                          <a:solidFill>
                            <a:srgbClr val="FF0000"/>
                          </a:solidFill>
                          <a:latin typeface="Times New Roman" pitchFamily="18" charset="0"/>
                          <a:cs typeface="Times New Roman" pitchFamily="18" charset="0"/>
                        </a:rPr>
                        <a:t>Hình</a:t>
                      </a:r>
                      <a:endParaRPr lang="vi-VN" sz="2400" b="1" dirty="0">
                        <a:solidFill>
                          <a:srgbClr val="FF0000"/>
                        </a:solidFill>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Tên</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cây</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Cách</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mọc</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 xmlns:a16="http://schemas.microsoft.com/office/drawing/2014/main" val="10000"/>
                  </a:ext>
                </a:extLst>
              </a:tr>
              <a:tr h="432478">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Đứng</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Leo</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Bò</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4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nhãn</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bí</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đỏ</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dưa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leo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rau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muống</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lúa</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hào</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gỗ</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rừng</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950946923"/>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039" y="3786055"/>
            <a:ext cx="2250101" cy="30642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746" y="3786056"/>
            <a:ext cx="1913753" cy="29335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30475" y="3756910"/>
            <a:ext cx="2286000" cy="29419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70" y="3750134"/>
            <a:ext cx="2463577" cy="295546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141" y="876301"/>
            <a:ext cx="3003721" cy="259092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0579" y="876300"/>
            <a:ext cx="2959223" cy="2604954"/>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879073"/>
            <a:ext cx="2971800" cy="2602183"/>
          </a:xfrm>
          <a:prstGeom prst="rect">
            <a:avLst/>
          </a:prstGeom>
        </p:spPr>
      </p:pic>
      <p:sp>
        <p:nvSpPr>
          <p:cNvPr id="35842" name="Text Box 8"/>
          <p:cNvSpPr txBox="1">
            <a:spLocks noChangeArrowheads="1"/>
          </p:cNvSpPr>
          <p:nvPr/>
        </p:nvSpPr>
        <p:spPr bwMode="auto">
          <a:xfrm>
            <a:off x="4953000" y="228600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4" name="AutoShape 24">
            <a:hlinkClick r:id="rId9" action="ppaction://hlinksldjump"/>
          </p:cNvPr>
          <p:cNvSpPr>
            <a:spLocks noChangeArrowheads="1"/>
          </p:cNvSpPr>
          <p:nvPr/>
        </p:nvSpPr>
        <p:spPr bwMode="auto">
          <a:xfrm>
            <a:off x="838200" y="1905000"/>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5" name="AutoShape 25">
            <a:hlinkClick r:id="rId10" action="ppaction://hlinksldjump"/>
          </p:cNvPr>
          <p:cNvSpPr>
            <a:spLocks noChangeArrowheads="1"/>
          </p:cNvSpPr>
          <p:nvPr/>
        </p:nvSpPr>
        <p:spPr bwMode="auto">
          <a:xfrm>
            <a:off x="3657600" y="19812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6" name="AutoShape 26">
            <a:hlinkClick r:id="rId11" action="ppaction://hlinksldjump"/>
          </p:cNvPr>
          <p:cNvSpPr>
            <a:spLocks noChangeArrowheads="1"/>
          </p:cNvSpPr>
          <p:nvPr/>
        </p:nvSpPr>
        <p:spPr bwMode="auto">
          <a:xfrm>
            <a:off x="7086600" y="19812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7" name="AutoShape 27">
            <a:hlinkClick r:id="rId12" action="ppaction://hlinksldjump"/>
          </p:cNvPr>
          <p:cNvSpPr>
            <a:spLocks noChangeArrowheads="1"/>
          </p:cNvSpPr>
          <p:nvPr/>
        </p:nvSpPr>
        <p:spPr bwMode="auto">
          <a:xfrm>
            <a:off x="762000" y="42672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8" name="AutoShape 28">
            <a:hlinkClick r:id="rId13" action="ppaction://hlinksldjump"/>
          </p:cNvPr>
          <p:cNvSpPr>
            <a:spLocks noChangeArrowheads="1"/>
          </p:cNvSpPr>
          <p:nvPr/>
        </p:nvSpPr>
        <p:spPr bwMode="auto">
          <a:xfrm>
            <a:off x="2895600" y="42672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9" name="AutoShape 29">
            <a:hlinkClick r:id="rId12" action="ppaction://hlinksldjump"/>
          </p:cNvPr>
          <p:cNvSpPr>
            <a:spLocks noChangeArrowheads="1"/>
          </p:cNvSpPr>
          <p:nvPr/>
        </p:nvSpPr>
        <p:spPr bwMode="auto">
          <a:xfrm>
            <a:off x="5334000" y="4267200"/>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50" name="AutoShape 30">
            <a:hlinkClick r:id="rId14" action="ppaction://hlinksldjump"/>
          </p:cNvPr>
          <p:cNvSpPr>
            <a:spLocks noChangeArrowheads="1"/>
          </p:cNvSpPr>
          <p:nvPr/>
        </p:nvSpPr>
        <p:spPr bwMode="auto">
          <a:xfrm>
            <a:off x="7620000" y="42672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0" name="Rectangle 29"/>
          <p:cNvSpPr/>
          <p:nvPr/>
        </p:nvSpPr>
        <p:spPr>
          <a:xfrm>
            <a:off x="628650" y="3176454"/>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nhãn</a:t>
            </a:r>
            <a:endParaRPr lang="vi-VN" b="1" dirty="0">
              <a:solidFill>
                <a:srgbClr val="FF0000"/>
              </a:solidFill>
              <a:latin typeface="Times New Roman" pitchFamily="18" charset="0"/>
              <a:cs typeface="Times New Roman" pitchFamily="18" charset="0"/>
            </a:endParaRPr>
          </a:p>
        </p:txBody>
      </p:sp>
      <p:sp>
        <p:nvSpPr>
          <p:cNvPr id="31" name="Rectangle 30"/>
          <p:cNvSpPr/>
          <p:nvPr/>
        </p:nvSpPr>
        <p:spPr>
          <a:xfrm>
            <a:off x="3695700" y="3162421"/>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đỏ</a:t>
            </a:r>
            <a:endParaRPr lang="vi-VN" b="1" dirty="0">
              <a:solidFill>
                <a:srgbClr val="FF0000"/>
              </a:solidFill>
              <a:latin typeface="Times New Roman" pitchFamily="18" charset="0"/>
              <a:cs typeface="Times New Roman" pitchFamily="18" charset="0"/>
            </a:endParaRPr>
          </a:p>
        </p:txBody>
      </p:sp>
      <p:sp>
        <p:nvSpPr>
          <p:cNvPr id="32" name="Rectangle 31"/>
          <p:cNvSpPr/>
          <p:nvPr/>
        </p:nvSpPr>
        <p:spPr>
          <a:xfrm>
            <a:off x="37212" y="6553199"/>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muống</a:t>
            </a:r>
            <a:endParaRPr lang="vi-VN" b="1" dirty="0">
              <a:solidFill>
                <a:srgbClr val="FF0000"/>
              </a:solidFill>
              <a:latin typeface="Times New Roman" pitchFamily="18" charset="0"/>
              <a:cs typeface="Times New Roman" pitchFamily="18" charset="0"/>
            </a:endParaRPr>
          </a:p>
        </p:txBody>
      </p:sp>
      <p:sp>
        <p:nvSpPr>
          <p:cNvPr id="33" name="Rectangle 32"/>
          <p:cNvSpPr/>
          <p:nvPr/>
        </p:nvSpPr>
        <p:spPr>
          <a:xfrm>
            <a:off x="2843868" y="6553199"/>
            <a:ext cx="16002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lúa</a:t>
            </a:r>
            <a:endParaRPr lang="vi-VN" b="1" dirty="0">
              <a:solidFill>
                <a:srgbClr val="FF0000"/>
              </a:solidFill>
              <a:latin typeface="Times New Roman" pitchFamily="18" charset="0"/>
              <a:cs typeface="Times New Roman" pitchFamily="18" charset="0"/>
            </a:endParaRPr>
          </a:p>
        </p:txBody>
      </p:sp>
      <p:sp>
        <p:nvSpPr>
          <p:cNvPr id="34" name="Rectangle 33"/>
          <p:cNvSpPr/>
          <p:nvPr/>
        </p:nvSpPr>
        <p:spPr>
          <a:xfrm>
            <a:off x="6866753" y="314331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leo</a:t>
            </a:r>
            <a:endParaRPr lang="vi-VN" b="1" dirty="0">
              <a:solidFill>
                <a:srgbClr val="FF0000"/>
              </a:solidFill>
              <a:latin typeface="Times New Roman" pitchFamily="18" charset="0"/>
              <a:cs typeface="Times New Roman" pitchFamily="18" charset="0"/>
            </a:endParaRPr>
          </a:p>
        </p:txBody>
      </p:sp>
      <p:sp>
        <p:nvSpPr>
          <p:cNvPr id="35" name="Rectangle 34"/>
          <p:cNvSpPr/>
          <p:nvPr/>
        </p:nvSpPr>
        <p:spPr>
          <a:xfrm>
            <a:off x="4990320" y="6553199"/>
            <a:ext cx="1752600" cy="29711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hào</a:t>
            </a:r>
            <a:endParaRPr lang="vi-VN" b="1" dirty="0">
              <a:solidFill>
                <a:srgbClr val="FF0000"/>
              </a:solidFill>
              <a:latin typeface="Times New Roman" pitchFamily="18" charset="0"/>
              <a:cs typeface="Times New Roman" pitchFamily="18" charset="0"/>
            </a:endParaRPr>
          </a:p>
        </p:txBody>
      </p:sp>
      <p:sp>
        <p:nvSpPr>
          <p:cNvPr id="36" name="Rectangle 35"/>
          <p:cNvSpPr/>
          <p:nvPr/>
        </p:nvSpPr>
        <p:spPr>
          <a:xfrm>
            <a:off x="6881542" y="6546425"/>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gỗ</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rừng</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232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4572000" y="243840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graphicFrame>
        <p:nvGraphicFramePr>
          <p:cNvPr id="14" name="Group 2"/>
          <p:cNvGraphicFramePr>
            <a:graphicFrameLocks/>
          </p:cNvGraphicFramePr>
          <p:nvPr>
            <p:extLst>
              <p:ext uri="{D42A27DB-BD31-4B8C-83A1-F6EECF244321}">
                <p14:modId xmlns:p14="http://schemas.microsoft.com/office/powerpoint/2010/main" val="4187366711"/>
              </p:ext>
            </p:extLst>
          </p:nvPr>
        </p:nvGraphicFramePr>
        <p:xfrm>
          <a:off x="527844" y="2286002"/>
          <a:ext cx="7935912" cy="4169537"/>
        </p:xfrm>
        <a:graphic>
          <a:graphicData uri="http://schemas.openxmlformats.org/drawingml/2006/table">
            <a:tbl>
              <a:tblPr/>
              <a:tblGrid>
                <a:gridCol w="919554">
                  <a:extLst>
                    <a:ext uri="{9D8B030D-6E8A-4147-A177-3AD203B41FA5}">
                      <a16:colId xmlns="" xmlns:a16="http://schemas.microsoft.com/office/drawing/2014/main" val="20000"/>
                    </a:ext>
                  </a:extLst>
                </a:gridCol>
                <a:gridCol w="2890751">
                  <a:extLst>
                    <a:ext uri="{9D8B030D-6E8A-4147-A177-3AD203B41FA5}">
                      <a16:colId xmlns="" xmlns:a16="http://schemas.microsoft.com/office/drawing/2014/main" val="20001"/>
                    </a:ext>
                  </a:extLst>
                </a:gridCol>
                <a:gridCol w="1371710">
                  <a:extLst>
                    <a:ext uri="{9D8B030D-6E8A-4147-A177-3AD203B41FA5}">
                      <a16:colId xmlns="" xmlns:a16="http://schemas.microsoft.com/office/drawing/2014/main" val="20002"/>
                    </a:ext>
                  </a:extLst>
                </a:gridCol>
                <a:gridCol w="1440929">
                  <a:extLst>
                    <a:ext uri="{9D8B030D-6E8A-4147-A177-3AD203B41FA5}">
                      <a16:colId xmlns="" xmlns:a16="http://schemas.microsoft.com/office/drawing/2014/main" val="20003"/>
                    </a:ext>
                  </a:extLst>
                </a:gridCol>
                <a:gridCol w="1312968">
                  <a:extLst>
                    <a:ext uri="{9D8B030D-6E8A-4147-A177-3AD203B41FA5}">
                      <a16:colId xmlns="" xmlns:a16="http://schemas.microsoft.com/office/drawing/2014/main" val="20004"/>
                    </a:ext>
                  </a:extLst>
                </a:gridCol>
              </a:tblGrid>
              <a:tr h="512017">
                <a:tc rowSpan="2">
                  <a:txBody>
                    <a:bodyPr/>
                    <a:lstStyle/>
                    <a:p>
                      <a:pPr algn="ctr"/>
                      <a:r>
                        <a:rPr lang="en-US" sz="2400" b="1" dirty="0" err="1" smtClean="0">
                          <a:solidFill>
                            <a:srgbClr val="FF0000"/>
                          </a:solidFill>
                          <a:latin typeface="Times New Roman" pitchFamily="18" charset="0"/>
                          <a:cs typeface="Times New Roman" pitchFamily="18" charset="0"/>
                        </a:rPr>
                        <a:t>Hình</a:t>
                      </a:r>
                      <a:endParaRPr lang="vi-VN" sz="2400" b="1" dirty="0">
                        <a:solidFill>
                          <a:srgbClr val="FF0000"/>
                        </a:solidFill>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Tên</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cây</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Cách</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mọc</a:t>
                      </a:r>
                      <a:endParaRPr kumimoji="0" lang="vi-VN"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extLst>
                  <a:ext uri="{0D108BD9-81ED-4DB2-BD59-A6C34878D82A}">
                    <a16:rowId xmlns="" xmlns:a16="http://schemas.microsoft.com/office/drawing/2014/main" val="10000"/>
                  </a:ext>
                </a:extLst>
              </a:tr>
              <a:tr h="432478">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Đứng</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Leo</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Bò</a:t>
                      </a:r>
                      <a:endParaRPr kumimoji="0" lang="vi-VN"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4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nhãn</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bí</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đỏ</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dưa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leo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rau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muống</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lúa</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hào</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324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gỗ</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rừng</a:t>
                      </a: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7" marR="91447"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19" name="Rectangle 18"/>
          <p:cNvSpPr/>
          <p:nvPr/>
        </p:nvSpPr>
        <p:spPr>
          <a:xfrm>
            <a:off x="4664075" y="3305991"/>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0" name="Rectangle 19"/>
          <p:cNvSpPr/>
          <p:nvPr/>
        </p:nvSpPr>
        <p:spPr>
          <a:xfrm>
            <a:off x="4495800" y="55626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1" name="Rectangle 20"/>
          <p:cNvSpPr/>
          <p:nvPr/>
        </p:nvSpPr>
        <p:spPr>
          <a:xfrm>
            <a:off x="4495800" y="51054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3" name="Rectangle 22"/>
          <p:cNvSpPr/>
          <p:nvPr/>
        </p:nvSpPr>
        <p:spPr>
          <a:xfrm>
            <a:off x="6014244" y="4199709"/>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24" name="Rectangle 23"/>
          <p:cNvSpPr/>
          <p:nvPr/>
        </p:nvSpPr>
        <p:spPr>
          <a:xfrm>
            <a:off x="4524738" y="60198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16" name="Rectangle 15"/>
          <p:cNvSpPr/>
          <p:nvPr/>
        </p:nvSpPr>
        <p:spPr>
          <a:xfrm>
            <a:off x="7391400" y="377952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
        <p:nvSpPr>
          <p:cNvPr id="17" name="Rectangle 16"/>
          <p:cNvSpPr/>
          <p:nvPr/>
        </p:nvSpPr>
        <p:spPr>
          <a:xfrm>
            <a:off x="7397931" y="4665618"/>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latin typeface="Times New Roman" pitchFamily="18" charset="0"/>
                <a:cs typeface="Times New Roman" pitchFamily="18" charset="0"/>
              </a:rPr>
              <a:t>X</a:t>
            </a:r>
            <a:endParaRPr lang="vi-VN"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87962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3751265"/>
            <a:ext cx="3505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image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8672">
            <a:off x="4360865" y="1846265"/>
            <a:ext cx="25225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image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1388">
            <a:off x="4589463" y="2532065"/>
            <a:ext cx="20574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 Box 9"/>
          <p:cNvSpPr txBox="1">
            <a:spLocks noChangeArrowheads="1"/>
          </p:cNvSpPr>
          <p:nvPr/>
        </p:nvSpPr>
        <p:spPr bwMode="auto">
          <a:xfrm>
            <a:off x="0" y="0"/>
            <a:ext cx="9144000"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altLang="en-US">
              <a:latin typeface="Times New Roman" panose="02020603050405020304" pitchFamily="18" charset="0"/>
              <a:cs typeface="Times New Roman" panose="02020603050405020304" pitchFamily="18" charset="0"/>
            </a:endParaRPr>
          </a:p>
        </p:txBody>
      </p:sp>
      <p:pic>
        <p:nvPicPr>
          <p:cNvPr id="17419" name="Picture 11" descr="image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6139">
            <a:off x="5122863" y="4741863"/>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rot="-600000">
            <a:off x="5732463" y="1998665"/>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6600"/>
                </a:solidFill>
                <a:latin typeface="Times New Roman" panose="02020603050405020304" pitchFamily="18" charset="0"/>
              </a:rPr>
              <a:t>bò </a:t>
            </a:r>
          </a:p>
        </p:txBody>
      </p:sp>
      <p:pic>
        <p:nvPicPr>
          <p:cNvPr id="17421" name="Picture 13"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8107">
            <a:off x="2608263" y="2608265"/>
            <a:ext cx="22669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image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49601">
            <a:off x="2989263" y="3446463"/>
            <a:ext cx="21764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image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60000">
            <a:off x="4437063" y="2455865"/>
            <a:ext cx="2743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WordArt 16"/>
          <p:cNvSpPr>
            <a:spLocks noChangeArrowheads="1" noChangeShapeType="1"/>
          </p:cNvSpPr>
          <p:nvPr/>
        </p:nvSpPr>
        <p:spPr bwMode="auto">
          <a:xfrm rot="601551">
            <a:off x="3751263" y="4970465"/>
            <a:ext cx="1308100" cy="363537"/>
          </a:xfrm>
          <a:prstGeom prst="rect">
            <a:avLst/>
          </a:prstGeom>
        </p:spPr>
        <p:txBody>
          <a:bodyPr spcFirstLastPara="1" wrap="none" fromWordArt="1">
            <a:prstTxWarp prst="textArchDown">
              <a:avLst>
                <a:gd name="adj" fmla="val 0"/>
              </a:avLst>
            </a:prstTxWarp>
          </a:bodyPr>
          <a:lstStyle/>
          <a:p>
            <a:pPr algn="ctr"/>
            <a:r>
              <a:rPr lang="en-US"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cấu tạo </a:t>
            </a:r>
          </a:p>
        </p:txBody>
      </p:sp>
      <p:sp>
        <p:nvSpPr>
          <p:cNvPr id="17425" name="WordArt 17"/>
          <p:cNvSpPr>
            <a:spLocks noChangeArrowheads="1" noChangeShapeType="1"/>
          </p:cNvSpPr>
          <p:nvPr/>
        </p:nvSpPr>
        <p:spPr bwMode="auto">
          <a:xfrm rot="-2131190">
            <a:off x="2841625" y="2925763"/>
            <a:ext cx="1633538" cy="512762"/>
          </a:xfrm>
          <a:prstGeom prst="rect">
            <a:avLst/>
          </a:prstGeom>
        </p:spPr>
        <p:txBody>
          <a:bodyPr spcFirstLastPara="1" wrap="none" fromWordArt="1">
            <a:prstTxWarp prst="textArchUp">
              <a:avLst>
                <a:gd name="adj" fmla="val 10800004"/>
              </a:avLst>
            </a:prstTxWarp>
          </a:bodyPr>
          <a:lstStyle/>
          <a:p>
            <a:pPr algn="ct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cách</a:t>
            </a:r>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mọc</a:t>
            </a:r>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p>
        </p:txBody>
      </p:sp>
      <p:sp>
        <p:nvSpPr>
          <p:cNvPr id="17426" name="WordArt 18"/>
          <p:cNvSpPr>
            <a:spLocks noChangeArrowheads="1" noChangeShapeType="1"/>
          </p:cNvSpPr>
          <p:nvPr/>
        </p:nvSpPr>
        <p:spPr bwMode="auto">
          <a:xfrm rot="20669473">
            <a:off x="5208588" y="1768475"/>
            <a:ext cx="1295400" cy="382588"/>
          </a:xfrm>
          <a:prstGeom prst="rect">
            <a:avLst/>
          </a:prstGeom>
        </p:spPr>
        <p:txBody>
          <a:bodyPr wrap="none" fromWordArt="1">
            <a:prstTxWarp prst="textCanUp">
              <a:avLst>
                <a:gd name="adj" fmla="val 66667"/>
              </a:avLst>
            </a:prstTxWarp>
          </a:bodyPr>
          <a:lstStyle/>
          <a:p>
            <a:pPr algn="ctr"/>
            <a:r>
              <a:rPr lang="en-US" sz="3200" kern="10" dirty="0" err="1">
                <a:ln w="9525">
                  <a:solidFill>
                    <a:srgbClr val="006600"/>
                  </a:solidFill>
                  <a:round/>
                  <a:headEnd/>
                  <a:tailEnd/>
                </a:ln>
                <a:solidFill>
                  <a:srgbClr val="006600"/>
                </a:solidFill>
                <a:latin typeface="Times New Roman" panose="02020603050405020304" pitchFamily="18" charset="0"/>
                <a:cs typeface="Times New Roman" panose="02020603050405020304" pitchFamily="18" charset="0"/>
              </a:rPr>
              <a:t>đứng</a:t>
            </a:r>
            <a:r>
              <a:rPr lang="en-US" sz="3200" kern="10" dirty="0">
                <a:ln w="9525">
                  <a:solidFill>
                    <a:srgbClr val="006600"/>
                  </a:solidFill>
                  <a:round/>
                  <a:headEnd/>
                  <a:tailEnd/>
                </a:ln>
                <a:solidFill>
                  <a:srgbClr val="006600"/>
                </a:solidFill>
                <a:latin typeface="Times New Roman" panose="02020603050405020304" pitchFamily="18" charset="0"/>
                <a:cs typeface="Times New Roman" panose="02020603050405020304" pitchFamily="18" charset="0"/>
              </a:rPr>
              <a:t> </a:t>
            </a:r>
          </a:p>
        </p:txBody>
      </p:sp>
      <p:sp>
        <p:nvSpPr>
          <p:cNvPr id="17427" name="WordArt 19"/>
          <p:cNvSpPr>
            <a:spLocks noChangeArrowheads="1" noChangeShapeType="1"/>
          </p:cNvSpPr>
          <p:nvPr/>
        </p:nvSpPr>
        <p:spPr bwMode="auto">
          <a:xfrm rot="10179065" flipH="1" flipV="1">
            <a:off x="5648325" y="2989265"/>
            <a:ext cx="920750" cy="407987"/>
          </a:xfrm>
          <a:prstGeom prst="rect">
            <a:avLst/>
          </a:prstGeom>
        </p:spPr>
        <p:txBody>
          <a:bodyPr wrap="none" fromWordArt="1">
            <a:prstTxWarp prst="textCurveDown">
              <a:avLst>
                <a:gd name="adj" fmla="val 43477"/>
              </a:avLst>
            </a:prstTxWarp>
          </a:bodyPr>
          <a:lstStyle/>
          <a:p>
            <a:pPr algn="ctr"/>
            <a:r>
              <a:rPr lang="en-US" sz="2800" kern="10">
                <a:ln w="9525">
                  <a:solidFill>
                    <a:srgbClr val="006600"/>
                  </a:solidFill>
                  <a:round/>
                  <a:headEnd/>
                  <a:tailEnd/>
                </a:ln>
                <a:solidFill>
                  <a:srgbClr val="006600"/>
                </a:solidFill>
                <a:latin typeface="Times New Roman" panose="02020603050405020304" pitchFamily="18" charset="0"/>
                <a:cs typeface="Times New Roman" panose="02020603050405020304" pitchFamily="18" charset="0"/>
              </a:rPr>
              <a:t>leo</a:t>
            </a:r>
          </a:p>
        </p:txBody>
      </p:sp>
      <p:sp>
        <p:nvSpPr>
          <p:cNvPr id="17428" name="WordArt 20"/>
          <p:cNvSpPr>
            <a:spLocks noChangeArrowheads="1" noChangeShapeType="1"/>
          </p:cNvSpPr>
          <p:nvPr/>
        </p:nvSpPr>
        <p:spPr bwMode="auto">
          <a:xfrm rot="-780000">
            <a:off x="6346825" y="4818065"/>
            <a:ext cx="1504950" cy="498475"/>
          </a:xfrm>
          <a:prstGeom prst="rect">
            <a:avLst/>
          </a:prstGeom>
        </p:spPr>
        <p:txBody>
          <a:bodyPr wrap="none" fromWordArt="1">
            <a:prstTxWarp prst="textCurveDown">
              <a:avLst>
                <a:gd name="adj" fmla="val 43477"/>
              </a:avLst>
            </a:prstTxWarp>
          </a:bodyPr>
          <a:lstStyle/>
          <a:p>
            <a:pPr algn="ctr"/>
            <a:r>
              <a:rPr lang="en-US" sz="2800" kern="10">
                <a:ln w="9525">
                  <a:solidFill>
                    <a:schemeClr val="folHlink"/>
                  </a:solidFill>
                  <a:round/>
                  <a:headEnd/>
                  <a:tailEnd/>
                </a:ln>
                <a:solidFill>
                  <a:srgbClr val="FF0000"/>
                </a:solidFill>
                <a:latin typeface="Times New Roman" panose="02020603050405020304" pitchFamily="18" charset="0"/>
                <a:cs typeface="Times New Roman" panose="02020603050405020304" pitchFamily="18" charset="0"/>
              </a:rPr>
              <a:t>thân thảo</a:t>
            </a:r>
          </a:p>
        </p:txBody>
      </p:sp>
      <p:sp>
        <p:nvSpPr>
          <p:cNvPr id="28688" name="Text Box 21"/>
          <p:cNvSpPr txBox="1">
            <a:spLocks noChangeArrowheads="1"/>
          </p:cNvSpPr>
          <p:nvPr/>
        </p:nvSpPr>
        <p:spPr bwMode="auto">
          <a:xfrm>
            <a:off x="1541465" y="4132265"/>
            <a:ext cx="1963737" cy="579437"/>
          </a:xfrm>
          <a:prstGeom prst="rect">
            <a:avLst/>
          </a:prstGeom>
          <a:solidFill>
            <a:srgbClr val="AFEF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err="1">
                <a:solidFill>
                  <a:srgbClr val="3333FF"/>
                </a:solidFill>
                <a:latin typeface="Times New Roman" panose="02020603050405020304" pitchFamily="18" charset="0"/>
              </a:rPr>
              <a:t>Thân</a:t>
            </a:r>
            <a:r>
              <a:rPr lang="en-US" altLang="en-US" sz="3200" b="1" dirty="0">
                <a:solidFill>
                  <a:srgbClr val="3333FF"/>
                </a:solidFill>
                <a:latin typeface="Times New Roman" panose="02020603050405020304" pitchFamily="18" charset="0"/>
              </a:rPr>
              <a:t> </a:t>
            </a:r>
            <a:r>
              <a:rPr lang="en-US" altLang="en-US" sz="3200" b="1" dirty="0" err="1">
                <a:solidFill>
                  <a:srgbClr val="3333FF"/>
                </a:solidFill>
                <a:latin typeface="Times New Roman" panose="02020603050405020304" pitchFamily="18" charset="0"/>
              </a:rPr>
              <a:t>cây</a:t>
            </a:r>
            <a:r>
              <a:rPr lang="en-US" altLang="en-US" sz="3200" b="1" dirty="0">
                <a:solidFill>
                  <a:srgbClr val="0000FF"/>
                </a:solidFill>
                <a:latin typeface="Times New Roman" panose="02020603050405020304" pitchFamily="18" charset="0"/>
              </a:rPr>
              <a:t> </a:t>
            </a:r>
          </a:p>
        </p:txBody>
      </p:sp>
      <p:sp>
        <p:nvSpPr>
          <p:cNvPr id="17430" name="WordArt 22"/>
          <p:cNvSpPr>
            <a:spLocks noChangeArrowheads="1" noChangeShapeType="1"/>
          </p:cNvSpPr>
          <p:nvPr/>
        </p:nvSpPr>
        <p:spPr bwMode="auto">
          <a:xfrm rot="-623137">
            <a:off x="6265865" y="3675065"/>
            <a:ext cx="1597025" cy="688975"/>
          </a:xfrm>
          <a:prstGeom prst="rect">
            <a:avLst/>
          </a:prstGeom>
        </p:spPr>
        <p:txBody>
          <a:bodyPr wrap="none" fromWordArt="1">
            <a:prstTxWarp prst="textCanUp">
              <a:avLst>
                <a:gd name="adj" fmla="val 66667"/>
              </a:avLst>
            </a:prstTxWarp>
          </a:bodyPr>
          <a:lstStyle/>
          <a:p>
            <a:pPr algn="ctr"/>
            <a:r>
              <a:rPr lang="en-US" sz="2800" kern="10">
                <a:ln w="9525">
                  <a:solidFill>
                    <a:schemeClr val="folHlink"/>
                  </a:solidFill>
                  <a:round/>
                  <a:headEnd/>
                  <a:tailEnd/>
                </a:ln>
                <a:solidFill>
                  <a:srgbClr val="FF0000"/>
                </a:solidFill>
                <a:latin typeface="Times New Roman" panose="02020603050405020304" pitchFamily="18" charset="0"/>
                <a:cs typeface="Times New Roman" panose="02020603050405020304" pitchFamily="18" charset="0"/>
              </a:rPr>
              <a:t>thân gỗ </a:t>
            </a:r>
          </a:p>
        </p:txBody>
      </p:sp>
      <p:sp>
        <p:nvSpPr>
          <p:cNvPr id="22" name="Rectangle 1"/>
          <p:cNvSpPr>
            <a:spLocks noChangeArrowheads="1"/>
          </p:cNvSpPr>
          <p:nvPr/>
        </p:nvSpPr>
        <p:spPr bwMode="auto">
          <a:xfrm>
            <a:off x="436563" y="273931"/>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a:latin typeface="Times New Roman" panose="02020603050405020304" pitchFamily="18" charset="0"/>
                <a:cs typeface="Times New Roman" panose="02020603050405020304" pitchFamily="18" charset="0"/>
              </a:rPr>
              <a:t>Thân cây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Đo</a:t>
            </a:r>
            <a:r>
              <a:rPr lang="en-US" sz="3600" b="1" dirty="0">
                <a:latin typeface="Times New Roman" panose="02020603050405020304" pitchFamily="18" charset="0"/>
                <a:cs typeface="Times New Roman" panose="02020603050405020304" pitchFamily="18" charset="0"/>
              </a:rPr>
              <a:t>́ là </a:t>
            </a:r>
            <a:r>
              <a:rPr lang="en-US" sz="3600" b="1" dirty="0" err="1">
                <a:latin typeface="Times New Roman" panose="02020603050405020304" pitchFamily="18" charset="0"/>
                <a:cs typeface="Times New Roman" panose="02020603050405020304" pitchFamily="18" charset="0"/>
              </a:rPr>
              <a:t>những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nào</a:t>
            </a:r>
            <a:r>
              <a:rPr lang="en-US" sz="3600" b="1" dirty="0">
                <a:latin typeface="Times New Roman" panose="02020603050405020304" pitchFamily="18" charset="0"/>
                <a:cs typeface="Times New Roman" panose="02020603050405020304" pitchFamily="18" charset="0"/>
              </a:rPr>
              <a:t>?</a:t>
            </a:r>
            <a:endParaRPr lang="vi-VN" sz="3600" b="1" dirty="0"/>
          </a:p>
        </p:txBody>
      </p:sp>
    </p:spTree>
    <p:extLst>
      <p:ext uri="{BB962C8B-B14F-4D97-AF65-F5344CB8AC3E}">
        <p14:creationId xmlns:p14="http://schemas.microsoft.com/office/powerpoint/2010/main" val="172967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25"/>
                                        </p:tgtEl>
                                        <p:attrNameLst>
                                          <p:attrName>style.visibility</p:attrName>
                                        </p:attrNameLst>
                                      </p:cBhvr>
                                      <p:to>
                                        <p:strVal val="visible"/>
                                      </p:to>
                                    </p:set>
                                    <p:anim calcmode="lin" valueType="num">
                                      <p:cBhvr additive="base">
                                        <p:cTn id="7" dur="500" fill="hold"/>
                                        <p:tgtEl>
                                          <p:spTgt spid="17425"/>
                                        </p:tgtEl>
                                        <p:attrNameLst>
                                          <p:attrName>ppt_x</p:attrName>
                                        </p:attrNameLst>
                                      </p:cBhvr>
                                      <p:tavLst>
                                        <p:tav tm="0">
                                          <p:val>
                                            <p:strVal val="#ppt_x"/>
                                          </p:val>
                                        </p:tav>
                                        <p:tav tm="100000">
                                          <p:val>
                                            <p:strVal val="#ppt_x"/>
                                          </p:val>
                                        </p:tav>
                                      </p:tavLst>
                                    </p:anim>
                                    <p:anim calcmode="lin" valueType="num">
                                      <p:cBhvr additive="base">
                                        <p:cTn id="8"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21"/>
                                        </p:tgtEl>
                                        <p:attrNameLst>
                                          <p:attrName>style.visibility</p:attrName>
                                        </p:attrNameLst>
                                      </p:cBhvr>
                                      <p:to>
                                        <p:strVal val="visible"/>
                                      </p:to>
                                    </p:set>
                                    <p:anim calcmode="lin" valueType="num">
                                      <p:cBhvr additive="base">
                                        <p:cTn id="13" dur="500" fill="hold"/>
                                        <p:tgtEl>
                                          <p:spTgt spid="17421"/>
                                        </p:tgtEl>
                                        <p:attrNameLst>
                                          <p:attrName>ppt_x</p:attrName>
                                        </p:attrNameLst>
                                      </p:cBhvr>
                                      <p:tavLst>
                                        <p:tav tm="0">
                                          <p:val>
                                            <p:strVal val="#ppt_x"/>
                                          </p:val>
                                        </p:tav>
                                        <p:tav tm="100000">
                                          <p:val>
                                            <p:strVal val="#ppt_x"/>
                                          </p:val>
                                        </p:tav>
                                      </p:tavLst>
                                    </p:anim>
                                    <p:anim calcmode="lin" valueType="num">
                                      <p:cBhvr additive="base">
                                        <p:cTn id="14" dur="500" fill="hold"/>
                                        <p:tgtEl>
                                          <p:spTgt spid="174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7426"/>
                                        </p:tgtEl>
                                        <p:attrNameLst>
                                          <p:attrName>style.visibility</p:attrName>
                                        </p:attrNameLst>
                                      </p:cBhvr>
                                      <p:to>
                                        <p:strVal val="visible"/>
                                      </p:to>
                                    </p:set>
                                    <p:animEffect transition="in" filter="strips(downLeft)">
                                      <p:cBhvr>
                                        <p:cTn id="19" dur="500"/>
                                        <p:tgtEl>
                                          <p:spTgt spid="174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7412"/>
                                        </p:tgtEl>
                                        <p:attrNameLst>
                                          <p:attrName>style.visibility</p:attrName>
                                        </p:attrNameLst>
                                      </p:cBhvr>
                                      <p:to>
                                        <p:strVal val="visible"/>
                                      </p:to>
                                    </p:set>
                                    <p:animEffect transition="in" filter="strips(downLeft)">
                                      <p:cBhvr>
                                        <p:cTn id="24" dur="500"/>
                                        <p:tgtEl>
                                          <p:spTgt spid="174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17423"/>
                                        </p:tgtEl>
                                        <p:attrNameLst>
                                          <p:attrName>style.visibility</p:attrName>
                                        </p:attrNameLst>
                                      </p:cBhvr>
                                      <p:to>
                                        <p:strVal val="visible"/>
                                      </p:to>
                                    </p:set>
                                    <p:animEffect transition="in" filter="strips(downLeft)">
                                      <p:cBhvr>
                                        <p:cTn id="29" dur="500"/>
                                        <p:tgtEl>
                                          <p:spTgt spid="174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7420"/>
                                        </p:tgtEl>
                                        <p:attrNameLst>
                                          <p:attrName>style.visibility</p:attrName>
                                        </p:attrNameLst>
                                      </p:cBhvr>
                                      <p:to>
                                        <p:strVal val="visible"/>
                                      </p:to>
                                    </p:set>
                                    <p:animEffect transition="in" filter="strips(downLeft)">
                                      <p:cBhvr>
                                        <p:cTn id="34" dur="500"/>
                                        <p:tgtEl>
                                          <p:spTgt spid="174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nodeType="clickEffect">
                                  <p:stCondLst>
                                    <p:cond delay="0"/>
                                  </p:stCondLst>
                                  <p:childTnLst>
                                    <p:set>
                                      <p:cBhvr>
                                        <p:cTn id="38" dur="1" fill="hold">
                                          <p:stCondLst>
                                            <p:cond delay="0"/>
                                          </p:stCondLst>
                                        </p:cTn>
                                        <p:tgtEl>
                                          <p:spTgt spid="17413"/>
                                        </p:tgtEl>
                                        <p:attrNameLst>
                                          <p:attrName>style.visibility</p:attrName>
                                        </p:attrNameLst>
                                      </p:cBhvr>
                                      <p:to>
                                        <p:strVal val="visible"/>
                                      </p:to>
                                    </p:set>
                                    <p:animEffect transition="in" filter="strips(downLeft)">
                                      <p:cBhvr>
                                        <p:cTn id="39" dur="500"/>
                                        <p:tgtEl>
                                          <p:spTgt spid="174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17427"/>
                                        </p:tgtEl>
                                        <p:attrNameLst>
                                          <p:attrName>style.visibility</p:attrName>
                                        </p:attrNameLst>
                                      </p:cBhvr>
                                      <p:to>
                                        <p:strVal val="visible"/>
                                      </p:to>
                                    </p:set>
                                    <p:animEffect transition="in" filter="strips(downLeft)">
                                      <p:cBhvr>
                                        <p:cTn id="44" dur="500"/>
                                        <p:tgtEl>
                                          <p:spTgt spid="174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nodeType="clickEffect">
                                  <p:stCondLst>
                                    <p:cond delay="0"/>
                                  </p:stCondLst>
                                  <p:childTnLst>
                                    <p:set>
                                      <p:cBhvr>
                                        <p:cTn id="48" dur="1" fill="hold">
                                          <p:stCondLst>
                                            <p:cond delay="0"/>
                                          </p:stCondLst>
                                        </p:cTn>
                                        <p:tgtEl>
                                          <p:spTgt spid="17422"/>
                                        </p:tgtEl>
                                        <p:attrNameLst>
                                          <p:attrName>style.visibility</p:attrName>
                                        </p:attrNameLst>
                                      </p:cBhvr>
                                      <p:to>
                                        <p:strVal val="visible"/>
                                      </p:to>
                                    </p:set>
                                    <p:animEffect transition="in" filter="strips(downLeft)">
                                      <p:cBhvr>
                                        <p:cTn id="49" dur="500"/>
                                        <p:tgtEl>
                                          <p:spTgt spid="1742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nodeType="clickEffect">
                                  <p:stCondLst>
                                    <p:cond delay="0"/>
                                  </p:stCondLst>
                                  <p:childTnLst>
                                    <p:set>
                                      <p:cBhvr>
                                        <p:cTn id="53" dur="1" fill="hold">
                                          <p:stCondLst>
                                            <p:cond delay="0"/>
                                          </p:stCondLst>
                                        </p:cTn>
                                        <p:tgtEl>
                                          <p:spTgt spid="17424"/>
                                        </p:tgtEl>
                                        <p:attrNameLst>
                                          <p:attrName>style.visibility</p:attrName>
                                        </p:attrNameLst>
                                      </p:cBhvr>
                                      <p:to>
                                        <p:strVal val="visible"/>
                                      </p:to>
                                    </p:set>
                                    <p:animEffect transition="in" filter="strips(downLeft)">
                                      <p:cBhvr>
                                        <p:cTn id="54" dur="500"/>
                                        <p:tgtEl>
                                          <p:spTgt spid="174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nodeType="clickEffect">
                                  <p:stCondLst>
                                    <p:cond delay="0"/>
                                  </p:stCondLst>
                                  <p:childTnLst>
                                    <p:set>
                                      <p:cBhvr>
                                        <p:cTn id="58" dur="1" fill="hold">
                                          <p:stCondLst>
                                            <p:cond delay="0"/>
                                          </p:stCondLst>
                                        </p:cTn>
                                        <p:tgtEl>
                                          <p:spTgt spid="17410"/>
                                        </p:tgtEl>
                                        <p:attrNameLst>
                                          <p:attrName>style.visibility</p:attrName>
                                        </p:attrNameLst>
                                      </p:cBhvr>
                                      <p:to>
                                        <p:strVal val="visible"/>
                                      </p:to>
                                    </p:set>
                                    <p:animEffect transition="in" filter="strips(downLeft)">
                                      <p:cBhvr>
                                        <p:cTn id="59" dur="500"/>
                                        <p:tgtEl>
                                          <p:spTgt spid="1741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12" fill="hold" nodeType="clickEffect">
                                  <p:stCondLst>
                                    <p:cond delay="0"/>
                                  </p:stCondLst>
                                  <p:childTnLst>
                                    <p:set>
                                      <p:cBhvr>
                                        <p:cTn id="63" dur="1" fill="hold">
                                          <p:stCondLst>
                                            <p:cond delay="0"/>
                                          </p:stCondLst>
                                        </p:cTn>
                                        <p:tgtEl>
                                          <p:spTgt spid="17430"/>
                                        </p:tgtEl>
                                        <p:attrNameLst>
                                          <p:attrName>style.visibility</p:attrName>
                                        </p:attrNameLst>
                                      </p:cBhvr>
                                      <p:to>
                                        <p:strVal val="visible"/>
                                      </p:to>
                                    </p:set>
                                    <p:animEffect transition="in" filter="strips(downLeft)">
                                      <p:cBhvr>
                                        <p:cTn id="64" dur="500"/>
                                        <p:tgtEl>
                                          <p:spTgt spid="1743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8" presetClass="entr" presetSubtype="12" fill="hold" nodeType="clickEffect">
                                  <p:stCondLst>
                                    <p:cond delay="0"/>
                                  </p:stCondLst>
                                  <p:childTnLst>
                                    <p:set>
                                      <p:cBhvr>
                                        <p:cTn id="68" dur="1" fill="hold">
                                          <p:stCondLst>
                                            <p:cond delay="0"/>
                                          </p:stCondLst>
                                        </p:cTn>
                                        <p:tgtEl>
                                          <p:spTgt spid="17428"/>
                                        </p:tgtEl>
                                        <p:attrNameLst>
                                          <p:attrName>style.visibility</p:attrName>
                                        </p:attrNameLst>
                                      </p:cBhvr>
                                      <p:to>
                                        <p:strVal val="visible"/>
                                      </p:to>
                                    </p:set>
                                    <p:animEffect transition="in" filter="strips(downLeft)">
                                      <p:cBhvr>
                                        <p:cTn id="69" dur="500"/>
                                        <p:tgtEl>
                                          <p:spTgt spid="1742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8" presetClass="entr" presetSubtype="12" fill="hold" nodeType="clickEffect">
                                  <p:stCondLst>
                                    <p:cond delay="0"/>
                                  </p:stCondLst>
                                  <p:childTnLst>
                                    <p:set>
                                      <p:cBhvr>
                                        <p:cTn id="73" dur="1" fill="hold">
                                          <p:stCondLst>
                                            <p:cond delay="0"/>
                                          </p:stCondLst>
                                        </p:cTn>
                                        <p:tgtEl>
                                          <p:spTgt spid="17419"/>
                                        </p:tgtEl>
                                        <p:attrNameLst>
                                          <p:attrName>style.visibility</p:attrName>
                                        </p:attrNameLst>
                                      </p:cBhvr>
                                      <p:to>
                                        <p:strVal val="visible"/>
                                      </p:to>
                                    </p:set>
                                    <p:animEffect transition="in" filter="strips(downLeft)">
                                      <p:cBhvr>
                                        <p:cTn id="74" dur="500"/>
                                        <p:tgtEl>
                                          <p:spTgt spid="1741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ox(i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bldLvl="0" autoUpdateAnimBg="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806" name="Rectangle 2"/>
          <p:cNvSpPr>
            <a:spLocks noChangeArrowheads="1"/>
          </p:cNvSpPr>
          <p:nvPr/>
        </p:nvSpPr>
        <p:spPr bwMode="auto">
          <a:xfrm>
            <a:off x="152400" y="8382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endParaRPr lang="vi-VN" altLang="en-US" sz="3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69594" y="1752600"/>
            <a:ext cx="8661345" cy="1754326"/>
          </a:xfrm>
          <a:prstGeom prst="rect">
            <a:avLst/>
          </a:prstGeom>
          <a:noFill/>
        </p:spPr>
        <p:txBody>
          <a:bodyPr wrap="none" rtlCol="0">
            <a:spAutoFit/>
          </a:bodyPr>
          <a:lstStyle/>
          <a:p>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ở SGK,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gỗ</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thảo</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mềm</a:t>
            </a:r>
            <a:r>
              <a:rPr lang="en-US" sz="3600" dirty="0">
                <a:latin typeface="Times New Roman" panose="02020603050405020304" pitchFamily="18" charset="0"/>
                <a:cs typeface="Times New Roman" panose="02020603050405020304" pitchFamily="18" charset="0"/>
              </a:rPr>
              <a:t> )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4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6"/>
                                        </p:tgtEl>
                                        <p:attrNameLst>
                                          <p:attrName>style.visibility</p:attrName>
                                        </p:attrNameLst>
                                      </p:cBhvr>
                                      <p:to>
                                        <p:strVal val="visible"/>
                                      </p:to>
                                    </p:set>
                                    <p:animEffect transition="in" filter="fade">
                                      <p:cBhvr>
                                        <p:cTn id="7" dur="500"/>
                                        <p:tgtEl>
                                          <p:spTgt spid="338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130 hình nền phong cảnh thiên nhiên đẹp nhất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2" y="0"/>
            <a:ext cx="9180342" cy="6827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p:cNvSpPr txBox="1">
            <a:spLocks noChangeArrowheads="1"/>
          </p:cNvSpPr>
          <p:nvPr/>
        </p:nvSpPr>
        <p:spPr bwMode="auto">
          <a:xfrm>
            <a:off x="1447800" y="838200"/>
            <a:ext cx="57166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5400" b="1" dirty="0" err="1">
                <a:solidFill>
                  <a:srgbClr val="FFFF00"/>
                </a:solidFill>
                <a:latin typeface="Times New Roman" panose="02020603050405020304" pitchFamily="18" charset="0"/>
                <a:cs typeface="Times New Roman" panose="02020603050405020304" pitchFamily="18" charset="0"/>
              </a:rPr>
              <a:t>Tự</a:t>
            </a:r>
            <a:r>
              <a:rPr lang="en-US" altLang="en-US" sz="5400" b="1" dirty="0">
                <a:solidFill>
                  <a:srgbClr val="FFFF00"/>
                </a:solidFill>
                <a:latin typeface="Times New Roman" panose="02020603050405020304" pitchFamily="18" charset="0"/>
                <a:cs typeface="Times New Roman" panose="02020603050405020304" pitchFamily="18" charset="0"/>
              </a:rPr>
              <a:t> </a:t>
            </a:r>
            <a:r>
              <a:rPr lang="en-US" altLang="en-US" sz="5400" b="1" dirty="0" err="1">
                <a:solidFill>
                  <a:srgbClr val="FFFF00"/>
                </a:solidFill>
                <a:latin typeface="Times New Roman" panose="02020603050405020304" pitchFamily="18" charset="0"/>
                <a:cs typeface="Times New Roman" panose="02020603050405020304" pitchFamily="18" charset="0"/>
              </a:rPr>
              <a:t>nhiên</a:t>
            </a:r>
            <a:r>
              <a:rPr lang="en-US" altLang="en-US" sz="5400" b="1" dirty="0">
                <a:solidFill>
                  <a:srgbClr val="FFFF00"/>
                </a:solidFill>
                <a:latin typeface="Times New Roman" panose="02020603050405020304" pitchFamily="18" charset="0"/>
                <a:cs typeface="Times New Roman" panose="02020603050405020304" pitchFamily="18" charset="0"/>
              </a:rPr>
              <a:t> </a:t>
            </a:r>
            <a:r>
              <a:rPr lang="en-US" altLang="en-US" sz="5400" b="1" dirty="0" err="1">
                <a:solidFill>
                  <a:srgbClr val="FFFF00"/>
                </a:solidFill>
                <a:latin typeface="Times New Roman" panose="02020603050405020304" pitchFamily="18" charset="0"/>
                <a:cs typeface="Times New Roman" panose="02020603050405020304" pitchFamily="18" charset="0"/>
              </a:rPr>
              <a:t>và</a:t>
            </a:r>
            <a:r>
              <a:rPr lang="en-US" altLang="en-US" sz="5400" b="1" dirty="0">
                <a:solidFill>
                  <a:srgbClr val="FFFF00"/>
                </a:solidFill>
                <a:latin typeface="Times New Roman" panose="02020603050405020304" pitchFamily="18" charset="0"/>
                <a:cs typeface="Times New Roman" panose="02020603050405020304" pitchFamily="18" charset="0"/>
              </a:rPr>
              <a:t> </a:t>
            </a:r>
            <a:r>
              <a:rPr lang="en-US" altLang="en-US" sz="5400" b="1" dirty="0" err="1">
                <a:solidFill>
                  <a:srgbClr val="FFFF00"/>
                </a:solidFill>
                <a:latin typeface="Times New Roman" panose="02020603050405020304" pitchFamily="18" charset="0"/>
                <a:cs typeface="Times New Roman" panose="02020603050405020304" pitchFamily="18" charset="0"/>
              </a:rPr>
              <a:t>xã</a:t>
            </a:r>
            <a:r>
              <a:rPr lang="en-US" altLang="en-US" sz="5400" b="1" dirty="0">
                <a:solidFill>
                  <a:srgbClr val="FFFF00"/>
                </a:solidFill>
                <a:latin typeface="Times New Roman" panose="02020603050405020304" pitchFamily="18" charset="0"/>
                <a:cs typeface="Times New Roman" panose="02020603050405020304" pitchFamily="18" charset="0"/>
              </a:rPr>
              <a:t> </a:t>
            </a:r>
            <a:r>
              <a:rPr lang="en-US" altLang="en-US" sz="5400" b="1" dirty="0" err="1">
                <a:solidFill>
                  <a:srgbClr val="FFFF00"/>
                </a:solidFill>
                <a:latin typeface="Times New Roman" panose="02020603050405020304" pitchFamily="18" charset="0"/>
                <a:cs typeface="Times New Roman" panose="02020603050405020304" pitchFamily="18" charset="0"/>
              </a:rPr>
              <a:t>hội</a:t>
            </a:r>
            <a:endParaRPr lang="en-US" altLang="en-US" sz="5400"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421485" y="1738876"/>
            <a:ext cx="38587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5400" b="1" dirty="0">
                <a:solidFill>
                  <a:srgbClr val="FFFF66"/>
                </a:solidFill>
                <a:latin typeface="Times New Roman" panose="02020603050405020304" pitchFamily="18" charset="0"/>
                <a:cs typeface="Times New Roman" panose="02020603050405020304" pitchFamily="18" charset="0"/>
              </a:rPr>
              <a:t>THÂN CÂY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05000" cy="5819180"/>
          </a:xfrm>
          <a:prstGeom prst="rect">
            <a:avLst/>
          </a:prstGeom>
        </p:spPr>
      </p:pic>
    </p:spTree>
    <p:extLst>
      <p:ext uri="{BB962C8B-B14F-4D97-AF65-F5344CB8AC3E}">
        <p14:creationId xmlns:p14="http://schemas.microsoft.com/office/powerpoint/2010/main" val="324546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28600" y="572365"/>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Thế nào là thân gỗ?</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Text Box 7"/>
          <p:cNvSpPr txBox="1">
            <a:spLocks noChangeArrowheads="1"/>
          </p:cNvSpPr>
          <p:nvPr/>
        </p:nvSpPr>
        <p:spPr bwMode="auto">
          <a:xfrm>
            <a:off x="381000" y="1418274"/>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3600" b="1" dirty="0">
                <a:latin typeface="Times New Roman" panose="02020603050405020304" pitchFamily="18" charset="0"/>
                <a:cs typeface="Times New Roman" panose="02020603050405020304" pitchFamily="18" charset="0"/>
              </a:rPr>
              <a:t> Những cây có thân to, khỏe, cứng, chắc, dẻo dai thì ta gọi đó là thân gỗ.</a:t>
            </a:r>
            <a:endParaRPr lang="vi-VN" altLang="en-US" sz="3600" b="1" dirty="0">
              <a:latin typeface="Times New Roman" panose="02020603050405020304" pitchFamily="18" charset="0"/>
              <a:cs typeface="Times New Roman" panose="02020603050405020304" pitchFamily="18" charset="0"/>
            </a:endParaRPr>
          </a:p>
        </p:txBody>
      </p:sp>
      <p:sp>
        <p:nvSpPr>
          <p:cNvPr id="15" name="Text Box 7"/>
          <p:cNvSpPr txBox="1">
            <a:spLocks noChangeArrowheads="1"/>
          </p:cNvSpPr>
          <p:nvPr/>
        </p:nvSpPr>
        <p:spPr bwMode="auto">
          <a:xfrm>
            <a:off x="-228600" y="2867295"/>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Thế nào là thân thảo?</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17" name="Text Box 7"/>
          <p:cNvSpPr txBox="1">
            <a:spLocks noChangeArrowheads="1"/>
          </p:cNvSpPr>
          <p:nvPr/>
        </p:nvSpPr>
        <p:spPr bwMode="auto">
          <a:xfrm>
            <a:off x="396240" y="3762318"/>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3600" b="1" dirty="0">
                <a:latin typeface="Times New Roman" panose="02020603050405020304" pitchFamily="18" charset="0"/>
                <a:cs typeface="Times New Roman" panose="02020603050405020304" pitchFamily="18" charset="0"/>
              </a:rPr>
              <a:t> Những cây có thân nhỏ, mềm, yếu thì ta gọi đó là thân thảo.</a:t>
            </a:r>
            <a:endParaRPr lang="vi-V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401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039" y="3786055"/>
            <a:ext cx="2250101" cy="30642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746" y="3786056"/>
            <a:ext cx="1913753" cy="29335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30475" y="3756910"/>
            <a:ext cx="2286000" cy="29419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70" y="3750134"/>
            <a:ext cx="2463577" cy="295546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141" y="876301"/>
            <a:ext cx="3003721" cy="259092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0579" y="876300"/>
            <a:ext cx="2959223" cy="2604954"/>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879073"/>
            <a:ext cx="2971800" cy="2602183"/>
          </a:xfrm>
          <a:prstGeom prst="rect">
            <a:avLst/>
          </a:prstGeom>
        </p:spPr>
      </p:pic>
      <p:sp>
        <p:nvSpPr>
          <p:cNvPr id="35842" name="Text Box 8"/>
          <p:cNvSpPr txBox="1">
            <a:spLocks noChangeArrowheads="1"/>
          </p:cNvSpPr>
          <p:nvPr/>
        </p:nvSpPr>
        <p:spPr bwMode="auto">
          <a:xfrm>
            <a:off x="4953000" y="228600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4" name="AutoShape 24">
            <a:hlinkClick r:id="rId9" action="ppaction://hlinksldjump"/>
          </p:cNvPr>
          <p:cNvSpPr>
            <a:spLocks noChangeArrowheads="1"/>
          </p:cNvSpPr>
          <p:nvPr/>
        </p:nvSpPr>
        <p:spPr bwMode="auto">
          <a:xfrm>
            <a:off x="838200" y="1905000"/>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5" name="AutoShape 25">
            <a:hlinkClick r:id="rId10" action="ppaction://hlinksldjump"/>
          </p:cNvPr>
          <p:cNvSpPr>
            <a:spLocks noChangeArrowheads="1"/>
          </p:cNvSpPr>
          <p:nvPr/>
        </p:nvSpPr>
        <p:spPr bwMode="auto">
          <a:xfrm>
            <a:off x="3657600" y="19812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6" name="AutoShape 26">
            <a:hlinkClick r:id="rId11" action="ppaction://hlinksldjump"/>
          </p:cNvPr>
          <p:cNvSpPr>
            <a:spLocks noChangeArrowheads="1"/>
          </p:cNvSpPr>
          <p:nvPr/>
        </p:nvSpPr>
        <p:spPr bwMode="auto">
          <a:xfrm>
            <a:off x="7086600" y="19812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7" name="AutoShape 27">
            <a:hlinkClick r:id="rId12" action="ppaction://hlinksldjump"/>
          </p:cNvPr>
          <p:cNvSpPr>
            <a:spLocks noChangeArrowheads="1"/>
          </p:cNvSpPr>
          <p:nvPr/>
        </p:nvSpPr>
        <p:spPr bwMode="auto">
          <a:xfrm>
            <a:off x="762000" y="42672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8" name="AutoShape 28">
            <a:hlinkClick r:id="rId13" action="ppaction://hlinksldjump"/>
          </p:cNvPr>
          <p:cNvSpPr>
            <a:spLocks noChangeArrowheads="1"/>
          </p:cNvSpPr>
          <p:nvPr/>
        </p:nvSpPr>
        <p:spPr bwMode="auto">
          <a:xfrm>
            <a:off x="2895600" y="42672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9" name="AutoShape 29">
            <a:hlinkClick r:id="rId12" action="ppaction://hlinksldjump"/>
          </p:cNvPr>
          <p:cNvSpPr>
            <a:spLocks noChangeArrowheads="1"/>
          </p:cNvSpPr>
          <p:nvPr/>
        </p:nvSpPr>
        <p:spPr bwMode="auto">
          <a:xfrm>
            <a:off x="5334000" y="4267200"/>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50" name="AutoShape 30">
            <a:hlinkClick r:id="rId14" action="ppaction://hlinksldjump"/>
          </p:cNvPr>
          <p:cNvSpPr>
            <a:spLocks noChangeArrowheads="1"/>
          </p:cNvSpPr>
          <p:nvPr/>
        </p:nvSpPr>
        <p:spPr bwMode="auto">
          <a:xfrm>
            <a:off x="7620000" y="42672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0" name="Rectangle 29"/>
          <p:cNvSpPr/>
          <p:nvPr/>
        </p:nvSpPr>
        <p:spPr>
          <a:xfrm>
            <a:off x="628650" y="3176454"/>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nhãn</a:t>
            </a:r>
            <a:endParaRPr lang="vi-VN" b="1" dirty="0">
              <a:solidFill>
                <a:srgbClr val="FF0000"/>
              </a:solidFill>
              <a:latin typeface="Times New Roman" pitchFamily="18" charset="0"/>
              <a:cs typeface="Times New Roman" pitchFamily="18" charset="0"/>
            </a:endParaRPr>
          </a:p>
        </p:txBody>
      </p:sp>
      <p:sp>
        <p:nvSpPr>
          <p:cNvPr id="31" name="Rectangle 30"/>
          <p:cNvSpPr/>
          <p:nvPr/>
        </p:nvSpPr>
        <p:spPr>
          <a:xfrm>
            <a:off x="3695700" y="3162421"/>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đỏ</a:t>
            </a:r>
            <a:endParaRPr lang="vi-VN" b="1" dirty="0">
              <a:solidFill>
                <a:srgbClr val="FF0000"/>
              </a:solidFill>
              <a:latin typeface="Times New Roman" pitchFamily="18" charset="0"/>
              <a:cs typeface="Times New Roman" pitchFamily="18" charset="0"/>
            </a:endParaRPr>
          </a:p>
        </p:txBody>
      </p:sp>
      <p:sp>
        <p:nvSpPr>
          <p:cNvPr id="32" name="Rectangle 31"/>
          <p:cNvSpPr/>
          <p:nvPr/>
        </p:nvSpPr>
        <p:spPr>
          <a:xfrm>
            <a:off x="37212" y="6553199"/>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muống</a:t>
            </a:r>
            <a:endParaRPr lang="vi-VN" b="1" dirty="0">
              <a:solidFill>
                <a:srgbClr val="FF0000"/>
              </a:solidFill>
              <a:latin typeface="Times New Roman" pitchFamily="18" charset="0"/>
              <a:cs typeface="Times New Roman" pitchFamily="18" charset="0"/>
            </a:endParaRPr>
          </a:p>
        </p:txBody>
      </p:sp>
      <p:sp>
        <p:nvSpPr>
          <p:cNvPr id="33" name="Rectangle 32"/>
          <p:cNvSpPr/>
          <p:nvPr/>
        </p:nvSpPr>
        <p:spPr>
          <a:xfrm>
            <a:off x="2843868" y="6553199"/>
            <a:ext cx="16002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lúa</a:t>
            </a:r>
            <a:endParaRPr lang="vi-VN" b="1" dirty="0">
              <a:solidFill>
                <a:srgbClr val="FF0000"/>
              </a:solidFill>
              <a:latin typeface="Times New Roman" pitchFamily="18" charset="0"/>
              <a:cs typeface="Times New Roman" pitchFamily="18" charset="0"/>
            </a:endParaRPr>
          </a:p>
        </p:txBody>
      </p:sp>
      <p:sp>
        <p:nvSpPr>
          <p:cNvPr id="34" name="Rectangle 33"/>
          <p:cNvSpPr/>
          <p:nvPr/>
        </p:nvSpPr>
        <p:spPr>
          <a:xfrm>
            <a:off x="6866753" y="3143310"/>
            <a:ext cx="17526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leo</a:t>
            </a:r>
            <a:endParaRPr lang="vi-VN" b="1" dirty="0">
              <a:solidFill>
                <a:srgbClr val="FF0000"/>
              </a:solidFill>
              <a:latin typeface="Times New Roman" pitchFamily="18" charset="0"/>
              <a:cs typeface="Times New Roman" pitchFamily="18" charset="0"/>
            </a:endParaRPr>
          </a:p>
        </p:txBody>
      </p:sp>
      <p:sp>
        <p:nvSpPr>
          <p:cNvPr id="35" name="Rectangle 34"/>
          <p:cNvSpPr/>
          <p:nvPr/>
        </p:nvSpPr>
        <p:spPr>
          <a:xfrm>
            <a:off x="4990320" y="6553199"/>
            <a:ext cx="1752600" cy="29711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hào</a:t>
            </a:r>
            <a:endParaRPr lang="vi-VN" b="1" dirty="0">
              <a:solidFill>
                <a:srgbClr val="FF0000"/>
              </a:solidFill>
              <a:latin typeface="Times New Roman" pitchFamily="18" charset="0"/>
              <a:cs typeface="Times New Roman" pitchFamily="18" charset="0"/>
            </a:endParaRPr>
          </a:p>
        </p:txBody>
      </p:sp>
      <p:sp>
        <p:nvSpPr>
          <p:cNvPr id="36" name="Rectangle 35"/>
          <p:cNvSpPr/>
          <p:nvPr/>
        </p:nvSpPr>
        <p:spPr>
          <a:xfrm>
            <a:off x="6881542" y="6546425"/>
            <a:ext cx="2286000" cy="3048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gỗ</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rừng</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2172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a:stretch>
        </a:blipFill>
        <a:effectLst/>
      </p:bgPr>
    </p:bg>
    <p:spTree>
      <p:nvGrpSpPr>
        <p:cNvPr id="1" name=""/>
        <p:cNvGrpSpPr/>
        <p:nvPr/>
      </p:nvGrpSpPr>
      <p:grpSpPr>
        <a:xfrm>
          <a:off x="0" y="0"/>
          <a:ext cx="0" cy="0"/>
          <a:chOff x="0" y="0"/>
          <a:chExt cx="0" cy="0"/>
        </a:xfrm>
      </p:grpSpPr>
      <p:graphicFrame>
        <p:nvGraphicFramePr>
          <p:cNvPr id="16" name="Group 7"/>
          <p:cNvGraphicFramePr>
            <a:graphicFrameLocks noGrp="1"/>
          </p:cNvGraphicFramePr>
          <p:nvPr>
            <p:extLst>
              <p:ext uri="{D42A27DB-BD31-4B8C-83A1-F6EECF244321}">
                <p14:modId xmlns:p14="http://schemas.microsoft.com/office/powerpoint/2010/main" val="874158301"/>
              </p:ext>
            </p:extLst>
          </p:nvPr>
        </p:nvGraphicFramePr>
        <p:xfrm>
          <a:off x="152400" y="1388975"/>
          <a:ext cx="8534400" cy="3085054"/>
        </p:xfrm>
        <a:graphic>
          <a:graphicData uri="http://schemas.openxmlformats.org/drawingml/2006/table">
            <a:tbl>
              <a:tblPr/>
              <a:tblGrid>
                <a:gridCol w="4267200">
                  <a:extLst>
                    <a:ext uri="{9D8B030D-6E8A-4147-A177-3AD203B41FA5}">
                      <a16:colId xmlns="" xmlns:a16="http://schemas.microsoft.com/office/drawing/2014/main" val="20000"/>
                    </a:ext>
                  </a:extLst>
                </a:gridCol>
                <a:gridCol w="4267200">
                  <a:extLst>
                    <a:ext uri="{9D8B030D-6E8A-4147-A177-3AD203B41FA5}">
                      <a16:colId xmlns="" xmlns:a16="http://schemas.microsoft.com/office/drawing/2014/main" val="20001"/>
                    </a:ext>
                  </a:extLst>
                </a:gridCol>
              </a:tblGrid>
              <a:tr h="3701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gỗ</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Thân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thảo</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566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12" name="Rectangle 11"/>
          <p:cNvSpPr/>
          <p:nvPr/>
        </p:nvSpPr>
        <p:spPr>
          <a:xfrm>
            <a:off x="299361" y="2354559"/>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Cây</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nhãn</a:t>
            </a: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4" name="Rectangle 13"/>
          <p:cNvSpPr/>
          <p:nvPr/>
        </p:nvSpPr>
        <p:spPr>
          <a:xfrm>
            <a:off x="345808" y="3169566"/>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Cây</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gỗ</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trong</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rừng</a:t>
            </a: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r>
              <a:rPr lang="en-US" sz="2800" b="1" dirty="0">
                <a:solidFill>
                  <a:schemeClr val="tx1"/>
                </a:solidFill>
                <a:latin typeface="Times New Roman" pitchFamily="18" charset="0"/>
              </a:rPr>
              <a:t>    </a:t>
            </a: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5" name="Rectangle 14"/>
          <p:cNvSpPr/>
          <p:nvPr/>
        </p:nvSpPr>
        <p:spPr>
          <a:xfrm>
            <a:off x="4114800" y="2418761"/>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đỏ</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7" name="Rectangle 16"/>
          <p:cNvSpPr/>
          <p:nvPr/>
        </p:nvSpPr>
        <p:spPr>
          <a:xfrm>
            <a:off x="4419600" y="3189824"/>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dưa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chuột</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8" name="Rectangle 17"/>
          <p:cNvSpPr/>
          <p:nvPr/>
        </p:nvSpPr>
        <p:spPr>
          <a:xfrm>
            <a:off x="4572000" y="4337355"/>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rau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muống</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19" name="Rectangle 18"/>
          <p:cNvSpPr/>
          <p:nvPr/>
        </p:nvSpPr>
        <p:spPr>
          <a:xfrm>
            <a:off x="4038600" y="4554760"/>
            <a:ext cx="3048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lúa</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
        <p:nvSpPr>
          <p:cNvPr id="20" name="Rectangle 19"/>
          <p:cNvSpPr/>
          <p:nvPr/>
        </p:nvSpPr>
        <p:spPr>
          <a:xfrm>
            <a:off x="4230311" y="3723224"/>
            <a:ext cx="3048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cs typeface="Times New Roman" pitchFamily="18" charset="0"/>
              </a:rPr>
              <a:t>Cây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hào</a:t>
            </a: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en-US" sz="2800" b="1" dirty="0">
              <a:solidFill>
                <a:schemeClr val="tx1"/>
              </a:solidFill>
              <a:latin typeface="Times New Roman" pitchFamily="18" charset="0"/>
              <a:cs typeface="Times New Roman" pitchFamily="18" charset="0"/>
            </a:endParaRPr>
          </a:p>
          <a:p>
            <a:pPr algn="ctr" eaLnBrk="1" hangingPunct="1">
              <a:defRPr/>
            </a:pPr>
            <a:endParaRPr lang="vi-VN" sz="2800" b="1" dirty="0"/>
          </a:p>
        </p:txBody>
      </p:sp>
    </p:spTree>
    <p:extLst>
      <p:ext uri="{BB962C8B-B14F-4D97-AF65-F5344CB8AC3E}">
        <p14:creationId xmlns:p14="http://schemas.microsoft.com/office/powerpoint/2010/main" val="229503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amond(in)">
                                      <p:cBhvr>
                                        <p:cTn id="10" dur="1000"/>
                                        <p:tgtEl>
                                          <p:spTgt spid="1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500"/>
                                        <p:tgtEl>
                                          <p:spTgt spid="1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in)">
                                      <p:cBhvr>
                                        <p:cTn id="16" dur="500"/>
                                        <p:tgtEl>
                                          <p:spTgt spid="1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loud Callout 2"/>
          <p:cNvSpPr/>
          <p:nvPr/>
        </p:nvSpPr>
        <p:spPr>
          <a:xfrm>
            <a:off x="1676400" y="381000"/>
            <a:ext cx="5867400" cy="37338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gỗ</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326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71562" y="3541761"/>
            <a:ext cx="3738846"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đàn</a:t>
            </a:r>
            <a:endParaRPr lang="en-US" altLang="en-US" sz="2800" b="1" dirty="0">
              <a:latin typeface="Times New Roman" panose="02020603050405020304" pitchFamily="18" charset="0"/>
              <a:cs typeface="Times New Roman" panose="02020603050405020304" pitchFamily="18" charset="0"/>
            </a:endParaRPr>
          </a:p>
        </p:txBody>
      </p:sp>
      <p:sp>
        <p:nvSpPr>
          <p:cNvPr id="16388" name="Text Box 4"/>
          <p:cNvSpPr txBox="1">
            <a:spLocks noChangeArrowheads="1"/>
          </p:cNvSpPr>
          <p:nvPr/>
        </p:nvSpPr>
        <p:spPr bwMode="auto">
          <a:xfrm>
            <a:off x="571564" y="6158707"/>
            <a:ext cx="3377023"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cừ</a:t>
            </a:r>
            <a:endParaRPr lang="en-US" altLang="en-US" sz="2800" b="1" dirty="0">
              <a:latin typeface="Times New Roman" panose="02020603050405020304" pitchFamily="18" charset="0"/>
              <a:cs typeface="Times New Roman" panose="02020603050405020304" pitchFamily="18" charset="0"/>
            </a:endParaRPr>
          </a:p>
        </p:txBody>
      </p:sp>
      <p:sp>
        <p:nvSpPr>
          <p:cNvPr id="16389" name="Text Box 5"/>
          <p:cNvSpPr txBox="1">
            <a:spLocks noChangeArrowheads="1"/>
          </p:cNvSpPr>
          <p:nvPr/>
        </p:nvSpPr>
        <p:spPr bwMode="auto">
          <a:xfrm>
            <a:off x="5893686" y="3553037"/>
            <a:ext cx="6151005"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xoan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đông</a:t>
            </a:r>
            <a:r>
              <a:rPr lang="en-US" altLang="en-US" sz="2800" b="1" dirty="0">
                <a:latin typeface="Times New Roman" panose="02020603050405020304" pitchFamily="18" charset="0"/>
                <a:cs typeface="Times New Roman" panose="02020603050405020304" pitchFamily="18" charset="0"/>
              </a:rPr>
              <a:t>)</a:t>
            </a:r>
          </a:p>
        </p:txBody>
      </p:sp>
      <p:sp>
        <p:nvSpPr>
          <p:cNvPr id="16390" name="Text Box 6"/>
          <p:cNvSpPr txBox="1">
            <a:spLocks noChangeArrowheads="1"/>
          </p:cNvSpPr>
          <p:nvPr/>
        </p:nvSpPr>
        <p:spPr bwMode="auto">
          <a:xfrm>
            <a:off x="6759950" y="6125138"/>
            <a:ext cx="2276475"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dừa</a:t>
            </a:r>
            <a:endParaRPr lang="en-US" altLang="en-US" sz="2800" b="1" dirty="0">
              <a:latin typeface="Times New Roman" panose="02020603050405020304" pitchFamily="18" charset="0"/>
              <a:cs typeface="Times New Roman" panose="02020603050405020304" pitchFamily="18" charset="0"/>
            </a:endParaRPr>
          </a:p>
        </p:txBody>
      </p:sp>
      <p:pic>
        <p:nvPicPr>
          <p:cNvPr id="16391" name="Picture 7" descr="cay bach dan"/>
          <p:cNvPicPr>
            <a:picLocks noChangeAspect="1" noChangeArrowheads="1"/>
          </p:cNvPicPr>
          <p:nvPr/>
        </p:nvPicPr>
        <p:blipFill>
          <a:blip r:embed="rId2"/>
          <a:srcRect/>
          <a:stretch>
            <a:fillRect/>
          </a:stretch>
        </p:blipFill>
        <p:spPr bwMode="auto">
          <a:xfrm>
            <a:off x="268941" y="1557759"/>
            <a:ext cx="2743200" cy="1847850"/>
          </a:xfrm>
          <a:prstGeom prst="rect">
            <a:avLst/>
          </a:prstGeom>
          <a:noFill/>
          <a:ln w="9525">
            <a:noFill/>
            <a:miter lim="800000"/>
            <a:headEnd/>
            <a:tailEnd/>
          </a:ln>
        </p:spPr>
      </p:pic>
      <p:pic>
        <p:nvPicPr>
          <p:cNvPr id="16392" name="Picture 8" descr="cay go lim"/>
          <p:cNvPicPr>
            <a:picLocks noChangeAspect="1" noChangeArrowheads="1"/>
          </p:cNvPicPr>
          <p:nvPr/>
        </p:nvPicPr>
        <p:blipFill>
          <a:blip r:embed="rId3"/>
          <a:srcRect/>
          <a:stretch>
            <a:fillRect/>
          </a:stretch>
        </p:blipFill>
        <p:spPr bwMode="auto">
          <a:xfrm>
            <a:off x="3211605" y="1636761"/>
            <a:ext cx="2667000" cy="3810000"/>
          </a:xfrm>
          <a:prstGeom prst="rect">
            <a:avLst/>
          </a:prstGeom>
          <a:noFill/>
          <a:ln w="9525">
            <a:noFill/>
            <a:miter lim="800000"/>
            <a:headEnd/>
            <a:tailEnd/>
          </a:ln>
        </p:spPr>
      </p:pic>
      <p:pic>
        <p:nvPicPr>
          <p:cNvPr id="16393" name="Picture 9" descr="cay xoan"/>
          <p:cNvPicPr>
            <a:picLocks noChangeAspect="1" noChangeArrowheads="1"/>
          </p:cNvPicPr>
          <p:nvPr/>
        </p:nvPicPr>
        <p:blipFill>
          <a:blip r:embed="rId4"/>
          <a:srcRect/>
          <a:stretch>
            <a:fillRect/>
          </a:stretch>
        </p:blipFill>
        <p:spPr bwMode="auto">
          <a:xfrm>
            <a:off x="6079753" y="1512517"/>
            <a:ext cx="2895600" cy="1938337"/>
          </a:xfrm>
          <a:prstGeom prst="rect">
            <a:avLst/>
          </a:prstGeom>
          <a:noFill/>
          <a:ln w="9525">
            <a:noFill/>
            <a:miter lim="800000"/>
            <a:headEnd/>
            <a:tailEnd/>
          </a:ln>
        </p:spPr>
      </p:pic>
      <p:pic>
        <p:nvPicPr>
          <p:cNvPr id="16394" name="Picture 10" descr="cay xa cu"/>
          <p:cNvPicPr>
            <a:picLocks noChangeAspect="1" noChangeArrowheads="1"/>
          </p:cNvPicPr>
          <p:nvPr/>
        </p:nvPicPr>
        <p:blipFill>
          <a:blip r:embed="rId5"/>
          <a:srcRect/>
          <a:stretch>
            <a:fillRect/>
          </a:stretch>
        </p:blipFill>
        <p:spPr bwMode="auto">
          <a:xfrm>
            <a:off x="349623" y="4139220"/>
            <a:ext cx="2667000" cy="1905000"/>
          </a:xfrm>
          <a:prstGeom prst="rect">
            <a:avLst/>
          </a:prstGeom>
          <a:noFill/>
          <a:ln w="9525">
            <a:noFill/>
            <a:miter lim="800000"/>
            <a:headEnd/>
            <a:tailEnd/>
          </a:ln>
        </p:spPr>
      </p:pic>
      <p:pic>
        <p:nvPicPr>
          <p:cNvPr id="16395" name="Picture 11" descr="cay dua"/>
          <p:cNvPicPr>
            <a:picLocks noChangeAspect="1" noChangeArrowheads="1"/>
          </p:cNvPicPr>
          <p:nvPr/>
        </p:nvPicPr>
        <p:blipFill>
          <a:blip r:embed="rId6"/>
          <a:srcRect/>
          <a:stretch>
            <a:fillRect/>
          </a:stretch>
        </p:blipFill>
        <p:spPr bwMode="auto">
          <a:xfrm>
            <a:off x="6073587" y="4215420"/>
            <a:ext cx="2895600" cy="1828800"/>
          </a:xfrm>
          <a:prstGeom prst="rect">
            <a:avLst/>
          </a:prstGeom>
          <a:noFill/>
          <a:ln w="9525">
            <a:noFill/>
            <a:miter lim="800000"/>
            <a:headEnd/>
            <a:tailEnd/>
          </a:ln>
        </p:spPr>
      </p:pic>
      <p:sp>
        <p:nvSpPr>
          <p:cNvPr id="16396" name="Text Box 12"/>
          <p:cNvSpPr txBox="1">
            <a:spLocks noChangeArrowheads="1"/>
          </p:cNvSpPr>
          <p:nvPr/>
        </p:nvSpPr>
        <p:spPr bwMode="auto">
          <a:xfrm>
            <a:off x="3477057" y="5601918"/>
            <a:ext cx="3377023"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Cây gỗ lim</a:t>
            </a:r>
          </a:p>
        </p:txBody>
      </p:sp>
      <p:sp>
        <p:nvSpPr>
          <p:cNvPr id="19468" name="Title 1"/>
          <p:cNvSpPr>
            <a:spLocks noGrp="1"/>
          </p:cNvSpPr>
          <p:nvPr>
            <p:ph type="title"/>
          </p:nvPr>
        </p:nvSpPr>
        <p:spPr>
          <a:xfrm>
            <a:off x="985838" y="538959"/>
            <a:ext cx="7124700" cy="923925"/>
          </a:xfrm>
        </p:spPr>
        <p:txBody>
          <a:bodyPr/>
          <a:lstStyle/>
          <a:p>
            <a:pPr algn="ctr" eaLnBrk="1" hangingPunct="1"/>
            <a:r>
              <a:rPr lang="en-US" altLang="en-US" b="1" dirty="0" err="1" smtClean="0">
                <a:solidFill>
                  <a:srgbClr val="C00000"/>
                </a:solidFill>
                <a:latin typeface="Times New Roman" pitchFamily="18" charset="0"/>
                <a:cs typeface="Trebuchet MS" pitchFamily="34" charset="0"/>
              </a:rPr>
              <a:t>Một</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số</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thân</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cây</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gỗ</a:t>
            </a:r>
            <a:r>
              <a:rPr lang="en-US" altLang="en-US" b="1" dirty="0" smtClean="0">
                <a:solidFill>
                  <a:srgbClr val="C00000"/>
                </a:solidFill>
                <a:latin typeface="Times New Roman" pitchFamily="18" charset="0"/>
                <a:cs typeface="Trebuchet MS" pitchFamily="34" charset="0"/>
              </a:rPr>
              <a:t>:</a:t>
            </a:r>
            <a:endParaRPr lang="en-US" altLang="en-US" b="1" dirty="0" smtClean="0">
              <a:solidFill>
                <a:srgbClr val="C00000"/>
              </a:solidFill>
              <a:cs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ppt_x"/>
                                          </p:val>
                                        </p:tav>
                                        <p:tav tm="100000">
                                          <p:val>
                                            <p:strVal val="#ppt_x"/>
                                          </p:val>
                                        </p:tav>
                                      </p:tavLst>
                                    </p:anim>
                                    <p:anim calcmode="lin" valueType="num">
                                      <p:cBhvr additive="base">
                                        <p:cTn id="8"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500"/>
                                        <p:tgtEl>
                                          <p:spTgt spid="163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fade">
                                      <p:cBhvr>
                                        <p:cTn id="18" dur="500"/>
                                        <p:tgtEl>
                                          <p:spTgt spid="163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388"/>
                                        </p:tgtEl>
                                        <p:attrNameLst>
                                          <p:attrName>style.visibility</p:attrName>
                                        </p:attrNameLst>
                                      </p:cBhvr>
                                      <p:to>
                                        <p:strVal val="visible"/>
                                      </p:to>
                                    </p:set>
                                    <p:animEffect transition="in" filter="fade">
                                      <p:cBhvr>
                                        <p:cTn id="23" dur="1000"/>
                                        <p:tgtEl>
                                          <p:spTgt spid="16388"/>
                                        </p:tgtEl>
                                      </p:cBhvr>
                                    </p:animEffect>
                                    <p:anim calcmode="lin" valueType="num">
                                      <p:cBhvr>
                                        <p:cTn id="24" dur="1000" fill="hold"/>
                                        <p:tgtEl>
                                          <p:spTgt spid="16388"/>
                                        </p:tgtEl>
                                        <p:attrNameLst>
                                          <p:attrName>ppt_x</p:attrName>
                                        </p:attrNameLst>
                                      </p:cBhvr>
                                      <p:tavLst>
                                        <p:tav tm="0">
                                          <p:val>
                                            <p:strVal val="#ppt_x"/>
                                          </p:val>
                                        </p:tav>
                                        <p:tav tm="100000">
                                          <p:val>
                                            <p:strVal val="#ppt_x"/>
                                          </p:val>
                                        </p:tav>
                                      </p:tavLst>
                                    </p:anim>
                                    <p:anim calcmode="lin" valueType="num">
                                      <p:cBhvr>
                                        <p:cTn id="25"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392"/>
                                        </p:tgtEl>
                                        <p:attrNameLst>
                                          <p:attrName>style.visibility</p:attrName>
                                        </p:attrNameLst>
                                      </p:cBhvr>
                                      <p:to>
                                        <p:strVal val="visible"/>
                                      </p:to>
                                    </p:set>
                                    <p:animEffect transition="in" filter="fade">
                                      <p:cBhvr>
                                        <p:cTn id="30" dur="500"/>
                                        <p:tgtEl>
                                          <p:spTgt spid="163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96"/>
                                        </p:tgtEl>
                                        <p:attrNameLst>
                                          <p:attrName>style.visibility</p:attrName>
                                        </p:attrNameLst>
                                      </p:cBhvr>
                                      <p:to>
                                        <p:strVal val="visible"/>
                                      </p:to>
                                    </p:set>
                                    <p:animEffect transition="in" filter="fade">
                                      <p:cBhvr>
                                        <p:cTn id="35" dur="1000"/>
                                        <p:tgtEl>
                                          <p:spTgt spid="16396"/>
                                        </p:tgtEl>
                                      </p:cBhvr>
                                    </p:animEffect>
                                    <p:anim calcmode="lin" valueType="num">
                                      <p:cBhvr>
                                        <p:cTn id="36" dur="1000" fill="hold"/>
                                        <p:tgtEl>
                                          <p:spTgt spid="16396"/>
                                        </p:tgtEl>
                                        <p:attrNameLst>
                                          <p:attrName>ppt_x</p:attrName>
                                        </p:attrNameLst>
                                      </p:cBhvr>
                                      <p:tavLst>
                                        <p:tav tm="0">
                                          <p:val>
                                            <p:strVal val="#ppt_x"/>
                                          </p:val>
                                        </p:tav>
                                        <p:tav tm="100000">
                                          <p:val>
                                            <p:strVal val="#ppt_x"/>
                                          </p:val>
                                        </p:tav>
                                      </p:tavLst>
                                    </p:anim>
                                    <p:anim calcmode="lin" valueType="num">
                                      <p:cBhvr>
                                        <p:cTn id="37"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wipe(down)">
                                      <p:cBhvr>
                                        <p:cTn id="42" dur="500"/>
                                        <p:tgtEl>
                                          <p:spTgt spid="163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wipe(down)">
                                      <p:cBhvr>
                                        <p:cTn id="47" dur="500"/>
                                        <p:tgtEl>
                                          <p:spTgt spid="163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16395"/>
                                        </p:tgtEl>
                                        <p:attrNameLst>
                                          <p:attrName>style.visibility</p:attrName>
                                        </p:attrNameLst>
                                      </p:cBhvr>
                                      <p:to>
                                        <p:strVal val="visible"/>
                                      </p:to>
                                    </p:set>
                                    <p:animEffect transition="in" filter="circle(in)">
                                      <p:cBhvr>
                                        <p:cTn id="52" dur="2000"/>
                                        <p:tgtEl>
                                          <p:spTgt spid="163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390"/>
                                        </p:tgtEl>
                                        <p:attrNameLst>
                                          <p:attrName>style.visibility</p:attrName>
                                        </p:attrNameLst>
                                      </p:cBhvr>
                                      <p:to>
                                        <p:strVal val="visible"/>
                                      </p:to>
                                    </p:set>
                                    <p:anim calcmode="lin" valueType="num">
                                      <p:cBhvr additive="base">
                                        <p:cTn id="57" dur="500" fill="hold"/>
                                        <p:tgtEl>
                                          <p:spTgt spid="16390"/>
                                        </p:tgtEl>
                                        <p:attrNameLst>
                                          <p:attrName>ppt_x</p:attrName>
                                        </p:attrNameLst>
                                      </p:cBhvr>
                                      <p:tavLst>
                                        <p:tav tm="0">
                                          <p:val>
                                            <p:strVal val="#ppt_x"/>
                                          </p:val>
                                        </p:tav>
                                        <p:tav tm="100000">
                                          <p:val>
                                            <p:strVal val="#ppt_x"/>
                                          </p:val>
                                        </p:tav>
                                      </p:tavLst>
                                    </p:anim>
                                    <p:anim calcmode="lin" valueType="num">
                                      <p:cBhvr additive="base">
                                        <p:cTn id="58"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P spid="16389" grpId="0"/>
      <p:bldP spid="16390" grpId="0"/>
      <p:bldP spid="163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p:cNvGrpSpPr>
            <a:grpSpLocks/>
          </p:cNvGrpSpPr>
          <p:nvPr/>
        </p:nvGrpSpPr>
        <p:grpSpPr bwMode="auto">
          <a:xfrm>
            <a:off x="58738" y="2"/>
            <a:ext cx="4572000" cy="3692497"/>
            <a:chOff x="0" y="0"/>
            <a:chExt cx="2496" cy="2400"/>
          </a:xfrm>
        </p:grpSpPr>
        <p:pic>
          <p:nvPicPr>
            <p:cNvPr id="118792" name="Picture 3" descr="amazing_tre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9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3" name="Text Box 4"/>
            <p:cNvSpPr txBox="1">
              <a:spLocks noChangeArrowheads="1"/>
            </p:cNvSpPr>
            <p:nvPr/>
          </p:nvSpPr>
          <p:spPr bwMode="auto">
            <a:xfrm>
              <a:off x="336" y="2160"/>
              <a:ext cx="158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solidFill>
                  <a:srgbClr val="000000"/>
                </a:solidFill>
              </a:endParaRPr>
            </a:p>
          </p:txBody>
        </p:sp>
      </p:grpSp>
      <p:sp>
        <p:nvSpPr>
          <p:cNvPr id="118787" name="Text Box 6"/>
          <p:cNvSpPr txBox="1">
            <a:spLocks noChangeArrowheads="1"/>
          </p:cNvSpPr>
          <p:nvPr/>
        </p:nvSpPr>
        <p:spPr bwMode="auto">
          <a:xfrm>
            <a:off x="457200" y="2904149"/>
            <a:ext cx="3581400" cy="460375"/>
          </a:xfrm>
          <a:prstGeom prst="rect">
            <a:avLst/>
          </a:prstGeom>
          <a:solidFill>
            <a:srgbClr val="FFFF00"/>
          </a:solidFill>
          <a:ln w="9525">
            <a:solidFill>
              <a:srgbClr val="FF0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solidFill>
                  <a:srgbClr val="FF0000"/>
                </a:solidFill>
                <a:latin typeface="Times New Roman" panose="02020603050405020304" pitchFamily="18" charset="0"/>
                <a:cs typeface="Times New Roman" panose="02020603050405020304" pitchFamily="18" charset="0"/>
              </a:rPr>
              <a:t>Thân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cây</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làm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cổng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nhà</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1187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3381377"/>
            <a:ext cx="4476750" cy="3476625"/>
          </a:xfrm>
          <a:prstGeom prst="rect">
            <a:avLst/>
          </a:prstGeom>
          <a:solidFill>
            <a:srgbClr val="FFFF00"/>
          </a:solidFill>
          <a:ln w="9525">
            <a:solidFill>
              <a:srgbClr val="FF0000"/>
            </a:solidFill>
            <a:miter lim="800000"/>
            <a:headEnd/>
            <a:tailEnd/>
          </a:ln>
        </p:spPr>
      </p:pic>
      <p:pic>
        <p:nvPicPr>
          <p:cNvPr id="11878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371600"/>
            <a:ext cx="4419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TextBox 5"/>
          <p:cNvSpPr txBox="1">
            <a:spLocks noChangeArrowheads="1"/>
          </p:cNvSpPr>
          <p:nvPr/>
        </p:nvSpPr>
        <p:spPr bwMode="auto">
          <a:xfrm>
            <a:off x="756262" y="6428990"/>
            <a:ext cx="2819400" cy="461963"/>
          </a:xfrm>
          <a:prstGeom prst="rect">
            <a:avLst/>
          </a:prstGeom>
          <a:solidFill>
            <a:srgbClr val="FFFF00"/>
          </a:solidFill>
          <a:ln w="9525">
            <a:solidFill>
              <a:srgbClr val="FF0000"/>
            </a:solid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err="1">
                <a:solidFill>
                  <a:srgbClr val="FF0000"/>
                </a:solidFill>
                <a:latin typeface="Times New Roman" panose="02020603050405020304" pitchFamily="18" charset="0"/>
                <a:cs typeface="Times New Roman" panose="02020603050405020304" pitchFamily="18" charset="0"/>
              </a:rPr>
              <a:t>Làm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nhà</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cầu</a:t>
            </a:r>
            <a:r>
              <a:rPr lang="en-US" altLang="en-US" sz="2400" b="1" dirty="0">
                <a:solidFill>
                  <a:srgbClr val="FF0000"/>
                </a:solidFill>
                <a:latin typeface="Times New Roman" panose="02020603050405020304" pitchFamily="18" charset="0"/>
                <a:cs typeface="Times New Roman" panose="02020603050405020304" pitchFamily="18" charset="0"/>
              </a:rPr>
              <a:t> thang</a:t>
            </a:r>
          </a:p>
        </p:txBody>
      </p:sp>
      <p:sp>
        <p:nvSpPr>
          <p:cNvPr id="118791" name="TextBox 18"/>
          <p:cNvSpPr txBox="1">
            <a:spLocks noChangeArrowheads="1"/>
          </p:cNvSpPr>
          <p:nvPr/>
        </p:nvSpPr>
        <p:spPr bwMode="auto">
          <a:xfrm>
            <a:off x="5930108" y="4826002"/>
            <a:ext cx="1912937" cy="461963"/>
          </a:xfrm>
          <a:prstGeom prst="rect">
            <a:avLst/>
          </a:prstGeom>
          <a:solidFill>
            <a:srgbClr val="FFFF00"/>
          </a:solidFill>
          <a:ln w="9525">
            <a:solidFill>
              <a:srgbClr val="FF0000"/>
            </a:solid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Làm bàn ghế</a:t>
            </a:r>
          </a:p>
        </p:txBody>
      </p:sp>
    </p:spTree>
    <p:extLst>
      <p:ext uri="{BB962C8B-B14F-4D97-AF65-F5344CB8AC3E}">
        <p14:creationId xmlns:p14="http://schemas.microsoft.com/office/powerpoint/2010/main" val="2650905343"/>
      </p:ext>
    </p:extLst>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5838" y="538959"/>
            <a:ext cx="7124700" cy="923925"/>
          </a:xfrm>
        </p:spPr>
        <p:txBody>
          <a:bodyPr/>
          <a:lstStyle/>
          <a:p>
            <a:pPr algn="ctr" eaLnBrk="1" hangingPunct="1"/>
            <a:r>
              <a:rPr lang="en-US" altLang="en-US" b="1" dirty="0" err="1" smtClean="0">
                <a:solidFill>
                  <a:srgbClr val="C00000"/>
                </a:solidFill>
                <a:latin typeface="Times New Roman" pitchFamily="18" charset="0"/>
                <a:cs typeface="Trebuchet MS" pitchFamily="34" charset="0"/>
              </a:rPr>
              <a:t>Một</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số</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cây</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thân</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thảo</a:t>
            </a:r>
            <a:r>
              <a:rPr lang="en-US" altLang="en-US" b="1" dirty="0" smtClean="0">
                <a:solidFill>
                  <a:srgbClr val="C00000"/>
                </a:solidFill>
                <a:latin typeface="Times New Roman" pitchFamily="18" charset="0"/>
                <a:cs typeface="Trebuchet MS" pitchFamily="34" charset="0"/>
              </a:rPr>
              <a:t>:</a:t>
            </a:r>
            <a:endParaRPr lang="en-US" altLang="en-US" b="1" dirty="0" smtClean="0">
              <a:solidFill>
                <a:srgbClr val="C00000"/>
              </a:solidFill>
              <a:cs typeface="Trebuchet MS"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1"/>
            <a:ext cx="4724400" cy="41148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2" y="1676401"/>
            <a:ext cx="4410891" cy="4114801"/>
          </a:xfrm>
          <a:prstGeom prst="rect">
            <a:avLst/>
          </a:prstGeom>
        </p:spPr>
      </p:pic>
      <p:sp>
        <p:nvSpPr>
          <p:cNvPr id="9" name="TextBox 8"/>
          <p:cNvSpPr txBox="1"/>
          <p:nvPr/>
        </p:nvSpPr>
        <p:spPr>
          <a:xfrm>
            <a:off x="1219200" y="5791202"/>
            <a:ext cx="21336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172200" y="5808385"/>
            <a:ext cx="262501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lốt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387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5838" y="538959"/>
            <a:ext cx="7124700" cy="923925"/>
          </a:xfrm>
        </p:spPr>
        <p:txBody>
          <a:bodyPr/>
          <a:lstStyle/>
          <a:p>
            <a:pPr algn="ctr" eaLnBrk="1" hangingPunct="1"/>
            <a:r>
              <a:rPr lang="en-US" altLang="en-US" b="1" dirty="0" err="1" smtClean="0">
                <a:solidFill>
                  <a:srgbClr val="C00000"/>
                </a:solidFill>
                <a:latin typeface="Times New Roman" pitchFamily="18" charset="0"/>
                <a:cs typeface="Trebuchet MS" pitchFamily="34" charset="0"/>
              </a:rPr>
              <a:t>Một</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số</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cây</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thân</a:t>
            </a:r>
            <a:r>
              <a:rPr lang="en-US" altLang="en-US" b="1" dirty="0" smtClean="0">
                <a:solidFill>
                  <a:srgbClr val="C00000"/>
                </a:solidFill>
                <a:latin typeface="Times New Roman" pitchFamily="18" charset="0"/>
                <a:cs typeface="Trebuchet MS" pitchFamily="34" charset="0"/>
              </a:rPr>
              <a:t> </a:t>
            </a:r>
            <a:r>
              <a:rPr lang="en-US" altLang="en-US" b="1" dirty="0" err="1" smtClean="0">
                <a:solidFill>
                  <a:srgbClr val="C00000"/>
                </a:solidFill>
                <a:latin typeface="Times New Roman" pitchFamily="18" charset="0"/>
                <a:cs typeface="Trebuchet MS" pitchFamily="34" charset="0"/>
              </a:rPr>
              <a:t>thảo</a:t>
            </a:r>
            <a:r>
              <a:rPr lang="en-US" altLang="en-US" b="1" dirty="0" smtClean="0">
                <a:solidFill>
                  <a:srgbClr val="C00000"/>
                </a:solidFill>
                <a:latin typeface="Times New Roman" pitchFamily="18" charset="0"/>
                <a:cs typeface="Trebuchet MS" pitchFamily="34" charset="0"/>
              </a:rPr>
              <a:t>:</a:t>
            </a:r>
            <a:endParaRPr lang="en-US" altLang="en-US" b="1" dirty="0" smtClean="0">
              <a:solidFill>
                <a:srgbClr val="C00000"/>
              </a:solidFill>
              <a:cs typeface="Trebuchet MS"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2"/>
            <a:ext cx="4648200" cy="38832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828801"/>
            <a:ext cx="4495800" cy="3883223"/>
          </a:xfrm>
          <a:prstGeom prst="rect">
            <a:avLst/>
          </a:prstGeom>
        </p:spPr>
      </p:pic>
      <p:sp>
        <p:nvSpPr>
          <p:cNvPr id="7" name="TextBox 6"/>
          <p:cNvSpPr txBox="1"/>
          <p:nvPr/>
        </p:nvSpPr>
        <p:spPr>
          <a:xfrm>
            <a:off x="1143002" y="5785553"/>
            <a:ext cx="2193229"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chua</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53200" y="5785553"/>
            <a:ext cx="115288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Tía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53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140"/>
            <a:ext cx="6853158" cy="707886"/>
          </a:xfrm>
          <a:prstGeom prst="rect">
            <a:avLst/>
          </a:prstGeom>
          <a:noFill/>
        </p:spPr>
        <p:txBody>
          <a:bodyPr wrap="none" rtlCol="0">
            <a:spAutoFit/>
          </a:bodyPr>
          <a:lstStyle/>
          <a:p>
            <a:r>
              <a:rPr lang="en-US" sz="4000" i="1" dirty="0" err="1">
                <a:solidFill>
                  <a:srgbClr val="C00000"/>
                </a:solidFill>
                <a:latin typeface="Times New Roman" panose="02020603050405020304" pitchFamily="18" charset="0"/>
                <a:cs typeface="Times New Roman" panose="02020603050405020304" pitchFamily="18" charset="0"/>
              </a:rPr>
              <a:t>Thân</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cây</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su</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hào</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có</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gì</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đặc</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biệt</a:t>
            </a:r>
            <a:r>
              <a:rPr lang="en-US" sz="4000" i="1" dirty="0">
                <a:solidFill>
                  <a:srgbClr val="C00000"/>
                </a:solidFill>
                <a:latin typeface="Times New Roman" panose="02020603050405020304" pitchFamily="18" charset="0"/>
                <a:cs typeface="Times New Roman" panose="02020603050405020304" pitchFamily="18" charset="0"/>
              </a:rPr>
              <a:t> ?</a:t>
            </a:r>
            <a:endParaRPr lang="en-US" sz="4000" i="1" dirty="0">
              <a:solidFill>
                <a:srgbClr val="C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
            <a:ext cx="8001000" cy="4191000"/>
          </a:xfrm>
          <a:prstGeom prst="rect">
            <a:avLst/>
          </a:prstGeom>
        </p:spPr>
      </p:pic>
      <p:sp>
        <p:nvSpPr>
          <p:cNvPr id="7" name="TextBox 6"/>
          <p:cNvSpPr txBox="1"/>
          <p:nvPr/>
        </p:nvSpPr>
        <p:spPr>
          <a:xfrm>
            <a:off x="685802" y="5381898"/>
            <a:ext cx="7545655" cy="646331"/>
          </a:xfrm>
          <a:prstGeom prst="rect">
            <a:avLst/>
          </a:prstGeom>
          <a:no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Cây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phình</a:t>
            </a:r>
            <a:r>
              <a:rPr lang="en-US" sz="3600" b="1" dirty="0">
                <a:latin typeface="Times New Roman" panose="02020603050405020304" pitchFamily="18" charset="0"/>
                <a:cs typeface="Times New Roman" panose="02020603050405020304" pitchFamily="18" charset="0"/>
              </a:rPr>
              <a:t> to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0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loud 3"/>
          <p:cNvSpPr/>
          <p:nvPr/>
        </p:nvSpPr>
        <p:spPr>
          <a:xfrm>
            <a:off x="471616" y="2819400"/>
            <a:ext cx="2209800" cy="1828800"/>
          </a:xfrm>
          <a:prstGeom prst="clou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THÂN CÂY</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V="1">
            <a:off x="2438400" y="2514600"/>
            <a:ext cx="10668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362200" y="4229100"/>
            <a:ext cx="1219200" cy="49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05200" y="1880579"/>
            <a:ext cx="2133600" cy="113903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Cách</a:t>
            </a:r>
            <a:r>
              <a:rPr lang="en-US" dirty="0" smtClean="0"/>
              <a:t> </a:t>
            </a:r>
            <a:r>
              <a:rPr lang="en-US" dirty="0" err="1" smtClean="0"/>
              <a:t>mọc</a:t>
            </a:r>
            <a:endParaRPr lang="en-US" dirty="0"/>
          </a:p>
        </p:txBody>
      </p:sp>
      <p:sp>
        <p:nvSpPr>
          <p:cNvPr id="10" name="Oval 9"/>
          <p:cNvSpPr/>
          <p:nvPr/>
        </p:nvSpPr>
        <p:spPr>
          <a:xfrm>
            <a:off x="3581400" y="4216745"/>
            <a:ext cx="2133600" cy="113903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Cấu</a:t>
            </a:r>
            <a:r>
              <a:rPr lang="en-US" dirty="0" smtClean="0"/>
              <a:t> </a:t>
            </a:r>
            <a:r>
              <a:rPr lang="en-US" dirty="0" err="1" smtClean="0"/>
              <a:t>tạo</a:t>
            </a:r>
            <a:endParaRPr lang="en-US" dirty="0"/>
          </a:p>
        </p:txBody>
      </p:sp>
      <p:cxnSp>
        <p:nvCxnSpPr>
          <p:cNvPr id="11" name="Straight Arrow Connector 10"/>
          <p:cNvCxnSpPr/>
          <p:nvPr/>
        </p:nvCxnSpPr>
        <p:spPr>
          <a:xfrm flipV="1">
            <a:off x="5642919" y="1587499"/>
            <a:ext cx="986996" cy="834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40861" y="2445009"/>
            <a:ext cx="1064741" cy="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38800" y="2462308"/>
            <a:ext cx="1066800" cy="739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711141" y="4161071"/>
            <a:ext cx="992659" cy="725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97111" y="4895560"/>
            <a:ext cx="1064741" cy="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05025" y="4895558"/>
            <a:ext cx="1066800" cy="739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6629917" y="1036025"/>
            <a:ext cx="2133085" cy="731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Thân</a:t>
            </a:r>
            <a:r>
              <a:rPr lang="en-US" dirty="0" smtClean="0"/>
              <a:t> </a:t>
            </a:r>
            <a:r>
              <a:rPr lang="en-US" dirty="0" err="1" smtClean="0"/>
              <a:t>đứng</a:t>
            </a:r>
            <a:endParaRPr lang="en-US" dirty="0"/>
          </a:p>
        </p:txBody>
      </p:sp>
      <p:sp>
        <p:nvSpPr>
          <p:cNvPr id="24" name="Rounded Rectangle 23"/>
          <p:cNvSpPr/>
          <p:nvPr/>
        </p:nvSpPr>
        <p:spPr>
          <a:xfrm>
            <a:off x="6694533" y="1950425"/>
            <a:ext cx="2133085" cy="731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Thân</a:t>
            </a:r>
            <a:r>
              <a:rPr lang="en-US" dirty="0" smtClean="0"/>
              <a:t> </a:t>
            </a:r>
            <a:r>
              <a:rPr lang="en-US" dirty="0" err="1" smtClean="0"/>
              <a:t>bo</a:t>
            </a:r>
            <a:r>
              <a:rPr lang="en-US" dirty="0" smtClean="0"/>
              <a:t>̀</a:t>
            </a:r>
            <a:endParaRPr lang="en-US" dirty="0"/>
          </a:p>
        </p:txBody>
      </p:sp>
      <p:sp>
        <p:nvSpPr>
          <p:cNvPr id="25" name="Rounded Rectangle 24"/>
          <p:cNvSpPr/>
          <p:nvPr/>
        </p:nvSpPr>
        <p:spPr>
          <a:xfrm>
            <a:off x="6705602" y="2819400"/>
            <a:ext cx="2133085" cy="731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Thân</a:t>
            </a:r>
            <a:r>
              <a:rPr lang="en-US" dirty="0" smtClean="0"/>
              <a:t> </a:t>
            </a:r>
            <a:r>
              <a:rPr lang="en-US" dirty="0" err="1" smtClean="0"/>
              <a:t>leo</a:t>
            </a:r>
            <a:endParaRPr lang="en-US" dirty="0"/>
          </a:p>
        </p:txBody>
      </p:sp>
      <p:sp>
        <p:nvSpPr>
          <p:cNvPr id="27" name="Rounded Rectangle 26"/>
          <p:cNvSpPr/>
          <p:nvPr/>
        </p:nvSpPr>
        <p:spPr>
          <a:xfrm>
            <a:off x="6694532" y="3783611"/>
            <a:ext cx="2133085" cy="731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Thân</a:t>
            </a:r>
            <a:r>
              <a:rPr lang="en-US" dirty="0" smtClean="0"/>
              <a:t> </a:t>
            </a:r>
            <a:r>
              <a:rPr lang="en-US" dirty="0" err="1" smtClean="0"/>
              <a:t>gô</a:t>
            </a:r>
            <a:r>
              <a:rPr lang="en-US" dirty="0" smtClean="0"/>
              <a:t>̃</a:t>
            </a:r>
            <a:endParaRPr lang="en-US" dirty="0"/>
          </a:p>
        </p:txBody>
      </p:sp>
      <p:sp>
        <p:nvSpPr>
          <p:cNvPr id="28" name="Rounded Rectangle 27"/>
          <p:cNvSpPr/>
          <p:nvPr/>
        </p:nvSpPr>
        <p:spPr>
          <a:xfrm>
            <a:off x="6779743" y="4623936"/>
            <a:ext cx="2133085" cy="731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Thân</a:t>
            </a:r>
            <a:r>
              <a:rPr lang="en-US" dirty="0" smtClean="0"/>
              <a:t> </a:t>
            </a:r>
            <a:r>
              <a:rPr lang="en-US" dirty="0" err="1" smtClean="0"/>
              <a:t>thảo</a:t>
            </a:r>
            <a:endParaRPr lang="en-US" dirty="0"/>
          </a:p>
        </p:txBody>
      </p:sp>
      <p:sp>
        <p:nvSpPr>
          <p:cNvPr id="29" name="Rounded Rectangle 28"/>
          <p:cNvSpPr/>
          <p:nvPr/>
        </p:nvSpPr>
        <p:spPr>
          <a:xfrm>
            <a:off x="6771827" y="5448569"/>
            <a:ext cx="2133085" cy="731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Thân</a:t>
            </a:r>
            <a:r>
              <a:rPr lang="en-US" dirty="0" smtClean="0"/>
              <a:t> củ</a:t>
            </a:r>
            <a:endParaRPr lang="en-US" dirty="0"/>
          </a:p>
        </p:txBody>
      </p:sp>
    </p:spTree>
    <p:extLst>
      <p:ext uri="{BB962C8B-B14F-4D97-AF65-F5344CB8AC3E}">
        <p14:creationId xmlns:p14="http://schemas.microsoft.com/office/powerpoint/2010/main" val="17126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style.rotation</p:attrName>
                                        </p:attrNameLst>
                                      </p:cBhvr>
                                      <p:tavLst>
                                        <p:tav tm="0">
                                          <p:val>
                                            <p:fltVal val="90"/>
                                          </p:val>
                                        </p:tav>
                                        <p:tav tm="100000">
                                          <p:val>
                                            <p:fltVal val="0"/>
                                          </p:val>
                                        </p:tav>
                                      </p:tavLst>
                                    </p:anim>
                                    <p:animEffect transition="in" filter="fade">
                                      <p:cBhvr>
                                        <p:cTn id="47" dur="1000"/>
                                        <p:tgtEl>
                                          <p:spTgt spid="16"/>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1000" fill="hold"/>
                                        <p:tgtEl>
                                          <p:spTgt spid="25"/>
                                        </p:tgtEl>
                                        <p:attrNameLst>
                                          <p:attrName>ppt_w</p:attrName>
                                        </p:attrNameLst>
                                      </p:cBhvr>
                                      <p:tavLst>
                                        <p:tav tm="0">
                                          <p:val>
                                            <p:fltVal val="0"/>
                                          </p:val>
                                        </p:tav>
                                        <p:tav tm="100000">
                                          <p:val>
                                            <p:strVal val="#ppt_w"/>
                                          </p:val>
                                        </p:tav>
                                      </p:tavLst>
                                    </p:anim>
                                    <p:anim calcmode="lin" valueType="num">
                                      <p:cBhvr>
                                        <p:cTn id="51" dur="1000" fill="hold"/>
                                        <p:tgtEl>
                                          <p:spTgt spid="25"/>
                                        </p:tgtEl>
                                        <p:attrNameLst>
                                          <p:attrName>ppt_h</p:attrName>
                                        </p:attrNameLst>
                                      </p:cBhvr>
                                      <p:tavLst>
                                        <p:tav tm="0">
                                          <p:val>
                                            <p:fltVal val="0"/>
                                          </p:val>
                                        </p:tav>
                                        <p:tav tm="100000">
                                          <p:val>
                                            <p:strVal val="#ppt_h"/>
                                          </p:val>
                                        </p:tav>
                                      </p:tavLst>
                                    </p:anim>
                                    <p:anim calcmode="lin" valueType="num">
                                      <p:cBhvr>
                                        <p:cTn id="52" dur="1000" fill="hold"/>
                                        <p:tgtEl>
                                          <p:spTgt spid="25"/>
                                        </p:tgtEl>
                                        <p:attrNameLst>
                                          <p:attrName>style.rotation</p:attrName>
                                        </p:attrNameLst>
                                      </p:cBhvr>
                                      <p:tavLst>
                                        <p:tav tm="0">
                                          <p:val>
                                            <p:fltVal val="90"/>
                                          </p:val>
                                        </p:tav>
                                        <p:tav tm="100000">
                                          <p:val>
                                            <p:fltVal val="0"/>
                                          </p:val>
                                        </p:tav>
                                      </p:tavLst>
                                    </p:anim>
                                    <p:animEffect transition="in" filter="fade">
                                      <p:cBhvr>
                                        <p:cTn id="53" dur="10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randombar(horizontal)">
                                      <p:cBhvr>
                                        <p:cTn id="58" dur="500"/>
                                        <p:tgtEl>
                                          <p:spTgt spid="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randombar(horizontal)">
                                      <p:cBhvr>
                                        <p:cTn id="69" dur="500"/>
                                        <p:tgtEl>
                                          <p:spTgt spid="19"/>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1000" fill="hold"/>
                                        <p:tgtEl>
                                          <p:spTgt spid="27"/>
                                        </p:tgtEl>
                                        <p:attrNameLst>
                                          <p:attrName>ppt_w</p:attrName>
                                        </p:attrNameLst>
                                      </p:cBhvr>
                                      <p:tavLst>
                                        <p:tav tm="0">
                                          <p:val>
                                            <p:fltVal val="0"/>
                                          </p:val>
                                        </p:tav>
                                        <p:tav tm="100000">
                                          <p:val>
                                            <p:strVal val="#ppt_w"/>
                                          </p:val>
                                        </p:tav>
                                      </p:tavLst>
                                    </p:anim>
                                    <p:anim calcmode="lin" valueType="num">
                                      <p:cBhvr>
                                        <p:cTn id="73" dur="1000" fill="hold"/>
                                        <p:tgtEl>
                                          <p:spTgt spid="27"/>
                                        </p:tgtEl>
                                        <p:attrNameLst>
                                          <p:attrName>ppt_h</p:attrName>
                                        </p:attrNameLst>
                                      </p:cBhvr>
                                      <p:tavLst>
                                        <p:tav tm="0">
                                          <p:val>
                                            <p:fltVal val="0"/>
                                          </p:val>
                                        </p:tav>
                                        <p:tav tm="100000">
                                          <p:val>
                                            <p:strVal val="#ppt_h"/>
                                          </p:val>
                                        </p:tav>
                                      </p:tavLst>
                                    </p:anim>
                                    <p:anim calcmode="lin" valueType="num">
                                      <p:cBhvr>
                                        <p:cTn id="74" dur="1000" fill="hold"/>
                                        <p:tgtEl>
                                          <p:spTgt spid="27"/>
                                        </p:tgtEl>
                                        <p:attrNameLst>
                                          <p:attrName>style.rotation</p:attrName>
                                        </p:attrNameLst>
                                      </p:cBhvr>
                                      <p:tavLst>
                                        <p:tav tm="0">
                                          <p:val>
                                            <p:fltVal val="90"/>
                                          </p:val>
                                        </p:tav>
                                        <p:tav tm="100000">
                                          <p:val>
                                            <p:fltVal val="0"/>
                                          </p:val>
                                        </p:tav>
                                      </p:tavLst>
                                    </p:anim>
                                    <p:animEffect transition="in" filter="fade">
                                      <p:cBhvr>
                                        <p:cTn id="75" dur="10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randombar(horizontal)">
                                      <p:cBhvr>
                                        <p:cTn id="80" dur="500"/>
                                        <p:tgtEl>
                                          <p:spTgt spid="20"/>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1000" fill="hold"/>
                                        <p:tgtEl>
                                          <p:spTgt spid="28"/>
                                        </p:tgtEl>
                                        <p:attrNameLst>
                                          <p:attrName>ppt_w</p:attrName>
                                        </p:attrNameLst>
                                      </p:cBhvr>
                                      <p:tavLst>
                                        <p:tav tm="0">
                                          <p:val>
                                            <p:fltVal val="0"/>
                                          </p:val>
                                        </p:tav>
                                        <p:tav tm="100000">
                                          <p:val>
                                            <p:strVal val="#ppt_w"/>
                                          </p:val>
                                        </p:tav>
                                      </p:tavLst>
                                    </p:anim>
                                    <p:anim calcmode="lin" valueType="num">
                                      <p:cBhvr>
                                        <p:cTn id="84" dur="1000" fill="hold"/>
                                        <p:tgtEl>
                                          <p:spTgt spid="28"/>
                                        </p:tgtEl>
                                        <p:attrNameLst>
                                          <p:attrName>ppt_h</p:attrName>
                                        </p:attrNameLst>
                                      </p:cBhvr>
                                      <p:tavLst>
                                        <p:tav tm="0">
                                          <p:val>
                                            <p:fltVal val="0"/>
                                          </p:val>
                                        </p:tav>
                                        <p:tav tm="100000">
                                          <p:val>
                                            <p:strVal val="#ppt_h"/>
                                          </p:val>
                                        </p:tav>
                                      </p:tavLst>
                                    </p:anim>
                                    <p:anim calcmode="lin" valueType="num">
                                      <p:cBhvr>
                                        <p:cTn id="85" dur="1000" fill="hold"/>
                                        <p:tgtEl>
                                          <p:spTgt spid="28"/>
                                        </p:tgtEl>
                                        <p:attrNameLst>
                                          <p:attrName>style.rotation</p:attrName>
                                        </p:attrNameLst>
                                      </p:cBhvr>
                                      <p:tavLst>
                                        <p:tav tm="0">
                                          <p:val>
                                            <p:fltVal val="90"/>
                                          </p:val>
                                        </p:tav>
                                        <p:tav tm="100000">
                                          <p:val>
                                            <p:fltVal val="0"/>
                                          </p:val>
                                        </p:tav>
                                      </p:tavLst>
                                    </p:anim>
                                    <p:animEffect transition="in" filter="fade">
                                      <p:cBhvr>
                                        <p:cTn id="86" dur="10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randombar(horizontal)">
                                      <p:cBhvr>
                                        <p:cTn id="91" dur="500"/>
                                        <p:tgtEl>
                                          <p:spTgt spid="22"/>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1000" fill="hold"/>
                                        <p:tgtEl>
                                          <p:spTgt spid="29"/>
                                        </p:tgtEl>
                                        <p:attrNameLst>
                                          <p:attrName>ppt_w</p:attrName>
                                        </p:attrNameLst>
                                      </p:cBhvr>
                                      <p:tavLst>
                                        <p:tav tm="0">
                                          <p:val>
                                            <p:fltVal val="0"/>
                                          </p:val>
                                        </p:tav>
                                        <p:tav tm="100000">
                                          <p:val>
                                            <p:strVal val="#ppt_w"/>
                                          </p:val>
                                        </p:tav>
                                      </p:tavLst>
                                    </p:anim>
                                    <p:anim calcmode="lin" valueType="num">
                                      <p:cBhvr>
                                        <p:cTn id="95" dur="1000" fill="hold"/>
                                        <p:tgtEl>
                                          <p:spTgt spid="29"/>
                                        </p:tgtEl>
                                        <p:attrNameLst>
                                          <p:attrName>ppt_h</p:attrName>
                                        </p:attrNameLst>
                                      </p:cBhvr>
                                      <p:tavLst>
                                        <p:tav tm="0">
                                          <p:val>
                                            <p:fltVal val="0"/>
                                          </p:val>
                                        </p:tav>
                                        <p:tav tm="100000">
                                          <p:val>
                                            <p:strVal val="#ppt_h"/>
                                          </p:val>
                                        </p:tav>
                                      </p:tavLst>
                                    </p:anim>
                                    <p:anim calcmode="lin" valueType="num">
                                      <p:cBhvr>
                                        <p:cTn id="96" dur="1000" fill="hold"/>
                                        <p:tgtEl>
                                          <p:spTgt spid="29"/>
                                        </p:tgtEl>
                                        <p:attrNameLst>
                                          <p:attrName>style.rotation</p:attrName>
                                        </p:attrNameLst>
                                      </p:cBhvr>
                                      <p:tavLst>
                                        <p:tav tm="0">
                                          <p:val>
                                            <p:fltVal val="90"/>
                                          </p:val>
                                        </p:tav>
                                        <p:tav tm="100000">
                                          <p:val>
                                            <p:fltVal val="0"/>
                                          </p:val>
                                        </p:tav>
                                      </p:tavLst>
                                    </p:anim>
                                    <p:animEffect transition="in" filter="fade">
                                      <p:cBhvr>
                                        <p:cTn id="9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23" grpId="0" animBg="1"/>
      <p:bldP spid="24" grpId="0" animBg="1"/>
      <p:bldP spid="25"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3" name="Picture 6" descr="http://us.123rf.com/450wm/blueringmedia/blueringmedia1310/blueringmedia131000078/22730334-minh-ha-a-cho-tha-y-ca-c-ba--pha-n-ca-a-ma-t-ca-y-ca-ch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371600"/>
            <a:ext cx="5105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248400" y="6172200"/>
            <a:ext cx="990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prstClr val="black"/>
                </a:solidFill>
                <a:latin typeface="Times New Roman" pitchFamily="18" charset="0"/>
                <a:cs typeface="Times New Roman" pitchFamily="18" charset="0"/>
              </a:rPr>
              <a:t>RỄ</a:t>
            </a:r>
          </a:p>
        </p:txBody>
      </p:sp>
      <p:cxnSp>
        <p:nvCxnSpPr>
          <p:cNvPr id="8" name="Straight Connector 7"/>
          <p:cNvCxnSpPr/>
          <p:nvPr/>
        </p:nvCxnSpPr>
        <p:spPr>
          <a:xfrm>
            <a:off x="4191000" y="6477000"/>
            <a:ext cx="20574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20" idx="1"/>
          </p:cNvCxnSpPr>
          <p:nvPr/>
        </p:nvCxnSpPr>
        <p:spPr>
          <a:xfrm>
            <a:off x="4191000" y="5256215"/>
            <a:ext cx="2057400" cy="1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9" idx="1"/>
          </p:cNvCxnSpPr>
          <p:nvPr/>
        </p:nvCxnSpPr>
        <p:spPr>
          <a:xfrm>
            <a:off x="4953000" y="4037015"/>
            <a:ext cx="1295400" cy="1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86200" y="3201988"/>
            <a:ext cx="2514600" cy="746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2514600"/>
            <a:ext cx="9906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72200" y="2286000"/>
            <a:ext cx="990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prstClr val="black"/>
                </a:solidFill>
                <a:latin typeface="Times New Roman" pitchFamily="18" charset="0"/>
                <a:cs typeface="Times New Roman" pitchFamily="18" charset="0"/>
              </a:rPr>
              <a:t>LÁ</a:t>
            </a:r>
          </a:p>
        </p:txBody>
      </p:sp>
      <p:sp>
        <p:nvSpPr>
          <p:cNvPr id="18" name="Rectangle 17"/>
          <p:cNvSpPr/>
          <p:nvPr/>
        </p:nvSpPr>
        <p:spPr>
          <a:xfrm>
            <a:off x="6248400" y="3048000"/>
            <a:ext cx="914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prstClr val="black"/>
                </a:solidFill>
                <a:latin typeface="Times New Roman" pitchFamily="18" charset="0"/>
                <a:cs typeface="Times New Roman" pitchFamily="18" charset="0"/>
              </a:rPr>
              <a:t>QUẢ</a:t>
            </a:r>
          </a:p>
        </p:txBody>
      </p:sp>
      <p:sp>
        <p:nvSpPr>
          <p:cNvPr id="19" name="Rectangle 18"/>
          <p:cNvSpPr/>
          <p:nvPr/>
        </p:nvSpPr>
        <p:spPr>
          <a:xfrm>
            <a:off x="6248400" y="3810000"/>
            <a:ext cx="8382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prstClr val="black"/>
                </a:solidFill>
                <a:latin typeface="Times New Roman" pitchFamily="18" charset="0"/>
                <a:cs typeface="Times New Roman" pitchFamily="18" charset="0"/>
              </a:rPr>
              <a:t>HOA</a:t>
            </a:r>
          </a:p>
        </p:txBody>
      </p:sp>
      <p:sp>
        <p:nvSpPr>
          <p:cNvPr id="20" name="Rectangle 19"/>
          <p:cNvSpPr/>
          <p:nvPr/>
        </p:nvSpPr>
        <p:spPr>
          <a:xfrm>
            <a:off x="6248400" y="5029200"/>
            <a:ext cx="990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b="1" dirty="0">
                <a:solidFill>
                  <a:prstClr val="black"/>
                </a:solidFill>
                <a:latin typeface="Times New Roman" pitchFamily="18" charset="0"/>
                <a:cs typeface="Times New Roman" pitchFamily="18" charset="0"/>
              </a:rPr>
              <a:t>THÂN</a:t>
            </a:r>
          </a:p>
        </p:txBody>
      </p:sp>
      <p:sp>
        <p:nvSpPr>
          <p:cNvPr id="21" name="Rectangle 20"/>
          <p:cNvSpPr/>
          <p:nvPr/>
        </p:nvSpPr>
        <p:spPr>
          <a:xfrm>
            <a:off x="1676400" y="1371600"/>
            <a:ext cx="5867400"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solidFill>
                  <a:srgbClr val="0000CC"/>
                </a:solidFill>
                <a:latin typeface="Times New Roman" pitchFamily="18" charset="0"/>
                <a:cs typeface="Times New Roman" pitchFamily="18" charset="0"/>
              </a:rPr>
              <a:t>CÁC BỘ PHẬN THƯỜNG CÓ CỦA CÂY</a:t>
            </a:r>
            <a:endParaRPr lang="vi-VN" sz="2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312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46017" y="1262745"/>
            <a:ext cx="891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4000" b="1" dirty="0">
                <a:latin typeface="Times New Roman" panose="02020603050405020304" pitchFamily="18" charset="0"/>
                <a:cs typeface="Times New Roman" panose="02020603050405020304" pitchFamily="18" charset="0"/>
              </a:rPr>
              <a:t>- Các cây thường có thân mọc đứng; một số cây có thân leo, thân bò.</a:t>
            </a:r>
            <a:endParaRPr lang="vi-VN" sz="4000" b="1" dirty="0"/>
          </a:p>
        </p:txBody>
      </p:sp>
      <p:sp>
        <p:nvSpPr>
          <p:cNvPr id="46085" name="Rectangle 2"/>
          <p:cNvSpPr>
            <a:spLocks noChangeArrowheads="1"/>
          </p:cNvSpPr>
          <p:nvPr/>
        </p:nvSpPr>
        <p:spPr bwMode="auto">
          <a:xfrm>
            <a:off x="2743200" y="152400"/>
            <a:ext cx="281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4000" b="1" u="sng" dirty="0">
                <a:solidFill>
                  <a:srgbClr val="FF0000"/>
                </a:solidFill>
                <a:latin typeface="Times New Roman" panose="02020603050405020304" pitchFamily="18" charset="0"/>
                <a:cs typeface="Times New Roman" panose="02020603050405020304" pitchFamily="18" charset="0"/>
              </a:rPr>
              <a:t>KẾT LUẬN</a:t>
            </a:r>
            <a:r>
              <a:rPr lang="en-US" sz="4000" b="1" dirty="0">
                <a:solidFill>
                  <a:srgbClr val="FF0000"/>
                </a:solidFill>
                <a:latin typeface="Times New Roman" panose="02020603050405020304" pitchFamily="18" charset="0"/>
                <a:cs typeface="Times New Roman" panose="02020603050405020304" pitchFamily="18" charset="0"/>
              </a:rPr>
              <a:t>:</a:t>
            </a:r>
            <a:endParaRPr lang="vi-VN" altLang="en-US" sz="4000" b="1" dirty="0">
              <a:solidFill>
                <a:srgbClr val="FF0000"/>
              </a:solidFill>
              <a:latin typeface="Times New Roman" panose="02020603050405020304" pitchFamily="18" charset="0"/>
              <a:cs typeface="Times New Roman" panose="02020603050405020304" pitchFamily="18" charset="0"/>
            </a:endParaRPr>
          </a:p>
        </p:txBody>
      </p:sp>
      <p:sp>
        <p:nvSpPr>
          <p:cNvPr id="46086" name="Rectangle 8"/>
          <p:cNvSpPr>
            <a:spLocks noChangeArrowheads="1"/>
          </p:cNvSpPr>
          <p:nvPr/>
        </p:nvSpPr>
        <p:spPr bwMode="auto">
          <a:xfrm>
            <a:off x="30480" y="2726873"/>
            <a:ext cx="891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4000" b="1" dirty="0">
                <a:latin typeface="Times New Roman" panose="02020603050405020304" pitchFamily="18" charset="0"/>
                <a:cs typeface="Times New Roman" panose="02020603050405020304" pitchFamily="18" charset="0"/>
              </a:rPr>
              <a:t> Có loại cây thân gỗ (nhãn, xoài,…), có loại cây thân thảo (lúa, rau muống,…).</a:t>
            </a:r>
          </a:p>
        </p:txBody>
      </p:sp>
      <p:sp>
        <p:nvSpPr>
          <p:cNvPr id="46087" name="Rectangle 10"/>
          <p:cNvSpPr>
            <a:spLocks noChangeArrowheads="1"/>
          </p:cNvSpPr>
          <p:nvPr/>
        </p:nvSpPr>
        <p:spPr bwMode="auto">
          <a:xfrm>
            <a:off x="2" y="4191000"/>
            <a:ext cx="87976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sz="4000" b="1" dirty="0">
                <a:latin typeface="Times New Roman" panose="02020603050405020304" pitchFamily="18" charset="0"/>
                <a:cs typeface="Times New Roman" panose="02020603050405020304" pitchFamily="18" charset="0"/>
              </a:rPr>
              <a:t> Cây su hào có thân phình to thành củ.</a:t>
            </a:r>
          </a:p>
        </p:txBody>
      </p:sp>
    </p:spTree>
    <p:extLst>
      <p:ext uri="{BB962C8B-B14F-4D97-AF65-F5344CB8AC3E}">
        <p14:creationId xmlns:p14="http://schemas.microsoft.com/office/powerpoint/2010/main" val="1099431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086"/>
                                        </p:tgtEl>
                                        <p:attrNameLst>
                                          <p:attrName>style.visibility</p:attrName>
                                        </p:attrNameLst>
                                      </p:cBhvr>
                                      <p:to>
                                        <p:strVal val="visible"/>
                                      </p:to>
                                    </p:set>
                                    <p:animEffect transition="in" filter="box(in)">
                                      <p:cBhvr>
                                        <p:cTn id="10" dur="500"/>
                                        <p:tgtEl>
                                          <p:spTgt spid="4608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6087"/>
                                        </p:tgtEl>
                                        <p:attrNameLst>
                                          <p:attrName>style.visibility</p:attrName>
                                        </p:attrNameLst>
                                      </p:cBhvr>
                                      <p:to>
                                        <p:strVal val="visible"/>
                                      </p:to>
                                    </p:set>
                                    <p:animEffect transition="in" filter="box(in)">
                                      <p:cBhvr>
                                        <p:cTn id="13" dur="500"/>
                                        <p:tgtEl>
                                          <p:spTgt spid="460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6085"/>
                                        </p:tgtEl>
                                        <p:attrNameLst>
                                          <p:attrName>style.visibility</p:attrName>
                                        </p:attrNameLst>
                                      </p:cBhvr>
                                      <p:to>
                                        <p:strVal val="visible"/>
                                      </p:to>
                                    </p:set>
                                    <p:animEffect transition="in" filter="diamond(in)">
                                      <p:cBhvr>
                                        <p:cTn id="18"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5" grpId="0"/>
      <p:bldP spid="46086" grpId="0"/>
      <p:bldP spid="460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LILIE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3" name="Picture 10" descr="Peixe_16"/>
          <p:cNvPicPr>
            <a:picLocks noChangeAspect="1" noChangeArrowheads="1" noCrop="1"/>
          </p:cNvPicPr>
          <p:nvPr/>
        </p:nvPicPr>
        <p:blipFill>
          <a:blip r:embed="rId3" cstate="print"/>
          <a:srcRect/>
          <a:stretch>
            <a:fillRect/>
          </a:stretch>
        </p:blipFill>
        <p:spPr bwMode="auto">
          <a:xfrm>
            <a:off x="4937127" y="6019802"/>
            <a:ext cx="2301875" cy="1038225"/>
          </a:xfrm>
          <a:prstGeom prst="rect">
            <a:avLst/>
          </a:prstGeom>
          <a:noFill/>
          <a:ln w="9525">
            <a:noFill/>
            <a:miter lim="800000"/>
            <a:headEnd/>
            <a:tailEnd/>
          </a:ln>
        </p:spPr>
      </p:pic>
      <p:pic>
        <p:nvPicPr>
          <p:cNvPr id="20484" name="Picture 11" descr="anh 3"/>
          <p:cNvPicPr>
            <a:picLocks noChangeAspect="1" noChangeArrowheads="1" noCrop="1"/>
          </p:cNvPicPr>
          <p:nvPr/>
        </p:nvPicPr>
        <p:blipFill>
          <a:blip r:embed="rId4" cstate="print"/>
          <a:srcRect/>
          <a:stretch>
            <a:fillRect/>
          </a:stretch>
        </p:blipFill>
        <p:spPr bwMode="auto">
          <a:xfrm rot="-1708301">
            <a:off x="7589838" y="287338"/>
            <a:ext cx="1600200" cy="1555750"/>
          </a:xfrm>
          <a:prstGeom prst="rect">
            <a:avLst/>
          </a:prstGeom>
          <a:noFill/>
          <a:ln w="9525">
            <a:noFill/>
            <a:miter lim="800000"/>
            <a:headEnd/>
            <a:tailEnd/>
          </a:ln>
        </p:spPr>
      </p:pic>
      <p:pic>
        <p:nvPicPr>
          <p:cNvPr id="20485" name="Picture 92" descr="frogCLR"/>
          <p:cNvPicPr>
            <a:picLocks noChangeAspect="1" noChangeArrowheads="1" noCrop="1"/>
          </p:cNvPicPr>
          <p:nvPr/>
        </p:nvPicPr>
        <p:blipFill>
          <a:blip r:embed="rId5" cstate="print"/>
          <a:srcRect/>
          <a:stretch>
            <a:fillRect/>
          </a:stretch>
        </p:blipFill>
        <p:spPr bwMode="auto">
          <a:xfrm rot="-489532">
            <a:off x="6159500" y="4587877"/>
            <a:ext cx="1722438" cy="1033463"/>
          </a:xfrm>
          <a:prstGeom prst="rect">
            <a:avLst/>
          </a:prstGeom>
          <a:noFill/>
          <a:ln w="9525">
            <a:noFill/>
            <a:miter lim="800000"/>
            <a:headEnd/>
            <a:tailEnd/>
          </a:ln>
        </p:spPr>
      </p:pic>
      <p:pic>
        <p:nvPicPr>
          <p:cNvPr id="20486" name="Picture 92" descr="frogCLR"/>
          <p:cNvPicPr>
            <a:picLocks noChangeAspect="1" noChangeArrowheads="1" noCrop="1"/>
          </p:cNvPicPr>
          <p:nvPr/>
        </p:nvPicPr>
        <p:blipFill>
          <a:blip r:embed="rId5" cstate="print"/>
          <a:srcRect/>
          <a:stretch>
            <a:fillRect/>
          </a:stretch>
        </p:blipFill>
        <p:spPr bwMode="auto">
          <a:xfrm rot="-489532">
            <a:off x="903288" y="4156077"/>
            <a:ext cx="1720850" cy="1033463"/>
          </a:xfrm>
          <a:prstGeom prst="rect">
            <a:avLst/>
          </a:prstGeom>
          <a:noFill/>
          <a:ln w="9525">
            <a:noFill/>
            <a:miter lim="800000"/>
            <a:headEnd/>
            <a:tailEnd/>
          </a:ln>
        </p:spPr>
      </p:pic>
      <p:sp>
        <p:nvSpPr>
          <p:cNvPr id="20487" name="WordArt 57"/>
          <p:cNvSpPr>
            <a:spLocks noChangeArrowheads="1" noChangeShapeType="1" noTextEdit="1"/>
          </p:cNvSpPr>
          <p:nvPr/>
        </p:nvSpPr>
        <p:spPr bwMode="auto">
          <a:xfrm rot="-697929">
            <a:off x="-107950" y="204788"/>
            <a:ext cx="7418388" cy="2570162"/>
          </a:xfrm>
          <a:prstGeom prst="rect">
            <a:avLst/>
          </a:prstGeom>
        </p:spPr>
        <p:txBody>
          <a:bodyPr wrap="none" fromWordArt="1">
            <a:prstTxWarp prst="textCurveDown">
              <a:avLst>
                <a:gd name="adj" fmla="val 43477"/>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160000" scaled="1"/>
                </a:gradFill>
                <a:latin typeface="Times New Roman"/>
                <a:cs typeface="Times New Roman"/>
              </a:rPr>
              <a:t>CHÀO CÁC EM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688299" y="685800"/>
            <a:ext cx="42835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b="1" dirty="0" err="1">
                <a:latin typeface="Times New Roman" panose="02020603050405020304" pitchFamily="18" charset="0"/>
                <a:cs typeface="Times New Roman" panose="02020603050405020304" pitchFamily="18" charset="0"/>
              </a:rPr>
              <a:t>Tự</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nhiên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xã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hội</a:t>
            </a:r>
            <a:endParaRPr lang="en-US" altLang="en-US" sz="4000" b="1" dirty="0">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3276602" y="1755619"/>
            <a:ext cx="31069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b="1" i="1" dirty="0">
                <a:solidFill>
                  <a:srgbClr val="C00000"/>
                </a:solidFill>
                <a:latin typeface="Times New Roman" panose="02020603050405020304" pitchFamily="18" charset="0"/>
                <a:cs typeface="Times New Roman" panose="02020603050405020304" pitchFamily="18" charset="0"/>
              </a:rPr>
              <a:t>THÂN CÂY</a:t>
            </a:r>
          </a:p>
          <a:p>
            <a:pPr>
              <a:spcBef>
                <a:spcPct val="0"/>
              </a:spcBef>
              <a:buFontTx/>
              <a:buNone/>
            </a:pPr>
            <a:r>
              <a:rPr lang="en-US" altLang="en-US" sz="4000" b="1" i="1" dirty="0">
                <a:solidFill>
                  <a:srgbClr val="C00000"/>
                </a:solidFill>
                <a:latin typeface="Times New Roman" panose="02020603050405020304" pitchFamily="18" charset="0"/>
                <a:cs typeface="Times New Roman" panose="02020603050405020304" pitchFamily="18" charset="0"/>
              </a:rPr>
              <a:t>( SGK- 78,79)</a:t>
            </a:r>
            <a:endParaRPr lang="en-US" altLang="en-US" sz="4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25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lowchart: Punched Tape 2"/>
          <p:cNvSpPr/>
          <p:nvPr/>
        </p:nvSpPr>
        <p:spPr>
          <a:xfrm>
            <a:off x="685800" y="2971800"/>
            <a:ext cx="7848600" cy="19812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1 :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mọc</a:t>
            </a: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2" y="304801"/>
            <a:ext cx="2981325" cy="2418585"/>
          </a:xfrm>
          <a:prstGeom prst="ellipse">
            <a:avLst/>
          </a:prstGeom>
          <a:ln>
            <a:noFill/>
          </a:ln>
          <a:effectLst>
            <a:softEdge rad="112500"/>
          </a:effectLst>
        </p:spPr>
      </p:pic>
    </p:spTree>
    <p:extLst>
      <p:ext uri="{BB962C8B-B14F-4D97-AF65-F5344CB8AC3E}">
        <p14:creationId xmlns:p14="http://schemas.microsoft.com/office/powerpoint/2010/main" val="331811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039" y="3786054"/>
            <a:ext cx="2250101" cy="29335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746" y="3786056"/>
            <a:ext cx="1913753" cy="29335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88291" y="3756910"/>
            <a:ext cx="2328184" cy="29419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70" y="3750134"/>
            <a:ext cx="2463577" cy="295546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141" y="876301"/>
            <a:ext cx="3003721" cy="259092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0579" y="876300"/>
            <a:ext cx="2959223" cy="2604954"/>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879073"/>
            <a:ext cx="2971800" cy="2602183"/>
          </a:xfrm>
          <a:prstGeom prst="rect">
            <a:avLst/>
          </a:prstGeom>
        </p:spPr>
      </p:pic>
      <p:sp>
        <p:nvSpPr>
          <p:cNvPr id="35842" name="Text Box 8"/>
          <p:cNvSpPr txBox="1">
            <a:spLocks noChangeArrowheads="1"/>
          </p:cNvSpPr>
          <p:nvPr/>
        </p:nvSpPr>
        <p:spPr bwMode="auto">
          <a:xfrm>
            <a:off x="4953000" y="228600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4" name="AutoShape 24">
            <a:hlinkClick r:id="rId9" action="ppaction://hlinksldjump"/>
          </p:cNvPr>
          <p:cNvSpPr>
            <a:spLocks noChangeArrowheads="1"/>
          </p:cNvSpPr>
          <p:nvPr/>
        </p:nvSpPr>
        <p:spPr bwMode="auto">
          <a:xfrm>
            <a:off x="838200" y="1905000"/>
            <a:ext cx="1600200" cy="9906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5" name="AutoShape 25">
            <a:hlinkClick r:id="rId10" action="ppaction://hlinksldjump"/>
          </p:cNvPr>
          <p:cNvSpPr>
            <a:spLocks noChangeArrowheads="1"/>
          </p:cNvSpPr>
          <p:nvPr/>
        </p:nvSpPr>
        <p:spPr bwMode="auto">
          <a:xfrm>
            <a:off x="3657600" y="1981200"/>
            <a:ext cx="1752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6" name="AutoShape 26">
            <a:hlinkClick r:id="rId11" action="ppaction://hlinksldjump"/>
          </p:cNvPr>
          <p:cNvSpPr>
            <a:spLocks noChangeArrowheads="1"/>
          </p:cNvSpPr>
          <p:nvPr/>
        </p:nvSpPr>
        <p:spPr bwMode="auto">
          <a:xfrm>
            <a:off x="7086600" y="1981200"/>
            <a:ext cx="1447800" cy="11430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7" name="AutoShape 27">
            <a:hlinkClick r:id="rId12" action="ppaction://hlinksldjump"/>
          </p:cNvPr>
          <p:cNvSpPr>
            <a:spLocks noChangeArrowheads="1"/>
          </p:cNvSpPr>
          <p:nvPr/>
        </p:nvSpPr>
        <p:spPr bwMode="auto">
          <a:xfrm>
            <a:off x="762000" y="4267200"/>
            <a:ext cx="13716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8" name="AutoShape 28">
            <a:hlinkClick r:id="rId13" action="ppaction://hlinksldjump"/>
          </p:cNvPr>
          <p:cNvSpPr>
            <a:spLocks noChangeArrowheads="1"/>
          </p:cNvSpPr>
          <p:nvPr/>
        </p:nvSpPr>
        <p:spPr bwMode="auto">
          <a:xfrm>
            <a:off x="2895600" y="4267200"/>
            <a:ext cx="1371600" cy="10668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49" name="AutoShape 29">
            <a:hlinkClick r:id="rId12" action="ppaction://hlinksldjump"/>
          </p:cNvPr>
          <p:cNvSpPr>
            <a:spLocks noChangeArrowheads="1"/>
          </p:cNvSpPr>
          <p:nvPr/>
        </p:nvSpPr>
        <p:spPr bwMode="auto">
          <a:xfrm>
            <a:off x="5334000" y="4267200"/>
            <a:ext cx="1295400" cy="1066800"/>
          </a:xfrm>
          <a:prstGeom prst="actionButtonBackPreviou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50" name="AutoShape 30">
            <a:hlinkClick r:id="rId14" action="ppaction://hlinksldjump"/>
          </p:cNvPr>
          <p:cNvSpPr>
            <a:spLocks noChangeArrowheads="1"/>
          </p:cNvSpPr>
          <p:nvPr/>
        </p:nvSpPr>
        <p:spPr bwMode="auto">
          <a:xfrm>
            <a:off x="7620000" y="4267200"/>
            <a:ext cx="1143000" cy="1219200"/>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1800">
              <a:latin typeface="Times New Roman" pitchFamily="18" charset="0"/>
              <a:cs typeface="Times New Roman" pitchFamily="18" charset="0"/>
            </a:endParaRPr>
          </a:p>
        </p:txBody>
      </p:sp>
      <p:sp>
        <p:nvSpPr>
          <p:cNvPr id="35851" name="Rectangle 2"/>
          <p:cNvSpPr>
            <a:spLocks noChangeArrowheads="1"/>
          </p:cNvSpPr>
          <p:nvPr/>
        </p:nvSpPr>
        <p:spPr bwMode="auto">
          <a:xfrm>
            <a:off x="152400" y="145359"/>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800" b="1" dirty="0">
                <a:latin typeface="Times New Roman" pitchFamily="18" charset="0"/>
                <a:cs typeface="Times New Roman" pitchFamily="18" charset="0"/>
              </a:rPr>
              <a:t>Chỉ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có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mọc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bo</a:t>
            </a:r>
            <a:r>
              <a:rPr lang="en-US" sz="2800" b="1" dirty="0">
                <a:latin typeface="Times New Roman" pitchFamily="18" charset="0"/>
                <a:cs typeface="Times New Roman" pitchFamily="18" charset="0"/>
              </a:rPr>
              <a:t>̀ </a:t>
            </a:r>
          </a:p>
          <a:p>
            <a:pPr eaLnBrk="1" hangingPunct="1">
              <a:spcBef>
                <a:spcPct val="0"/>
              </a:spcBef>
              <a:buFontTx/>
              <a:buNone/>
            </a:pP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a:t>
            </a:r>
            <a:endParaRPr lang="vi-VN" altLang="en-US" sz="2800" b="1" dirty="0">
              <a:latin typeface="Times New Roman" pitchFamily="18" charset="0"/>
              <a:cs typeface="Times New Roman" pitchFamily="18" charset="0"/>
            </a:endParaRPr>
          </a:p>
        </p:txBody>
      </p:sp>
      <p:sp>
        <p:nvSpPr>
          <p:cNvPr id="25" name="Oval 17"/>
          <p:cNvSpPr>
            <a:spLocks noChangeArrowheads="1"/>
          </p:cNvSpPr>
          <p:nvPr/>
        </p:nvSpPr>
        <p:spPr bwMode="auto">
          <a:xfrm>
            <a:off x="0" y="3111464"/>
            <a:ext cx="381000" cy="369790"/>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dirty="0">
                <a:solidFill>
                  <a:srgbClr val="FF0000"/>
                </a:solidFill>
              </a:rPr>
              <a:t>1</a:t>
            </a:r>
          </a:p>
        </p:txBody>
      </p:sp>
      <p:sp>
        <p:nvSpPr>
          <p:cNvPr id="26" name="Oval 22"/>
          <p:cNvSpPr>
            <a:spLocks noChangeArrowheads="1"/>
          </p:cNvSpPr>
          <p:nvPr/>
        </p:nvSpPr>
        <p:spPr bwMode="auto">
          <a:xfrm>
            <a:off x="3078377" y="3111464"/>
            <a:ext cx="381000" cy="369790"/>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dirty="0">
                <a:solidFill>
                  <a:srgbClr val="FF0000"/>
                </a:solidFill>
              </a:rPr>
              <a:t>2</a:t>
            </a:r>
          </a:p>
        </p:txBody>
      </p:sp>
      <p:sp>
        <p:nvSpPr>
          <p:cNvPr id="27" name="Oval 23"/>
          <p:cNvSpPr>
            <a:spLocks noChangeArrowheads="1"/>
          </p:cNvSpPr>
          <p:nvPr/>
        </p:nvSpPr>
        <p:spPr bwMode="auto">
          <a:xfrm>
            <a:off x="6122258" y="3161479"/>
            <a:ext cx="381000" cy="314785"/>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dirty="0">
                <a:solidFill>
                  <a:srgbClr val="FF0000"/>
                </a:solidFill>
              </a:rPr>
              <a:t>3</a:t>
            </a:r>
          </a:p>
        </p:txBody>
      </p:sp>
      <p:sp>
        <p:nvSpPr>
          <p:cNvPr id="28" name="Oval 18"/>
          <p:cNvSpPr>
            <a:spLocks noChangeArrowheads="1"/>
          </p:cNvSpPr>
          <p:nvPr/>
        </p:nvSpPr>
        <p:spPr bwMode="auto">
          <a:xfrm>
            <a:off x="24714" y="6455378"/>
            <a:ext cx="381000" cy="366098"/>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dirty="0">
                <a:solidFill>
                  <a:srgbClr val="FF0000"/>
                </a:solidFill>
              </a:rPr>
              <a:t>4</a:t>
            </a:r>
          </a:p>
        </p:txBody>
      </p:sp>
      <p:sp>
        <p:nvSpPr>
          <p:cNvPr id="29" name="Oval 19"/>
          <p:cNvSpPr>
            <a:spLocks noChangeArrowheads="1"/>
          </p:cNvSpPr>
          <p:nvPr/>
        </p:nvSpPr>
        <p:spPr bwMode="auto">
          <a:xfrm>
            <a:off x="2531076" y="6421421"/>
            <a:ext cx="381000" cy="372301"/>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dirty="0">
                <a:solidFill>
                  <a:srgbClr val="FF0000"/>
                </a:solidFill>
              </a:rPr>
              <a:t>5</a:t>
            </a:r>
          </a:p>
        </p:txBody>
      </p:sp>
      <p:sp>
        <p:nvSpPr>
          <p:cNvPr id="37" name="Oval 20"/>
          <p:cNvSpPr>
            <a:spLocks noChangeArrowheads="1"/>
          </p:cNvSpPr>
          <p:nvPr/>
        </p:nvSpPr>
        <p:spPr bwMode="auto">
          <a:xfrm>
            <a:off x="4909015" y="6415556"/>
            <a:ext cx="381000" cy="372301"/>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dirty="0">
                <a:solidFill>
                  <a:srgbClr val="FF0000"/>
                </a:solidFill>
              </a:rPr>
              <a:t>6</a:t>
            </a:r>
          </a:p>
        </p:txBody>
      </p:sp>
      <p:sp>
        <p:nvSpPr>
          <p:cNvPr id="38" name="Oval 21"/>
          <p:cNvSpPr>
            <a:spLocks noChangeArrowheads="1"/>
          </p:cNvSpPr>
          <p:nvPr/>
        </p:nvSpPr>
        <p:spPr bwMode="auto">
          <a:xfrm>
            <a:off x="6916037" y="6415554"/>
            <a:ext cx="381000" cy="380852"/>
          </a:xfrm>
          <a:prstGeom prst="ellipse">
            <a:avLst/>
          </a:prstGeom>
          <a:solidFill>
            <a:schemeClr val="accent1"/>
          </a:solidFill>
          <a:ln w="12700">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b="1" dirty="0">
                <a:solidFill>
                  <a:srgbClr val="FF0000"/>
                </a:solidFill>
              </a:rPr>
              <a:t>7</a:t>
            </a:r>
          </a:p>
        </p:txBody>
      </p:sp>
    </p:spTree>
    <p:extLst>
      <p:ext uri="{BB962C8B-B14F-4D97-AF65-F5344CB8AC3E}">
        <p14:creationId xmlns:p14="http://schemas.microsoft.com/office/powerpoint/2010/main" val="247755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2971800" y="5562600"/>
            <a:ext cx="2895600" cy="5191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latin typeface="Times New Roman" pitchFamily="18" charset="0"/>
                <a:cs typeface="Times New Roman" pitchFamily="18" charset="0"/>
              </a:rPr>
              <a:t>1.</a:t>
            </a:r>
            <a:r>
              <a:rPr lang="en-US" sz="1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nhãn</a:t>
            </a:r>
            <a:endParaRPr lang="en-US" sz="28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304802" y="304800"/>
            <a:ext cx="8276017" cy="5181600"/>
          </a:xfrm>
          <a:prstGeom prst="rect">
            <a:avLst/>
          </a:prstGeom>
        </p:spPr>
      </p:pic>
    </p:spTree>
    <p:extLst>
      <p:ext uri="{BB962C8B-B14F-4D97-AF65-F5344CB8AC3E}">
        <p14:creationId xmlns:p14="http://schemas.microsoft.com/office/powerpoint/2010/main" val="19656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3200400" y="5791202"/>
            <a:ext cx="2895600" cy="519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rPr>
              <a:t>  </a:t>
            </a: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đỏ</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8382000" cy="5410200"/>
          </a:xfrm>
          <a:prstGeom prst="rect">
            <a:avLst/>
          </a:prstGeom>
        </p:spPr>
      </p:pic>
    </p:spTree>
    <p:extLst>
      <p:ext uri="{BB962C8B-B14F-4D97-AF65-F5344CB8AC3E}">
        <p14:creationId xmlns:p14="http://schemas.microsoft.com/office/powerpoint/2010/main" val="209000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3009900" y="6019800"/>
            <a:ext cx="2895600" cy="5191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sz="2800" b="1" dirty="0">
                <a:solidFill>
                  <a:srgbClr val="FF0000"/>
                </a:solidFill>
              </a:rPr>
              <a:t>  </a:t>
            </a:r>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leo</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7848600" cy="5334000"/>
          </a:xfrm>
          <a:prstGeom prst="rect">
            <a:avLst/>
          </a:prstGeom>
        </p:spPr>
      </p:pic>
    </p:spTree>
    <p:extLst>
      <p:ext uri="{BB962C8B-B14F-4D97-AF65-F5344CB8AC3E}">
        <p14:creationId xmlns:p14="http://schemas.microsoft.com/office/powerpoint/2010/main" val="188891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3031</TotalTime>
  <Words>723</Words>
  <Application>Microsoft Office PowerPoint</Application>
  <PresentationFormat>On-screen Show (4:3)</PresentationFormat>
  <Paragraphs>171</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.VnTimeH</vt:lpstr>
      <vt:lpstr>Arial</vt:lpstr>
      <vt:lpstr>Calibri</vt:lpstr>
      <vt:lpstr>Times New Roman</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thân cây gỗ:</vt:lpstr>
      <vt:lpstr>PowerPoint Presentation</vt:lpstr>
      <vt:lpstr>Một số cây thân thảo:</vt:lpstr>
      <vt:lpstr>Một số cây thân thảo:</vt:lpstr>
      <vt:lpstr>PowerPoint Presentation</vt:lpstr>
      <vt:lpstr>PowerPoint Presentation</vt:lpstr>
      <vt:lpstr>PowerPoint Presentation</vt:lpstr>
      <vt:lpstr>PowerPoint Presentation</vt:lpstr>
    </vt:vector>
  </TitlesOfParts>
  <Company>ITQuangNam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STD_DELL</cp:lastModifiedBy>
  <cp:revision>366</cp:revision>
  <dcterms:created xsi:type="dcterms:W3CDTF">2011-01-16T18:54:55Z</dcterms:created>
  <dcterms:modified xsi:type="dcterms:W3CDTF">2022-05-15T14:20:50Z</dcterms:modified>
</cp:coreProperties>
</file>