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Lst>
  <p:notesMasterIdLst>
    <p:notesMasterId r:id="rId24"/>
  </p:notesMasterIdLst>
  <p:sldIdLst>
    <p:sldId id="278" r:id="rId3"/>
    <p:sldId id="264" r:id="rId4"/>
    <p:sldId id="256" r:id="rId5"/>
    <p:sldId id="257" r:id="rId6"/>
    <p:sldId id="258" r:id="rId7"/>
    <p:sldId id="259" r:id="rId8"/>
    <p:sldId id="260" r:id="rId9"/>
    <p:sldId id="262" r:id="rId10"/>
    <p:sldId id="263" r:id="rId11"/>
    <p:sldId id="265" r:id="rId12"/>
    <p:sldId id="266" r:id="rId13"/>
    <p:sldId id="267" r:id="rId14"/>
    <p:sldId id="268" r:id="rId15"/>
    <p:sldId id="269" r:id="rId16"/>
    <p:sldId id="275" r:id="rId17"/>
    <p:sldId id="270" r:id="rId18"/>
    <p:sldId id="271" r:id="rId19"/>
    <p:sldId id="272" r:id="rId20"/>
    <p:sldId id="273" r:id="rId21"/>
    <p:sldId id="274"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46F684-076E-4968-BDCA-ACD67DA85AFD}" type="datetimeFigureOut">
              <a:rPr lang="en-US" smtClean="0"/>
              <a:t>3/11/2022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10971-9F6A-4F3D-A457-2EB52B814170}" type="slidenum">
              <a:rPr lang="en-US" smtClean="0"/>
              <a:t>‹#›</a:t>
            </a:fld>
            <a:endParaRPr lang="en-US"/>
          </a:p>
        </p:txBody>
      </p:sp>
    </p:spTree>
    <p:extLst>
      <p:ext uri="{BB962C8B-B14F-4D97-AF65-F5344CB8AC3E}">
        <p14:creationId xmlns:p14="http://schemas.microsoft.com/office/powerpoint/2010/main" val="210329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11</a:t>
            </a:fld>
            <a:endParaRPr lang="en-US"/>
          </a:p>
        </p:txBody>
      </p:sp>
    </p:spTree>
    <p:extLst>
      <p:ext uri="{BB962C8B-B14F-4D97-AF65-F5344CB8AC3E}">
        <p14:creationId xmlns:p14="http://schemas.microsoft.com/office/powerpoint/2010/main" val="23122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14</a:t>
            </a:fld>
            <a:endParaRPr lang="en-US"/>
          </a:p>
        </p:txBody>
      </p:sp>
    </p:spTree>
    <p:extLst>
      <p:ext uri="{BB962C8B-B14F-4D97-AF65-F5344CB8AC3E}">
        <p14:creationId xmlns:p14="http://schemas.microsoft.com/office/powerpoint/2010/main" val="159999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18</a:t>
            </a:fld>
            <a:endParaRPr lang="en-US"/>
          </a:p>
        </p:txBody>
      </p:sp>
    </p:spTree>
    <p:extLst>
      <p:ext uri="{BB962C8B-B14F-4D97-AF65-F5344CB8AC3E}">
        <p14:creationId xmlns:p14="http://schemas.microsoft.com/office/powerpoint/2010/main" val="7131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20</a:t>
            </a:fld>
            <a:endParaRPr lang="en-US"/>
          </a:p>
        </p:txBody>
      </p:sp>
    </p:spTree>
    <p:extLst>
      <p:ext uri="{BB962C8B-B14F-4D97-AF65-F5344CB8AC3E}">
        <p14:creationId xmlns:p14="http://schemas.microsoft.com/office/powerpoint/2010/main" val="343973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5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68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03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21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394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612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5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5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213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917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09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73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3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8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2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1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35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8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28235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755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gif"/><Relationship Id="rId7" Type="http://schemas.microsoft.com/office/2007/relationships/hdphoto" Target="../media/hdphoto3.wdp"/><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10" Type="http://schemas.openxmlformats.org/officeDocument/2006/relationships/image" Target="../media/image28.png"/><Relationship Id="rId4" Type="http://schemas.openxmlformats.org/officeDocument/2006/relationships/image" Target="../media/image23.gif"/><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22.gif"/><Relationship Id="rId7" Type="http://schemas.openxmlformats.org/officeDocument/2006/relationships/image" Target="../media/image27.png"/><Relationship Id="rId12" Type="http://schemas.openxmlformats.org/officeDocument/2006/relationships/image" Target="../media/image30.jpe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4.gif"/><Relationship Id="rId10" Type="http://schemas.openxmlformats.org/officeDocument/2006/relationships/image" Target="../media/image29.png"/><Relationship Id="rId4" Type="http://schemas.openxmlformats.org/officeDocument/2006/relationships/image" Target="../media/image23.gif"/><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gif"/><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5.png"/><Relationship Id="rId2" Type="http://schemas.openxmlformats.org/officeDocument/2006/relationships/image" Target="../media/image40.png"/><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8.wdp"/><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00" name="WordArt 4"/>
          <p:cNvSpPr>
            <a:spLocks noChangeArrowheads="1" noChangeShapeType="1" noTextEdit="1"/>
          </p:cNvSpPr>
          <p:nvPr/>
        </p:nvSpPr>
        <p:spPr bwMode="auto">
          <a:xfrm>
            <a:off x="1143000" y="0"/>
            <a:ext cx="9220200" cy="990600"/>
          </a:xfrm>
          <a:prstGeom prst="rect">
            <a:avLst/>
          </a:prstGeom>
        </p:spPr>
        <p:txBody>
          <a:bodyPr wrap="none" fromWordArt="1">
            <a:prstTxWarp prst="textCanDown">
              <a:avLst>
                <a:gd name="adj" fmla="val 14287"/>
              </a:avLst>
            </a:prstTxWarp>
          </a:bodyPr>
          <a:lstStyle/>
          <a:p>
            <a:pPr algn="ctr" eaLnBrk="0" fontAlgn="base" hangingPunct="0">
              <a:spcBef>
                <a:spcPct val="0"/>
              </a:spcBef>
              <a:spcAft>
                <a:spcPct val="0"/>
              </a:spcAft>
            </a:pPr>
            <a:r>
              <a:rPr lang="vi-VN" sz="3600" b="1" kern="10" dirty="0">
                <a:ln w="12700">
                  <a:solidFill>
                    <a:srgbClr val="FF0000"/>
                  </a:solidFill>
                  <a:round/>
                  <a:headEnd/>
                  <a:tailEnd/>
                </a:ln>
                <a:solidFill>
                  <a:srgbClr val="7030A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TRƯỜNG TIỂU HỌC QUỐC TUẤN</a:t>
            </a:r>
            <a:endParaRPr lang="en-US" sz="3600" b="1" kern="10" dirty="0">
              <a:ln w="12700">
                <a:solidFill>
                  <a:srgbClr val="FF0000"/>
                </a:solidFill>
                <a:round/>
                <a:headEnd/>
                <a:tailEnd/>
              </a:ln>
              <a:solidFill>
                <a:srgbClr val="7030A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
        <p:nvSpPr>
          <p:cNvPr id="4104" name="WordArt 8" descr="21012431[1]"/>
          <p:cNvSpPr>
            <a:spLocks noChangeArrowheads="1" noChangeShapeType="1" noTextEdit="1"/>
          </p:cNvSpPr>
          <p:nvPr/>
        </p:nvSpPr>
        <p:spPr bwMode="auto">
          <a:xfrm>
            <a:off x="2438400" y="5257800"/>
            <a:ext cx="8039100" cy="1269150"/>
          </a:xfrm>
          <a:prstGeom prst="rect">
            <a:avLst/>
          </a:prstGeom>
        </p:spPr>
        <p:txBody>
          <a:bodyPr wrap="none" fromWordArt="1">
            <a:prstTxWarp prst="textPlain">
              <a:avLst>
                <a:gd name="adj" fmla="val 50500"/>
              </a:avLst>
            </a:prstTxWarp>
          </a:bodyPr>
          <a:lstStyle/>
          <a:p>
            <a:pPr algn="ctr" eaLnBrk="0" fontAlgn="base" hangingPunct="0">
              <a:spcBef>
                <a:spcPct val="0"/>
              </a:spcBef>
              <a:spcAft>
                <a:spcPct val="0"/>
              </a:spcAft>
            </a:pP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endParaRPr lang="en-US" sz="3600" b="1" kern="10" dirty="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vi-VN"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Ngườ</a:t>
            </a: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i thực hiện</a:t>
            </a: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r>
              <a:rPr lang="en-US" sz="3600" b="1" kern="10" smtClean="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Lương Thị Vân Anh</a:t>
            </a:r>
            <a:endPar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381000" y="990600"/>
            <a:ext cx="11506200" cy="4616648"/>
          </a:xfrm>
          <a:prstGeom prst="rect">
            <a:avLst/>
          </a:prstGeom>
        </p:spPr>
        <p:txBody>
          <a:bodyPr wrap="square">
            <a:spAutoFit/>
          </a:bodyPr>
          <a:lstStyle/>
          <a:p>
            <a:pPr algn="ctr" eaLnBrk="0" fontAlgn="base" hangingPunct="0">
              <a:spcBef>
                <a:spcPct val="0"/>
              </a:spcBef>
              <a:spcAft>
                <a:spcPct val="0"/>
              </a:spcAft>
            </a:pPr>
            <a:r>
              <a:rPr lang="en-US" sz="6600" b="1" kern="10" err="1">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Bài</a:t>
            </a:r>
            <a:r>
              <a:rPr lang="en-US" sz="6600" b="1" kern="10">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r>
              <a:rPr lang="en-US" sz="6600" b="1" kern="10" smtClean="0">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giảng</a:t>
            </a:r>
            <a:endParaRPr lang="en-US" sz="4800" b="1" kern="1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4800" b="1" kern="1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4800" b="1" kern="10" dirty="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6600" b="1" kern="10" smtClean="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6600" b="1" kern="10" smtClean="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Lớp 1B</a:t>
            </a:r>
            <a:endParaRPr lang="en-US" sz="6600" b="1" kern="10" dirty="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p:txBody>
      </p:sp>
      <p:sp>
        <p:nvSpPr>
          <p:cNvPr id="5" name="Cloud 4"/>
          <p:cNvSpPr/>
          <p:nvPr/>
        </p:nvSpPr>
        <p:spPr>
          <a:xfrm>
            <a:off x="1828800" y="2088102"/>
            <a:ext cx="8534400" cy="2450671"/>
          </a:xfrm>
          <a:prstGeom prst="cloud">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rgbClr val="FF0000"/>
                </a:solidFill>
                <a:latin typeface="Times New Roman" pitchFamily="18" charset="0"/>
                <a:cs typeface="Times New Roman" pitchFamily="18" charset="0"/>
              </a:rPr>
              <a:t>Tiếng Việt</a:t>
            </a:r>
            <a:endParaRPr lang="en-US" sz="9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976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770" decel="100000"/>
                                        <p:tgtEl>
                                          <p:spTgt spid="4100"/>
                                        </p:tgtEl>
                                      </p:cBhvr>
                                    </p:animEffect>
                                    <p:animScale>
                                      <p:cBhvr>
                                        <p:cTn id="8" dur="770" decel="100000"/>
                                        <p:tgtEl>
                                          <p:spTgt spid="4100"/>
                                        </p:tgtEl>
                                      </p:cBhvr>
                                      <p:from x="10000" y="10000"/>
                                      <p:to x="200000" y="450000"/>
                                    </p:animScale>
                                    <p:animScale>
                                      <p:cBhvr>
                                        <p:cTn id="9" dur="1230" accel="100000" fill="hold">
                                          <p:stCondLst>
                                            <p:cond delay="770"/>
                                          </p:stCondLst>
                                        </p:cTn>
                                        <p:tgtEl>
                                          <p:spTgt spid="4100"/>
                                        </p:tgtEl>
                                      </p:cBhvr>
                                      <p:from x="200000" y="450000"/>
                                      <p:to x="100000" y="100000"/>
                                    </p:animScale>
                                    <p:set>
                                      <p:cBhvr>
                                        <p:cTn id="10" dur="770" fill="hold"/>
                                        <p:tgtEl>
                                          <p:spTgt spid="4100"/>
                                        </p:tgtEl>
                                        <p:attrNameLst>
                                          <p:attrName>ppt_x</p:attrName>
                                        </p:attrNameLst>
                                      </p:cBhvr>
                                      <p:to>
                                        <p:strVal val="(0.5)"/>
                                      </p:to>
                                    </p:set>
                                    <p:anim from="(0.5)" to="(#ppt_x)" calcmode="lin" valueType="num">
                                      <p:cBhvr>
                                        <p:cTn id="11" dur="1230" accel="100000" fill="hold">
                                          <p:stCondLst>
                                            <p:cond delay="770"/>
                                          </p:stCondLst>
                                        </p:cTn>
                                        <p:tgtEl>
                                          <p:spTgt spid="4100"/>
                                        </p:tgtEl>
                                        <p:attrNameLst>
                                          <p:attrName>ppt_x</p:attrName>
                                        </p:attrNameLst>
                                      </p:cBhvr>
                                    </p:anim>
                                    <p:set>
                                      <p:cBhvr>
                                        <p:cTn id="12" dur="770" fill="hold"/>
                                        <p:tgtEl>
                                          <p:spTgt spid="4100"/>
                                        </p:tgtEl>
                                        <p:attrNameLst>
                                          <p:attrName>ppt_y</p:attrName>
                                        </p:attrNameLst>
                                      </p:cBhvr>
                                      <p:to>
                                        <p:strVal val="(#ppt_y+0.4)"/>
                                      </p:to>
                                    </p:set>
                                    <p:anim from="(#ppt_y+0.4)" to="(#ppt_y)" calcmode="lin" valueType="num">
                                      <p:cBhvr>
                                        <p:cTn id="13" dur="1230" accel="100000" fill="hold">
                                          <p:stCondLst>
                                            <p:cond delay="770"/>
                                          </p:stCondLst>
                                        </p:cTn>
                                        <p:tgtEl>
                                          <p:spTgt spid="410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4" grpId="0"/>
      <p:bldP spid="2"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40506" y="-634973"/>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9429"/>
            </a:xfrm>
            <a:prstGeom prst="rect">
              <a:avLst/>
            </a:prstGeom>
            <a:noFill/>
          </p:spPr>
          <p:txBody>
            <a:bodyPr wrap="square" lIns="89301" tIns="44651" rIns="89301" bIns="44651" rtlCol="0">
              <a:spAutoFit/>
            </a:bodyPr>
            <a:lstStyle/>
            <a:p>
              <a:pPr algn="ctr"/>
              <a:r>
                <a:rPr lang="en-US" sz="4297" b="1" dirty="0">
                  <a:solidFill>
                    <a:srgbClr val="00863D"/>
                  </a:solidFill>
                  <a:latin typeface="Arial-Rounded" pitchFamily="34" charset="0"/>
                  <a:ea typeface="Arial-Rounded" pitchFamily="34" charset="0"/>
                  <a:cs typeface="Arial-Rounded" pitchFamily="34" charset="0"/>
                </a:rPr>
                <a:t>LOÀI CHIM CỦA BIỂN CẢ</a:t>
              </a:r>
            </a:p>
          </p:txBody>
        </p:sp>
      </p:grpSp>
      <p:sp>
        <p:nvSpPr>
          <p:cNvPr id="15" name="TextBox 14"/>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sp>
        <p:nvSpPr>
          <p:cNvPr id="16" name="TextBox 15"/>
          <p:cNvSpPr txBox="1"/>
          <p:nvPr/>
        </p:nvSpPr>
        <p:spPr>
          <a:xfrm>
            <a:off x="2902418" y="2582835"/>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1</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930200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29734" y="229704"/>
            <a:ext cx="762000" cy="6349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7" name="TextBox 6"/>
          <p:cNvSpPr txBox="1"/>
          <p:nvPr/>
        </p:nvSpPr>
        <p:spPr>
          <a:xfrm>
            <a:off x="1113102" y="228955"/>
            <a:ext cx="1085029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từ ngữ để hoàn thiện câu và viết câu vào vở</a:t>
            </a:r>
          </a:p>
        </p:txBody>
      </p:sp>
      <p:sp>
        <p:nvSpPr>
          <p:cNvPr id="8" name="TextBox 7"/>
          <p:cNvSpPr txBox="1"/>
          <p:nvPr/>
        </p:nvSpPr>
        <p:spPr>
          <a:xfrm>
            <a:off x="23812" y="890605"/>
            <a:ext cx="12192000" cy="707874"/>
          </a:xfrm>
          <a:prstGeom prst="rect">
            <a:avLst/>
          </a:prstGeom>
          <a:solidFill>
            <a:srgbClr val="92D050"/>
          </a:solidFill>
        </p:spPr>
        <p:txBody>
          <a:bodyPr wrap="square" lIns="91428" tIns="45714" rIns="91428" bIns="45714" rtlCol="0">
            <a:spAutoFit/>
          </a:bodyPr>
          <a:lstStyle/>
          <a:p>
            <a:pPr algn="just"/>
            <a:r>
              <a:rPr lang="en-US" sz="4000" b="1" dirty="0">
                <a:solidFill>
                  <a:srgbClr val="92D050"/>
                </a:solidFill>
                <a:latin typeface="Arial-Rounded" pitchFamily="34" charset="0"/>
                <a:ea typeface="Arial-Rounded" pitchFamily="34" charset="0"/>
                <a:cs typeface="Arial-Rounded" pitchFamily="34" charset="0"/>
              </a:rPr>
              <a:t>nhảy nhót</a:t>
            </a:r>
          </a:p>
        </p:txBody>
      </p:sp>
      <p:sp>
        <p:nvSpPr>
          <p:cNvPr id="9" name="TextBox 8"/>
          <p:cNvSpPr txBox="1"/>
          <p:nvPr/>
        </p:nvSpPr>
        <p:spPr>
          <a:xfrm>
            <a:off x="5010027" y="951239"/>
            <a:ext cx="2863211"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thời tiết</a:t>
            </a:r>
          </a:p>
        </p:txBody>
      </p:sp>
      <p:sp>
        <p:nvSpPr>
          <p:cNvPr id="10" name="TextBox 9"/>
          <p:cNvSpPr txBox="1"/>
          <p:nvPr/>
        </p:nvSpPr>
        <p:spPr>
          <a:xfrm>
            <a:off x="2376728" y="936649"/>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bay xa</a:t>
            </a:r>
          </a:p>
        </p:txBody>
      </p:sp>
      <p:sp>
        <p:nvSpPr>
          <p:cNvPr id="11" name="TextBox 10"/>
          <p:cNvSpPr txBox="1"/>
          <p:nvPr/>
        </p:nvSpPr>
        <p:spPr>
          <a:xfrm>
            <a:off x="129734" y="913627"/>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đại dương</a:t>
            </a:r>
          </a:p>
        </p:txBody>
      </p:sp>
      <p:sp>
        <p:nvSpPr>
          <p:cNvPr id="12" name="TextBox 11"/>
          <p:cNvSpPr txBox="1"/>
          <p:nvPr/>
        </p:nvSpPr>
        <p:spPr>
          <a:xfrm>
            <a:off x="7873238" y="938168"/>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bão</a:t>
            </a:r>
          </a:p>
        </p:txBody>
      </p:sp>
      <p:sp>
        <p:nvSpPr>
          <p:cNvPr id="13" name="TextBox 12"/>
          <p:cNvSpPr txBox="1"/>
          <p:nvPr/>
        </p:nvSpPr>
        <p:spPr>
          <a:xfrm>
            <a:off x="10069656" y="920309"/>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đi biển</a:t>
            </a:r>
          </a:p>
        </p:txBody>
      </p:sp>
      <p:sp>
        <p:nvSpPr>
          <p:cNvPr id="14" name="TextBox 13"/>
          <p:cNvSpPr txBox="1"/>
          <p:nvPr/>
        </p:nvSpPr>
        <p:spPr>
          <a:xfrm>
            <a:off x="0" y="1892035"/>
            <a:ext cx="11348433"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a. Ít có loài chim nào có thể (…………............) như hải âu.</a:t>
            </a:r>
          </a:p>
        </p:txBody>
      </p:sp>
      <p:sp>
        <p:nvSpPr>
          <p:cNvPr id="15" name="TextBox 14"/>
          <p:cNvSpPr txBox="1"/>
          <p:nvPr/>
        </p:nvSpPr>
        <p:spPr>
          <a:xfrm>
            <a:off x="5466" y="2985964"/>
            <a:ext cx="12872334" cy="646319"/>
          </a:xfrm>
          <a:prstGeom prst="rect">
            <a:avLst/>
          </a:prstGeom>
          <a:noFill/>
        </p:spPr>
        <p:txBody>
          <a:bodyPr wrap="square" lIns="91428" tIns="45714" rIns="91428" bIns="45714" rtlCol="0">
            <a:spAutoFit/>
          </a:bodyPr>
          <a:lstStyle/>
          <a:p>
            <a:r>
              <a:rPr lang="en-US" sz="3600" b="1" dirty="0">
                <a:latin typeface="Arial-Rounded" pitchFamily="34" charset="0"/>
                <a:ea typeface="Arial-Rounded" pitchFamily="34" charset="0"/>
                <a:cs typeface="Arial-Rounded" pitchFamily="34" charset="0"/>
              </a:rPr>
              <a:t>b. những con tàu lớn có thể đi qua </a:t>
            </a:r>
            <a:r>
              <a:rPr lang="en-US" sz="3600" b="1">
                <a:latin typeface="Arial-Rounded" pitchFamily="34" charset="0"/>
                <a:ea typeface="Arial-Rounded" pitchFamily="34" charset="0"/>
                <a:cs typeface="Arial-Rounded" pitchFamily="34" charset="0"/>
              </a:rPr>
              <a:t>các </a:t>
            </a:r>
            <a:r>
              <a:rPr lang="en-US" sz="3600" b="1" smtClean="0">
                <a:latin typeface="Arial-Rounded" pitchFamily="34" charset="0"/>
                <a:ea typeface="Arial-Rounded" pitchFamily="34" charset="0"/>
                <a:cs typeface="Arial-Rounded" pitchFamily="34" charset="0"/>
              </a:rPr>
              <a:t>(…….…….…....).</a:t>
            </a:r>
            <a:endParaRPr lang="en-US" sz="3600" b="1" dirty="0">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 y="3908328"/>
            <a:ext cx="11953970" cy="2091422"/>
          </a:xfrm>
          <a:prstGeom prst="rect">
            <a:avLst/>
          </a:prstGeom>
        </p:spPr>
      </p:pic>
    </p:spTree>
    <p:extLst>
      <p:ext uri="{BB962C8B-B14F-4D97-AF65-F5344CB8AC3E}">
        <p14:creationId xmlns:p14="http://schemas.microsoft.com/office/powerpoint/2010/main" val="2957202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75E-6 -4.81481E-6 L 0.24662 0.15325 " pathEditMode="relative" rAng="0" ptsTypes="AA">
                                      <p:cBhvr>
                                        <p:cTn id="15" dur="2000" fill="hold"/>
                                        <p:tgtEl>
                                          <p:spTgt spid="10"/>
                                        </p:tgtEl>
                                        <p:attrNameLst>
                                          <p:attrName>ppt_x</p:attrName>
                                          <p:attrName>ppt_y</p:attrName>
                                        </p:attrNameLst>
                                      </p:cBhvr>
                                      <p:rCtr x="12331" y="7662"/>
                                    </p:animMotion>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4.375E-6 -2.22222E-6 L 0.64023 0.26065 " pathEditMode="relative" rAng="0" ptsTypes="AA">
                                      <p:cBhvr>
                                        <p:cTn id="20" dur="2000" fill="hold"/>
                                        <p:tgtEl>
                                          <p:spTgt spid="11"/>
                                        </p:tgtEl>
                                        <p:attrNameLst>
                                          <p:attrName>ppt_x</p:attrName>
                                          <p:attrName>ppt_y</p:attrName>
                                        </p:attrNameLst>
                                      </p:cBhvr>
                                      <p:rCtr x="32005" y="13032"/>
                                    </p:animMotion>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12"/>
                                        </p:tgtEl>
                                        <p:attrNameLst>
                                          <p:attrName>r</p:attrName>
                                        </p:attrNameLst>
                                      </p:cBhvr>
                                    </p:animRot>
                                    <p:animRot by="-240000">
                                      <p:cBhvr>
                                        <p:cTn id="26" dur="200" fill="hold">
                                          <p:stCondLst>
                                            <p:cond delay="200"/>
                                          </p:stCondLst>
                                        </p:cTn>
                                        <p:tgtEl>
                                          <p:spTgt spid="12"/>
                                        </p:tgtEl>
                                        <p:attrNameLst>
                                          <p:attrName>r</p:attrName>
                                        </p:attrNameLst>
                                      </p:cBhvr>
                                    </p:animRot>
                                    <p:animRot by="240000">
                                      <p:cBhvr>
                                        <p:cTn id="27" dur="200" fill="hold">
                                          <p:stCondLst>
                                            <p:cond delay="400"/>
                                          </p:stCondLst>
                                        </p:cTn>
                                        <p:tgtEl>
                                          <p:spTgt spid="12"/>
                                        </p:tgtEl>
                                        <p:attrNameLst>
                                          <p:attrName>r</p:attrName>
                                        </p:attrNameLst>
                                      </p:cBhvr>
                                    </p:animRot>
                                    <p:animRot by="-240000">
                                      <p:cBhvr>
                                        <p:cTn id="28" dur="200" fill="hold">
                                          <p:stCondLst>
                                            <p:cond delay="600"/>
                                          </p:stCondLst>
                                        </p:cTn>
                                        <p:tgtEl>
                                          <p:spTgt spid="12"/>
                                        </p:tgtEl>
                                        <p:attrNameLst>
                                          <p:attrName>r</p:attrName>
                                        </p:attrNameLst>
                                      </p:cBhvr>
                                    </p:animRot>
                                    <p:animRot by="120000">
                                      <p:cBhvr>
                                        <p:cTn id="29" dur="200" fill="hold">
                                          <p:stCondLst>
                                            <p:cond delay="800"/>
                                          </p:stCondLst>
                                        </p:cTn>
                                        <p:tgtEl>
                                          <p:spTgt spid="12"/>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6" y="1794570"/>
            <a:ext cx="12093334" cy="2458457"/>
          </a:xfrm>
          <a:prstGeom prst="rect">
            <a:avLst/>
          </a:prstGeom>
        </p:spPr>
      </p:pic>
    </p:spTree>
    <p:extLst>
      <p:ext uri="{BB962C8B-B14F-4D97-AF65-F5344CB8AC3E}">
        <p14:creationId xmlns:p14="http://schemas.microsoft.com/office/powerpoint/2010/main" val="3239306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6</a:t>
            </a:r>
          </a:p>
        </p:txBody>
      </p:sp>
      <p:sp>
        <p:nvSpPr>
          <p:cNvPr id="7" name="TextBox 6"/>
          <p:cNvSpPr txBox="1"/>
          <p:nvPr/>
        </p:nvSpPr>
        <p:spPr>
          <a:xfrm>
            <a:off x="744682" y="358576"/>
            <a:ext cx="106091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Quan sát tranh và dùng từ ngữ trong khung để nói theo tranh</a:t>
            </a:r>
          </a:p>
        </p:txBody>
      </p:sp>
      <p:sp>
        <p:nvSpPr>
          <p:cNvPr id="8" name="TextBox 7"/>
          <p:cNvSpPr txBox="1"/>
          <p:nvPr/>
        </p:nvSpPr>
        <p:spPr>
          <a:xfrm>
            <a:off x="2286000" y="1387874"/>
            <a:ext cx="8839200" cy="646319"/>
          </a:xfrm>
          <a:prstGeom prst="rect">
            <a:avLst/>
          </a:prstGeom>
          <a:solidFill>
            <a:srgbClr val="92D050"/>
          </a:solidFill>
          <a:ln>
            <a:solidFill>
              <a:srgbClr val="00B050"/>
            </a:solidFill>
          </a:ln>
        </p:spPr>
        <p:txBody>
          <a:bodyPr wrap="square" lIns="91428" tIns="45714" rIns="91428" bIns="45714" rtlCol="0">
            <a:spAutoFit/>
          </a:bodyPr>
          <a:lstStyle/>
          <a:p>
            <a:pPr algn="ctr"/>
            <a:r>
              <a:rPr lang="en-US" sz="3600" dirty="0">
                <a:solidFill>
                  <a:srgbClr val="C00000"/>
                </a:solidFill>
                <a:latin typeface="Times New Roman" panose="02020603050405020304" pitchFamily="18" charset="0"/>
                <a:ea typeface="Arial-Rounded" pitchFamily="34" charset="0"/>
                <a:cs typeface="Times New Roman" panose="02020603050405020304" pitchFamily="18" charset="0"/>
              </a:rPr>
              <a:t>hải âu        máy bay             </a:t>
            </a:r>
            <a:r>
              <a:rPr lang="en-US" sz="3600" dirty="0" err="1">
                <a:solidFill>
                  <a:srgbClr val="C00000"/>
                </a:solidFill>
                <a:latin typeface="Times New Roman" panose="02020603050405020304" pitchFamily="18" charset="0"/>
                <a:ea typeface="Arial-Rounded" pitchFamily="34" charset="0"/>
                <a:cs typeface="Times New Roman" panose="02020603050405020304" pitchFamily="18" charset="0"/>
              </a:rPr>
              <a:t>bay</a:t>
            </a:r>
            <a:r>
              <a:rPr lang="en-US" sz="3600" dirty="0">
                <a:solidFill>
                  <a:srgbClr val="C00000"/>
                </a:solidFill>
                <a:latin typeface="Times New Roman" panose="02020603050405020304" pitchFamily="18" charset="0"/>
                <a:ea typeface="Arial-Rounded" pitchFamily="34" charset="0"/>
                <a:cs typeface="Times New Roman" panose="02020603050405020304" pitchFamily="18" charset="0"/>
              </a:rPr>
              <a:t>          cánh </a:t>
            </a:r>
          </a:p>
        </p:txBody>
      </p:sp>
      <p:sp>
        <p:nvSpPr>
          <p:cNvPr id="9" name="Rectangle 8"/>
          <p:cNvSpPr/>
          <p:nvPr/>
        </p:nvSpPr>
        <p:spPr>
          <a:xfrm>
            <a:off x="304800" y="2209800"/>
            <a:ext cx="11734800" cy="4267200"/>
          </a:xfrm>
          <a:prstGeom prst="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046" b="52859" l="24299" r="58032">
                        <a14:foregroundMark x1="24805" y1="27630" x2="34144" y2="28693"/>
                        <a14:foregroundMark x1="49514" y1="27418" x2="57685" y2="34538"/>
                      </a14:backgroundRemoval>
                    </a14:imgEffect>
                  </a14:imgLayer>
                </a14:imgProps>
              </a:ext>
              <a:ext uri="{28A0092B-C50C-407E-A947-70E740481C1C}">
                <a14:useLocalDpi xmlns:a14="http://schemas.microsoft.com/office/drawing/2010/main" val="0"/>
              </a:ext>
            </a:extLst>
          </a:blip>
          <a:srcRect l="20082" t="22694" r="37751" b="43789"/>
          <a:stretch/>
        </p:blipFill>
        <p:spPr bwMode="auto">
          <a:xfrm rot="639007">
            <a:off x="650200" y="2628488"/>
            <a:ext cx="4876800" cy="2833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7492" b="85760" l="49222" r="86187"/>
                    </a14:imgEffect>
                  </a14:imgLayer>
                </a14:imgProps>
              </a:ext>
              <a:ext uri="{28A0092B-C50C-407E-A947-70E740481C1C}">
                <a14:useLocalDpi xmlns:a14="http://schemas.microsoft.com/office/drawing/2010/main" val="0"/>
              </a:ext>
            </a:extLst>
          </a:blip>
          <a:srcRect l="45203" t="56071" r="10623" b="10411"/>
          <a:stretch/>
        </p:blipFill>
        <p:spPr bwMode="auto">
          <a:xfrm rot="21185379">
            <a:off x="6900928" y="3437661"/>
            <a:ext cx="4874398" cy="312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74915" y="16766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7" name="TextBox 6"/>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grpSp>
        <p:nvGrpSpPr>
          <p:cNvPr id="8" name="Group 7"/>
          <p:cNvGrpSpPr/>
          <p:nvPr/>
        </p:nvGrpSpPr>
        <p:grpSpPr>
          <a:xfrm>
            <a:off x="174914" y="1447800"/>
            <a:ext cx="12017085" cy="3962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p:nvPr/>
          </p:nvSpPr>
          <p:spPr>
            <a:xfrm>
              <a:off x="1107474" y="1741143"/>
              <a:ext cx="716628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600200" y="1974229"/>
            <a:ext cx="8626186" cy="1384982"/>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   Hải </a:t>
            </a:r>
            <a:r>
              <a:rPr lang="en-US" sz="2800" dirty="0">
                <a:latin typeface="Arial-Rounded" pitchFamily="34" charset="0"/>
                <a:ea typeface="Arial-Rounded" pitchFamily="34" charset="0"/>
                <a:cs typeface="Arial-Rounded" pitchFamily="34" charset="0"/>
              </a:rPr>
              <a:t>âu là loài chim của biển cả. Chúng có sải cánh lớn, nên bay rất xa. Chúng còn bơi rất giỏi nhờ chân có màng như chân vịt. </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40348" r="5436" b="7251"/>
          <a:stretch/>
        </p:blipFill>
        <p:spPr bwMode="auto">
          <a:xfrm>
            <a:off x="1066800" y="3481950"/>
            <a:ext cx="10439400" cy="15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43200" y="5813890"/>
            <a:ext cx="769620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5" name="TextBox 14"/>
          <p:cNvSpPr txBox="1"/>
          <p:nvPr/>
        </p:nvSpPr>
        <p:spPr>
          <a:xfrm>
            <a:off x="2743200" y="5814338"/>
            <a:ext cx="822960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9" name="TextBox 18"/>
          <p:cNvSpPr txBox="1"/>
          <p:nvPr/>
        </p:nvSpPr>
        <p:spPr>
          <a:xfrm>
            <a:off x="2743200" y="5821933"/>
            <a:ext cx="551613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25" name="TextBox 24"/>
          <p:cNvSpPr txBox="1"/>
          <p:nvPr/>
        </p:nvSpPr>
        <p:spPr>
          <a:xfrm>
            <a:off x="2749710" y="5801868"/>
            <a:ext cx="822309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Tree>
    <p:extLst>
      <p:ext uri="{BB962C8B-B14F-4D97-AF65-F5344CB8AC3E}">
        <p14:creationId xmlns:p14="http://schemas.microsoft.com/office/powerpoint/2010/main" val="7094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12192000" cy="4153787"/>
          </a:xfrm>
          <a:prstGeom prst="rect">
            <a:avLst/>
          </a:prstGeom>
        </p:spPr>
      </p:pic>
    </p:spTree>
    <p:extLst>
      <p:ext uri="{BB962C8B-B14F-4D97-AF65-F5344CB8AC3E}">
        <p14:creationId xmlns:p14="http://schemas.microsoft.com/office/powerpoint/2010/main" val="758441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838360"/>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solidFill>
                  <a:srgbClr val="C00000"/>
                </a:solidFill>
                <a:latin typeface="Arial-Rounded" pitchFamily="34" charset="0"/>
                <a:ea typeface="Arial-Rounded" pitchFamily="34" charset="0"/>
                <a:cs typeface="Arial-Rounded" pitchFamily="34" charset="0"/>
              </a:rPr>
              <a:t>a. </a:t>
            </a:r>
            <a:r>
              <a:rPr lang="en-US" sz="3200" i="1" dirty="0">
                <a:solidFill>
                  <a:srgbClr val="C00000"/>
                </a:solidFill>
                <a:latin typeface="Arial-Rounded" pitchFamily="34" charset="0"/>
                <a:ea typeface="Arial-Rounded" pitchFamily="34" charset="0"/>
                <a:cs typeface="Arial-Rounded" pitchFamily="34" charset="0"/>
              </a:rPr>
              <a:t>ân</a:t>
            </a:r>
            <a:r>
              <a:rPr lang="en-US" sz="3200" dirty="0">
                <a:solidFill>
                  <a:srgbClr val="C00000"/>
                </a:solidFill>
                <a:latin typeface="Arial-Rounded" pitchFamily="34" charset="0"/>
                <a:ea typeface="Arial-Rounded" pitchFamily="34" charset="0"/>
                <a:cs typeface="Arial-Rounded" pitchFamily="34" charset="0"/>
              </a:rPr>
              <a:t> hay </a:t>
            </a:r>
            <a:r>
              <a:rPr lang="en-US" sz="3200" i="1" dirty="0" err="1">
                <a:solidFill>
                  <a:srgbClr val="C00000"/>
                </a:solidFill>
                <a:latin typeface="Arial-Rounded" pitchFamily="34" charset="0"/>
                <a:ea typeface="Arial-Rounded" pitchFamily="34" charset="0"/>
                <a:cs typeface="Arial-Rounded" pitchFamily="34" charset="0"/>
              </a:rPr>
              <a:t>uân</a:t>
            </a:r>
            <a:r>
              <a:rPr lang="en-US" sz="3200" i="1" dirty="0">
                <a:solidFill>
                  <a:srgbClr val="C00000"/>
                </a:solidFill>
                <a:latin typeface="Arial-Rounded" pitchFamily="34" charset="0"/>
                <a:ea typeface="Arial-Rounded" pitchFamily="34" charset="0"/>
                <a:cs typeface="Arial-Rounded" pitchFamily="34" charset="0"/>
              </a:rPr>
              <a:t>?</a:t>
            </a:r>
          </a:p>
        </p:txBody>
      </p:sp>
      <p:sp>
        <p:nvSpPr>
          <p:cNvPr id="17" name="TextBox 16"/>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sp>
        <p:nvSpPr>
          <p:cNvPr id="18" name="Rectangle 17"/>
          <p:cNvSpPr/>
          <p:nvPr/>
        </p:nvSpPr>
        <p:spPr>
          <a:xfrm>
            <a:off x="4376125" y="2234097"/>
            <a:ext cx="422511" cy="23959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877492" y="1950607"/>
            <a:ext cx="1981200" cy="654439"/>
            <a:chOff x="4903789" y="1968673"/>
            <a:chExt cx="1981200" cy="654439"/>
          </a:xfrm>
        </p:grpSpPr>
        <p:sp>
          <p:nvSpPr>
            <p:cNvPr id="20" name="TextBox 1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sp>
        <p:nvSpPr>
          <p:cNvPr id="22" name="Rectangle 21"/>
          <p:cNvSpPr/>
          <p:nvPr/>
        </p:nvSpPr>
        <p:spPr>
          <a:xfrm>
            <a:off x="6205396" y="2201967"/>
            <a:ext cx="314152" cy="27172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508015" y="1830729"/>
            <a:ext cx="1981200" cy="763427"/>
            <a:chOff x="6781800" y="1859686"/>
            <a:chExt cx="1981200" cy="763427"/>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151027" y="1859686"/>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8847910" y="2173787"/>
            <a:ext cx="368488"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2952750"/>
            <a:ext cx="2971800" cy="584763"/>
          </a:xfrm>
          <a:prstGeom prst="rect">
            <a:avLst/>
          </a:prstGeom>
          <a:noFill/>
        </p:spPr>
        <p:txBody>
          <a:bodyPr wrap="square" lIns="91428" tIns="45714" rIns="91428" bIns="45714" rtlCol="0">
            <a:spAutoFit/>
          </a:bodyPr>
          <a:lstStyle>
            <a:defPPr>
              <a:defRPr lang="en-US"/>
            </a:defPPr>
            <a:lvl1pPr algn="just">
              <a:defRPr sz="3200">
                <a:solidFill>
                  <a:srgbClr val="C00000"/>
                </a:solidFill>
                <a:latin typeface="Arial-Rounded" pitchFamily="34" charset="0"/>
                <a:ea typeface="Arial-Rounded" pitchFamily="34" charset="0"/>
                <a:cs typeface="Arial-Rounded" pitchFamily="34" charset="0"/>
              </a:defRPr>
            </a:lvl1pPr>
          </a:lstStyle>
          <a:p>
            <a:r>
              <a:rPr lang="en-US" dirty="0"/>
              <a:t>b. </a:t>
            </a:r>
            <a:r>
              <a:rPr lang="en-US" i="1" dirty="0"/>
              <a:t>im</a:t>
            </a:r>
            <a:r>
              <a:rPr lang="en-US" dirty="0"/>
              <a:t> hay </a:t>
            </a:r>
            <a:r>
              <a:rPr lang="en-US" i="1" dirty="0" err="1"/>
              <a:t>iêm</a:t>
            </a:r>
            <a:r>
              <a:rPr lang="en-US" dirty="0"/>
              <a:t>?</a:t>
            </a:r>
          </a:p>
        </p:txBody>
      </p:sp>
      <p:sp>
        <p:nvSpPr>
          <p:cNvPr id="28" name="TextBox 27"/>
          <p:cNvSpPr txBox="1"/>
          <p:nvPr/>
        </p:nvSpPr>
        <p:spPr>
          <a:xfrm>
            <a:off x="3124200" y="39714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Rectangle 28"/>
          <p:cNvSpPr/>
          <p:nvPr/>
        </p:nvSpPr>
        <p:spPr>
          <a:xfrm>
            <a:off x="4476514" y="4125171"/>
            <a:ext cx="400286"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25983" y="394026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391400" y="3819994"/>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2" name="Rectangle 31"/>
          <p:cNvSpPr/>
          <p:nvPr/>
        </p:nvSpPr>
        <p:spPr>
          <a:xfrm>
            <a:off x="7374772"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727766" y="3928146"/>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9864828"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
                                        <p:tgtEl>
                                          <p:spTgt spid="9"/>
                                        </p:tgtEl>
                                      </p:cBhvr>
                                    </p:animEffect>
                                  </p:childTnLst>
                                </p:cTn>
                              </p:par>
                              <p:par>
                                <p:cTn id="13" presetID="10" presetClass="entr" presetSubtype="0" fill="remove"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50"/>
                                        <p:tgtEl>
                                          <p:spTgt spid="14"/>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0" y="2901203"/>
            <a:ext cx="875863" cy="5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solidFill>
                  <a:srgbClr val="C00000"/>
                </a:solidFill>
                <a:latin typeface="Arial-Rounded" pitchFamily="34" charset="0"/>
                <a:ea typeface="Arial-Rounded" pitchFamily="34" charset="0"/>
                <a:cs typeface="Arial-Rounded" pitchFamily="34" charset="0"/>
              </a:rPr>
              <a:t>a. </a:t>
            </a:r>
            <a:r>
              <a:rPr lang="en-US" sz="3200" i="1" dirty="0">
                <a:solidFill>
                  <a:srgbClr val="C00000"/>
                </a:solidFill>
                <a:latin typeface="Arial-Rounded" pitchFamily="34" charset="0"/>
                <a:ea typeface="Arial-Rounded" pitchFamily="34" charset="0"/>
                <a:cs typeface="Arial-Rounded" pitchFamily="34" charset="0"/>
              </a:rPr>
              <a:t>ân</a:t>
            </a:r>
            <a:r>
              <a:rPr lang="en-US" sz="3200" dirty="0">
                <a:solidFill>
                  <a:srgbClr val="C00000"/>
                </a:solidFill>
                <a:latin typeface="Arial-Rounded" pitchFamily="34" charset="0"/>
                <a:ea typeface="Arial-Rounded" pitchFamily="34" charset="0"/>
                <a:cs typeface="Arial-Rounded" pitchFamily="34" charset="0"/>
              </a:rPr>
              <a:t> hay </a:t>
            </a:r>
            <a:r>
              <a:rPr lang="en-US" sz="3200" i="1" dirty="0" err="1">
                <a:solidFill>
                  <a:srgbClr val="C00000"/>
                </a:solidFill>
                <a:latin typeface="Arial-Rounded" pitchFamily="34" charset="0"/>
                <a:ea typeface="Arial-Rounded" pitchFamily="34" charset="0"/>
                <a:cs typeface="Arial-Rounded" pitchFamily="34" charset="0"/>
              </a:rPr>
              <a:t>uân</a:t>
            </a:r>
            <a:r>
              <a:rPr lang="en-US" sz="3200" i="1" dirty="0">
                <a:solidFill>
                  <a:srgbClr val="C00000"/>
                </a:solidFill>
                <a:latin typeface="Arial-Rounded" pitchFamily="34" charset="0"/>
                <a:ea typeface="Arial-Rounded" pitchFamily="34" charset="0"/>
                <a:cs typeface="Arial-Rounded" pitchFamily="34" charset="0"/>
              </a:rPr>
              <a:t>?</a:t>
            </a:r>
          </a:p>
        </p:txBody>
      </p:sp>
      <p:sp>
        <p:nvSpPr>
          <p:cNvPr id="20" name="TextBox 19"/>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grpSp>
        <p:nvGrpSpPr>
          <p:cNvPr id="21" name="Group 20"/>
          <p:cNvGrpSpPr/>
          <p:nvPr/>
        </p:nvGrpSpPr>
        <p:grpSpPr>
          <a:xfrm>
            <a:off x="5877492" y="1950607"/>
            <a:ext cx="1981200" cy="654439"/>
            <a:chOff x="4903789" y="1968673"/>
            <a:chExt cx="1981200" cy="654439"/>
          </a:xfrm>
        </p:grpSpPr>
        <p:sp>
          <p:nvSpPr>
            <p:cNvPr id="22" name="TextBox 21"/>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3" name="TextBox 2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grpSp>
        <p:nvGrpSpPr>
          <p:cNvPr id="24" name="Group 23"/>
          <p:cNvGrpSpPr/>
          <p:nvPr/>
        </p:nvGrpSpPr>
        <p:grpSpPr>
          <a:xfrm>
            <a:off x="8508014" y="1817810"/>
            <a:ext cx="2230393" cy="1268789"/>
            <a:chOff x="6781800" y="1846767"/>
            <a:chExt cx="1981200" cy="1268789"/>
          </a:xfrm>
        </p:grpSpPr>
        <p:sp>
          <p:nvSpPr>
            <p:cNvPr id="25" name="TextBox 24"/>
            <p:cNvSpPr txBox="1"/>
            <p:nvPr/>
          </p:nvSpPr>
          <p:spPr>
            <a:xfrm>
              <a:off x="6781800" y="2038350"/>
              <a:ext cx="1981200" cy="1077206"/>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6" name="TextBox 25"/>
            <p:cNvSpPr txBox="1"/>
            <p:nvPr/>
          </p:nvSpPr>
          <p:spPr>
            <a:xfrm>
              <a:off x="7227286" y="1846767"/>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7" name="TextBox 26"/>
          <p:cNvSpPr txBox="1"/>
          <p:nvPr/>
        </p:nvSpPr>
        <p:spPr>
          <a:xfrm>
            <a:off x="0" y="3606108"/>
            <a:ext cx="2971800" cy="584763"/>
          </a:xfrm>
          <a:prstGeom prst="rect">
            <a:avLst/>
          </a:prstGeom>
          <a:noFill/>
        </p:spPr>
        <p:txBody>
          <a:bodyPr wrap="square" lIns="91428" tIns="45714" rIns="91428" bIns="45714" rtlCol="0">
            <a:spAutoFit/>
          </a:bodyPr>
          <a:lstStyle/>
          <a:p>
            <a:pPr algn="just"/>
            <a:r>
              <a:rPr lang="en-US" sz="3200" dirty="0">
                <a:solidFill>
                  <a:srgbClr val="C00000"/>
                </a:solidFill>
                <a:latin typeface="Arial-Rounded" pitchFamily="34" charset="0"/>
                <a:ea typeface="Arial-Rounded" pitchFamily="34" charset="0"/>
                <a:cs typeface="Arial-Rounded" pitchFamily="34" charset="0"/>
              </a:rPr>
              <a:t>b. </a:t>
            </a:r>
            <a:r>
              <a:rPr lang="en-US" sz="3200" i="1" dirty="0">
                <a:solidFill>
                  <a:srgbClr val="C00000"/>
                </a:solidFill>
                <a:latin typeface="Arial-Rounded" pitchFamily="34" charset="0"/>
                <a:ea typeface="Arial-Rounded" pitchFamily="34" charset="0"/>
                <a:cs typeface="Arial-Rounded" pitchFamily="34" charset="0"/>
              </a:rPr>
              <a:t>im</a:t>
            </a:r>
            <a:r>
              <a:rPr lang="en-US" sz="3200" dirty="0">
                <a:solidFill>
                  <a:srgbClr val="C00000"/>
                </a:solidFill>
                <a:latin typeface="Arial-Rounded" pitchFamily="34" charset="0"/>
                <a:ea typeface="Arial-Rounded" pitchFamily="34" charset="0"/>
                <a:cs typeface="Arial-Rounded" pitchFamily="34" charset="0"/>
              </a:rPr>
              <a:t> hay </a:t>
            </a:r>
            <a:r>
              <a:rPr lang="en-US" sz="3200" i="1" dirty="0" err="1">
                <a:solidFill>
                  <a:srgbClr val="C00000"/>
                </a:solidFill>
                <a:latin typeface="Arial-Rounded" pitchFamily="34" charset="0"/>
                <a:ea typeface="Arial-Rounded" pitchFamily="34" charset="0"/>
                <a:cs typeface="Arial-Rounded" pitchFamily="34" charset="0"/>
              </a:rPr>
              <a:t>iêm</a:t>
            </a:r>
            <a:r>
              <a:rPr lang="en-US" sz="3200" i="1" dirty="0">
                <a:solidFill>
                  <a:srgbClr val="C00000"/>
                </a:solidFill>
                <a:latin typeface="Arial-Rounded" pitchFamily="34" charset="0"/>
                <a:ea typeface="Arial-Rounded" pitchFamily="34" charset="0"/>
                <a:cs typeface="Arial-Rounded" pitchFamily="34" charset="0"/>
              </a:rPr>
              <a:t>?</a:t>
            </a:r>
          </a:p>
        </p:txBody>
      </p:sp>
      <p:sp>
        <p:nvSpPr>
          <p:cNvPr id="28" name="TextBox 27"/>
          <p:cNvSpPr txBox="1"/>
          <p:nvPr/>
        </p:nvSpPr>
        <p:spPr>
          <a:xfrm>
            <a:off x="3047212" y="4659635"/>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TextBox 28"/>
          <p:cNvSpPr txBox="1"/>
          <p:nvPr/>
        </p:nvSpPr>
        <p:spPr>
          <a:xfrm>
            <a:off x="5851002" y="46199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0" name="TextBox 29"/>
          <p:cNvSpPr txBox="1"/>
          <p:nvPr/>
        </p:nvSpPr>
        <p:spPr>
          <a:xfrm>
            <a:off x="8668647" y="4532991"/>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450842" y="4471435"/>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3" name="TextBox 32"/>
          <p:cNvSpPr txBox="1"/>
          <p:nvPr/>
        </p:nvSpPr>
        <p:spPr>
          <a:xfrm>
            <a:off x="4276394" y="2038914"/>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4375288" y="2201362"/>
            <a:ext cx="485795" cy="37427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03118" y="2017577"/>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p>
        </p:txBody>
      </p:sp>
      <p:sp>
        <p:nvSpPr>
          <p:cNvPr id="36" name="Rectangle 35"/>
          <p:cNvSpPr/>
          <p:nvPr/>
        </p:nvSpPr>
        <p:spPr>
          <a:xfrm>
            <a:off x="6183004" y="2201362"/>
            <a:ext cx="489746" cy="272453"/>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732463" y="1990878"/>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uân</a:t>
            </a:r>
            <a:endParaRPr lang="en-US" sz="3200" dirty="0">
              <a:latin typeface="Arial-Rounded" pitchFamily="34" charset="0"/>
              <a:ea typeface="Arial-Rounded" pitchFamily="34" charset="0"/>
              <a:cs typeface="Arial-Rounded" pitchFamily="34" charset="0"/>
            </a:endParaRPr>
          </a:p>
        </p:txBody>
      </p:sp>
      <p:sp>
        <p:nvSpPr>
          <p:cNvPr id="38" name="Rectangle 37"/>
          <p:cNvSpPr/>
          <p:nvPr/>
        </p:nvSpPr>
        <p:spPr>
          <a:xfrm>
            <a:off x="8843288" y="2077534"/>
            <a:ext cx="579974" cy="361776"/>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76394" y="4659635"/>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p>
        </p:txBody>
      </p:sp>
      <p:sp>
        <p:nvSpPr>
          <p:cNvPr id="40" name="Rectangle 39"/>
          <p:cNvSpPr/>
          <p:nvPr/>
        </p:nvSpPr>
        <p:spPr>
          <a:xfrm>
            <a:off x="4375288" y="4817853"/>
            <a:ext cx="48579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195498" y="4607254"/>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iêm</a:t>
            </a:r>
            <a:endParaRPr lang="en-US" sz="3200" i="1" dirty="0">
              <a:latin typeface="Arial-Rounded" pitchFamily="34" charset="0"/>
              <a:ea typeface="Arial-Rounded" pitchFamily="34" charset="0"/>
              <a:cs typeface="Arial-Rounded" pitchFamily="34" charset="0"/>
            </a:endParaRPr>
          </a:p>
        </p:txBody>
      </p:sp>
      <p:sp>
        <p:nvSpPr>
          <p:cNvPr id="42" name="Rectangle 41"/>
          <p:cNvSpPr/>
          <p:nvPr/>
        </p:nvSpPr>
        <p:spPr>
          <a:xfrm>
            <a:off x="7299390" y="4783435"/>
            <a:ext cx="772408" cy="33431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693883" y="4532990"/>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endParaRPr lang="en-US" sz="3200" i="1" dirty="0">
              <a:latin typeface="Arial-Rounded" pitchFamily="34" charset="0"/>
              <a:ea typeface="Arial-Rounded" pitchFamily="34" charset="0"/>
              <a:cs typeface="Arial-Rounded" pitchFamily="34" charset="0"/>
            </a:endParaRPr>
          </a:p>
        </p:txBody>
      </p:sp>
      <p:sp>
        <p:nvSpPr>
          <p:cNvPr id="44" name="Rectangle 43"/>
          <p:cNvSpPr/>
          <p:nvPr/>
        </p:nvSpPr>
        <p:spPr>
          <a:xfrm>
            <a:off x="9797383" y="4704466"/>
            <a:ext cx="489617" cy="32473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9168174" y="2829455"/>
            <a:ext cx="3005673" cy="1626100"/>
          </a:xfrm>
          <a:prstGeom prst="rect">
            <a:avLst/>
          </a:prstGeom>
        </p:spPr>
      </p:pic>
      <p:pic>
        <p:nvPicPr>
          <p:cNvPr id="46" name="Picture 45"/>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6196869" y="2829455"/>
            <a:ext cx="3005673" cy="1626100"/>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3205851" y="2829337"/>
            <a:ext cx="3005673" cy="1626100"/>
          </a:xfrm>
          <a:prstGeom prst="rect">
            <a:avLst/>
          </a:prstGeom>
        </p:spPr>
      </p:pic>
      <p:pic>
        <p:nvPicPr>
          <p:cNvPr id="48"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238" y="2584932"/>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41268" y="2990956"/>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3903">
            <a:off x="9098961" y="3322313"/>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58828" y="329805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0"/>
                                        <p:tgtEl>
                                          <p:spTgt spid="9"/>
                                        </p:tgtEl>
                                      </p:cBhvr>
                                    </p:animEffect>
                                  </p:childTnLst>
                                </p:cTn>
                              </p:par>
                              <p:par>
                                <p:cTn id="11" presetID="10" presetClass="entr" presetSubtype="0" fill="remove"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75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5" presetClass="emph" presetSubtype="0" fill="hold" nodeType="withEffect">
                                  <p:stCondLst>
                                    <p:cond delay="0"/>
                                  </p:stCondLst>
                                  <p:childTnLst>
                                    <p:animClr clrSpc="hsl" dir="cw">
                                      <p:cBhvr override="childStyle">
                                        <p:cTn id="29" dur="500" fill="hold"/>
                                        <p:tgtEl>
                                          <p:spTgt spid="17"/>
                                        </p:tgtEl>
                                        <p:attrNameLst>
                                          <p:attrName>style.color</p:attrName>
                                        </p:attrNameLst>
                                      </p:cBhvr>
                                      <p:by>
                                        <p:hsl h="0" s="-70588" l="0"/>
                                      </p:by>
                                    </p:animClr>
                                    <p:animClr clrSpc="hsl" dir="cw">
                                      <p:cBhvr>
                                        <p:cTn id="30" dur="500" fill="hold"/>
                                        <p:tgtEl>
                                          <p:spTgt spid="17"/>
                                        </p:tgtEl>
                                        <p:attrNameLst>
                                          <p:attrName>fillcolor</p:attrName>
                                        </p:attrNameLst>
                                      </p:cBhvr>
                                      <p:by>
                                        <p:hsl h="0" s="-70588" l="0"/>
                                      </p:by>
                                    </p:animClr>
                                    <p:animClr clrSpc="hsl" dir="cw">
                                      <p:cBhvr>
                                        <p:cTn id="31" dur="500" fill="hold"/>
                                        <p:tgtEl>
                                          <p:spTgt spid="17"/>
                                        </p:tgtEl>
                                        <p:attrNameLst>
                                          <p:attrName>stroke.color</p:attrName>
                                        </p:attrNameLst>
                                      </p:cBhvr>
                                      <p:by>
                                        <p:hsl h="0" s="-70588" l="0"/>
                                      </p:by>
                                    </p:animClr>
                                    <p:set>
                                      <p:cBhvr>
                                        <p:cTn id="32" dur="500" fill="hold"/>
                                        <p:tgtEl>
                                          <p:spTgt spid="17"/>
                                        </p:tgtEl>
                                        <p:attrNameLst>
                                          <p:attrName>fill.type</p:attrName>
                                        </p:attrNameLst>
                                      </p:cBhvr>
                                      <p:to>
                                        <p:strVal val="solid"/>
                                      </p:to>
                                    </p:set>
                                  </p:childTnLst>
                                </p:cTn>
                              </p:par>
                            </p:childTnLst>
                          </p:cTn>
                        </p:par>
                        <p:par>
                          <p:cTn id="33" fill="hold">
                            <p:stCondLst>
                              <p:cond delay="1075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125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175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par>
                          <p:cTn id="45" fill="hold">
                            <p:stCondLst>
                              <p:cond delay="1225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275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13250"/>
                            </p:stCondLst>
                            <p:childTnLst>
                              <p:par>
                                <p:cTn id="54" presetID="10"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400"/>
                                        <p:tgtEl>
                                          <p:spTgt spid="50"/>
                                        </p:tgtEl>
                                      </p:cBhvr>
                                    </p:animEffect>
                                  </p:childTnLst>
                                </p:cTn>
                              </p:par>
                            </p:childTnLst>
                          </p:cTn>
                        </p:par>
                        <p:par>
                          <p:cTn id="68" fill="hold">
                            <p:stCondLst>
                              <p:cond delay="4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6"/>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42"/>
                                        </p:tgtEl>
                                      </p:cBhvr>
                                    </p:animEffect>
                                    <p:set>
                                      <p:cBhvr>
                                        <p:cTn id="10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Rounded MT Bold" pitchFamily="34" charset="0"/>
                <a:cs typeface="Times New Roman" pitchFamily="18" charset="0"/>
              </a:rPr>
              <a:t>9</a:t>
            </a:r>
          </a:p>
        </p:txBody>
      </p:sp>
      <p:sp>
        <p:nvSpPr>
          <p:cNvPr id="7" name="TextBox 6"/>
          <p:cNvSpPr txBox="1"/>
          <p:nvPr/>
        </p:nvSpPr>
        <p:spPr>
          <a:xfrm>
            <a:off x="744682" y="358576"/>
            <a:ext cx="103805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Trao đổi: Cần làm gì để bảo vệ các loài chim?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0" t="11699" r="3735"/>
          <a:stretch/>
        </p:blipFill>
        <p:spPr bwMode="auto">
          <a:xfrm>
            <a:off x="117764" y="1227877"/>
            <a:ext cx="12074236" cy="5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 y="3505200"/>
            <a:ext cx="1995487" cy="205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0009"/>
            <a:ext cx="2777618" cy="19422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31" t="20001" b="18666"/>
          <a:stretch/>
        </p:blipFill>
        <p:spPr>
          <a:xfrm>
            <a:off x="4061275" y="651599"/>
            <a:ext cx="2736596" cy="175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482" y="3536751"/>
            <a:ext cx="4284518" cy="20612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23864"/>
            <a:ext cx="2895600" cy="15265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4513" y="3962400"/>
            <a:ext cx="3028950" cy="1676400"/>
          </a:xfrm>
          <a:prstGeom prst="rect">
            <a:avLst/>
          </a:prstGeom>
        </p:spPr>
      </p:pic>
      <p:sp>
        <p:nvSpPr>
          <p:cNvPr id="10" name="Rectangle 9"/>
          <p:cNvSpPr/>
          <p:nvPr/>
        </p:nvSpPr>
        <p:spPr>
          <a:xfrm>
            <a:off x="617447" y="2782491"/>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11819" y="2705103"/>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61243" y="2590800"/>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9112" y="5562600"/>
            <a:ext cx="2691467"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3673" y="5499497"/>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07706" y="5531049"/>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7325" y="2820772"/>
            <a:ext cx="2044094"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17" name="Rectangle 16"/>
          <p:cNvSpPr/>
          <p:nvPr/>
        </p:nvSpPr>
        <p:spPr>
          <a:xfrm>
            <a:off x="4938603" y="2820769"/>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Vẹt</a:t>
            </a:r>
            <a:endParaRPr lang="en-US" sz="3600" dirty="0"/>
          </a:p>
        </p:txBody>
      </p:sp>
      <p:sp>
        <p:nvSpPr>
          <p:cNvPr id="18" name="Rectangle 17"/>
          <p:cNvSpPr/>
          <p:nvPr/>
        </p:nvSpPr>
        <p:spPr>
          <a:xfrm>
            <a:off x="8800560" y="2648634"/>
            <a:ext cx="1656270" cy="707886"/>
          </a:xfrm>
          <a:prstGeom prst="rect">
            <a:avLst/>
          </a:prstGeom>
        </p:spPr>
        <p:txBody>
          <a:bodyPr wrap="square">
            <a:spAutoFit/>
          </a:bodyPr>
          <a:lstStyle/>
          <a:p>
            <a:pPr algn="ctr"/>
            <a:r>
              <a:rPr lang="en-US" sz="4000" b="1" dirty="0">
                <a:latin typeface="Arial-Rounded" pitchFamily="34" charset="0"/>
                <a:ea typeface="Arial-Rounded" pitchFamily="34" charset="0"/>
                <a:cs typeface="Arial-Rounded" pitchFamily="34" charset="0"/>
              </a:rPr>
              <a:t>cò</a:t>
            </a:r>
            <a:endParaRPr lang="en-US" sz="4000" dirty="0"/>
          </a:p>
        </p:txBody>
      </p:sp>
      <p:sp>
        <p:nvSpPr>
          <p:cNvPr id="19" name="Rectangle 18"/>
          <p:cNvSpPr/>
          <p:nvPr/>
        </p:nvSpPr>
        <p:spPr>
          <a:xfrm>
            <a:off x="564894" y="5631320"/>
            <a:ext cx="3276658"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Chích </a:t>
            </a:r>
            <a:r>
              <a:rPr lang="en-US" sz="3600" b="1" dirty="0" err="1">
                <a:latin typeface="Arial-Rounded" pitchFamily="34" charset="0"/>
                <a:ea typeface="Arial-Rounded" pitchFamily="34" charset="0"/>
                <a:cs typeface="Arial-Rounded" pitchFamily="34" charset="0"/>
              </a:rPr>
              <a:t>chòe</a:t>
            </a:r>
            <a:endParaRPr lang="en-US" sz="3600" dirty="0"/>
          </a:p>
        </p:txBody>
      </p:sp>
      <p:sp>
        <p:nvSpPr>
          <p:cNvPr id="20" name="Rectangle 19"/>
          <p:cNvSpPr/>
          <p:nvPr/>
        </p:nvSpPr>
        <p:spPr>
          <a:xfrm>
            <a:off x="4811311" y="5478715"/>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21" name="Rectangle 20"/>
          <p:cNvSpPr/>
          <p:nvPr/>
        </p:nvSpPr>
        <p:spPr>
          <a:xfrm>
            <a:off x="8952688" y="5604280"/>
            <a:ext cx="2194105"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Khướu</a:t>
            </a:r>
            <a:endParaRPr lang="en-US" sz="3600" dirty="0"/>
          </a:p>
        </p:txBody>
      </p:sp>
    </p:spTree>
    <p:extLst>
      <p:ext uri="{BB962C8B-B14F-4D97-AF65-F5344CB8AC3E}">
        <p14:creationId xmlns:p14="http://schemas.microsoft.com/office/powerpoint/2010/main" val="35474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6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6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6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6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6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6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6000"/>
                                        <p:tgtEl>
                                          <p:spTgt spid="17">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6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6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circle(in)">
                                      <p:cBhvr>
                                        <p:cTn id="37" dur="6000"/>
                                        <p:tgtEl>
                                          <p:spTgt spid="20">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circle(in)">
                                      <p:cBhvr>
                                        <p:cTn id="40" dur="6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0635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1049000" cy="4800600"/>
          </a:xfrm>
          <a:prstGeom prst="rect">
            <a:avLst/>
          </a:prstGeom>
        </p:spPr>
      </p:pic>
      <p:sp>
        <p:nvSpPr>
          <p:cNvPr id="6" name="Rectangle 5"/>
          <p:cNvSpPr/>
          <p:nvPr/>
        </p:nvSpPr>
        <p:spPr>
          <a:xfrm>
            <a:off x="5105401" y="5448300"/>
            <a:ext cx="1981200" cy="76200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4186" y="5506134"/>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Hải âu</a:t>
            </a:r>
            <a:endParaRPr lang="en-US" sz="3600" dirty="0"/>
          </a:p>
        </p:txBody>
      </p:sp>
    </p:spTree>
    <p:extLst>
      <p:ext uri="{BB962C8B-B14F-4D97-AF65-F5344CB8AC3E}">
        <p14:creationId xmlns:p14="http://schemas.microsoft.com/office/powerpoint/2010/main" val="2745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7422" b="89844" l="10000" r="90000">
                        <a14:foregroundMark x1="43171" y1="12891" x2="46463" y2="7422"/>
                      </a14:backgroundRemoval>
                    </a14:imgEffect>
                  </a14:imgLayer>
                </a14:imgProps>
              </a:ext>
              <a:ext uri="{28A0092B-C50C-407E-A947-70E740481C1C}">
                <a14:useLocalDpi xmlns:a14="http://schemas.microsoft.com/office/drawing/2010/main" val="0"/>
              </a:ext>
            </a:extLst>
          </a:blip>
          <a:srcRect l="17561" t="6250" r="18049" b="9375"/>
          <a:stretch/>
        </p:blipFill>
        <p:spPr>
          <a:xfrm>
            <a:off x="1219200" y="-196489"/>
            <a:ext cx="9906000" cy="41148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0" y="-141991"/>
            <a:ext cx="3276601" cy="14478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1423" t="21854" r="27434" b="54875"/>
          <a:stretch/>
        </p:blipFill>
        <p:spPr>
          <a:xfrm>
            <a:off x="8796639" y="-196489"/>
            <a:ext cx="3409216" cy="160020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10855869" y="58085"/>
            <a:ext cx="1449886" cy="1359481"/>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231" b="98385" l="1554" r="97824"/>
                    </a14:imgEffect>
                  </a14:imgLayer>
                </a14:imgProps>
              </a:ext>
              <a:ext uri="{28A0092B-C50C-407E-A947-70E740481C1C}">
                <a14:useLocalDpi xmlns:a14="http://schemas.microsoft.com/office/drawing/2010/main" val="0"/>
              </a:ext>
            </a:extLst>
          </a:blip>
          <a:stretch>
            <a:fillRect/>
          </a:stretch>
        </p:blipFill>
        <p:spPr>
          <a:xfrm>
            <a:off x="1674812" y="1694656"/>
            <a:ext cx="1524000" cy="1580299"/>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3111" b="30000" l="3111" r="30667"/>
                    </a14:imgEffect>
                  </a14:imgLayer>
                </a14:imgProps>
              </a:ext>
              <a:ext uri="{28A0092B-C50C-407E-A947-70E740481C1C}">
                <a14:useLocalDpi xmlns:a14="http://schemas.microsoft.com/office/drawing/2010/main" val="0"/>
              </a:ext>
            </a:extLst>
          </a:blip>
          <a:srcRect r="68519" b="66667"/>
          <a:stretch/>
        </p:blipFill>
        <p:spPr>
          <a:xfrm>
            <a:off x="3861598" y="2302894"/>
            <a:ext cx="1295400" cy="13716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1556" b="32889" l="32000" r="62000">
                        <a14:foregroundMark x1="37556" y1="25111" x2="64444" y2="7778"/>
                        <a14:foregroundMark x1="35778" y1="20889" x2="53778" y2="2889"/>
                        <a14:foregroundMark x1="36889" y1="10222" x2="61556" y2="23333"/>
                        <a14:foregroundMark x1="34000" y1="29333" x2="35556" y2="9556"/>
                        <a14:foregroundMark x1="36444" y1="8444" x2="55556" y2="1556"/>
                        <a14:foregroundMark x1="43556" y1="19778" x2="53778" y2="12000"/>
                        <a14:foregroundMark x1="50667" y1="13778" x2="60889" y2="2444"/>
                        <a14:foregroundMark x1="59556" y1="7556" x2="60222" y2="18889"/>
                        <a14:foregroundMark x1="51778" y1="29778" x2="58444" y2="22667"/>
                        <a14:foregroundMark x1="49556" y1="27333" x2="47556" y2="13778"/>
                      </a14:backgroundRemoval>
                    </a14:imgEffect>
                  </a14:imgLayer>
                </a14:imgProps>
              </a:ext>
              <a:ext uri="{28A0092B-C50C-407E-A947-70E740481C1C}">
                <a14:useLocalDpi xmlns:a14="http://schemas.microsoft.com/office/drawing/2010/main" val="0"/>
              </a:ext>
            </a:extLst>
          </a:blip>
          <a:srcRect l="31482" r="33333" b="64815"/>
          <a:stretch/>
        </p:blipFill>
        <p:spPr>
          <a:xfrm>
            <a:off x="10941628" y="2011666"/>
            <a:ext cx="1447800" cy="1447800"/>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42069" b="90739" l="3200" r="90000"/>
                    </a14:imgEffect>
                  </a14:imgLayer>
                </a14:imgProps>
              </a:ext>
              <a:ext uri="{28A0092B-C50C-407E-A947-70E740481C1C}">
                <a14:useLocalDpi xmlns:a14="http://schemas.microsoft.com/office/drawing/2010/main" val="0"/>
              </a:ext>
            </a:extLst>
          </a:blip>
          <a:srcRect t="41532" b="9780"/>
          <a:stretch/>
        </p:blipFill>
        <p:spPr>
          <a:xfrm>
            <a:off x="307184" y="4635433"/>
            <a:ext cx="7409437" cy="1839139"/>
          </a:xfrm>
          <a:prstGeom prst="rect">
            <a:avLst/>
          </a:prstGeom>
        </p:spPr>
      </p:pic>
      <p:pic>
        <p:nvPicPr>
          <p:cNvPr id="13" name="Picture 12"/>
          <p:cNvPicPr>
            <a:picLocks noChangeAspect="1"/>
          </p:cNvPicPr>
          <p:nvPr/>
        </p:nvPicPr>
        <p:blipFill>
          <a:blip r:embed="rId15" cstate="print">
            <a:extLst>
              <a:ext uri="{BEBA8EAE-BF5A-486C-A8C5-ECC9F3942E4B}">
                <a14:imgProps xmlns:a14="http://schemas.microsoft.com/office/drawing/2010/main">
                  <a14:imgLayer r:embed="rId16">
                    <a14:imgEffect>
                      <a14:backgroundRemoval t="245" b="99633" l="10000" r="99538"/>
                    </a14:imgEffect>
                  </a14:imgLayer>
                </a14:imgProps>
              </a:ext>
              <a:ext uri="{28A0092B-C50C-407E-A947-70E740481C1C}">
                <a14:useLocalDpi xmlns:a14="http://schemas.microsoft.com/office/drawing/2010/main" val="0"/>
              </a:ext>
            </a:extLst>
          </a:blip>
          <a:stretch>
            <a:fillRect/>
          </a:stretch>
        </p:blipFill>
        <p:spPr>
          <a:xfrm>
            <a:off x="4800600" y="4223182"/>
            <a:ext cx="2295421" cy="1950695"/>
          </a:xfrm>
          <a:prstGeom prst="rect">
            <a:avLst/>
          </a:prstGeom>
        </p:spPr>
      </p:pic>
    </p:spTree>
    <p:extLst>
      <p:ext uri="{BB962C8B-B14F-4D97-AF65-F5344CB8AC3E}">
        <p14:creationId xmlns:p14="http://schemas.microsoft.com/office/powerpoint/2010/main" val="2544113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là loài chim của nơi nào?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 biển cả</a:t>
            </a:r>
            <a:endParaRPr lang="en-US" sz="3600" b="1" dirty="0">
              <a:solidFill>
                <a:schemeClr val="bg1"/>
              </a:solidFill>
            </a:endParaRPr>
          </a:p>
        </p:txBody>
      </p:sp>
    </p:spTree>
    <p:extLst>
      <p:ext uri="{BB962C8B-B14F-4D97-AF65-F5344CB8AC3E}">
        <p14:creationId xmlns:p14="http://schemas.microsoft.com/office/powerpoint/2010/main" val="2630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 biết bay hải âu còn biết làm gì nữa?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Còn biết bơi.</a:t>
            </a:r>
            <a:endParaRPr lang="en-US" sz="3600" b="1" dirty="0">
              <a:solidFill>
                <a:schemeClr val="bg1"/>
              </a:solidFill>
            </a:endParaRPr>
          </a:p>
        </p:txBody>
      </p:sp>
    </p:spTree>
    <p:extLst>
      <p:ext uri="{BB962C8B-B14F-4D97-AF65-F5344CB8AC3E}">
        <p14:creationId xmlns:p14="http://schemas.microsoft.com/office/powerpoint/2010/main" val="33198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có thể bay như thế nào?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Bay suốt ngày trên mặt biển</a:t>
            </a:r>
            <a:endParaRPr lang="en-US" sz="3600" b="1" dirty="0">
              <a:solidFill>
                <a:schemeClr val="bg1"/>
              </a:solidFill>
            </a:endParaRPr>
          </a:p>
        </p:txBody>
      </p:sp>
    </p:spTree>
    <p:extLst>
      <p:ext uri="{BB962C8B-B14F-4D97-AF65-F5344CB8AC3E}">
        <p14:creationId xmlns:p14="http://schemas.microsoft.com/office/powerpoint/2010/main" val="23803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909031" cy="3686085"/>
            <a:chOff x="-262148" y="491767"/>
            <a:chExt cx="5515223"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325" y="1641295"/>
              <a:ext cx="340075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Tại sao hải âu được gọi là loài chim báo bão?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 có bão chúng bay thành đàn tìm nơi trú ẩn</a:t>
            </a:r>
            <a:endParaRPr lang="en-US" sz="3600" b="1" dirty="0">
              <a:solidFill>
                <a:schemeClr val="bg1"/>
              </a:solidFill>
            </a:endParaRPr>
          </a:p>
        </p:txBody>
      </p:sp>
    </p:spTree>
    <p:extLst>
      <p:ext uri="{BB962C8B-B14F-4D97-AF65-F5344CB8AC3E}">
        <p14:creationId xmlns:p14="http://schemas.microsoft.com/office/powerpoint/2010/main" val="2750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9823"/>
          <a:stretch/>
        </p:blipFill>
        <p:spPr bwMode="auto">
          <a:xfrm>
            <a:off x="0" y="0"/>
            <a:ext cx="12191999" cy="68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8305800" y="600981"/>
            <a:ext cx="7961671" cy="3686085"/>
            <a:chOff x="152400" y="642075"/>
            <a:chExt cx="47548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tx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 thiện từ sau: </a:t>
              </a:r>
              <a:r>
                <a:rPr lang="en-US" sz="4000" b="1" dirty="0">
                  <a:latin typeface="Arial-Rounded" panose="020B0500000000000000" pitchFamily="34" charset="0"/>
                  <a:ea typeface="Arial-Rounded" panose="020B0500000000000000" pitchFamily="34" charset="0"/>
                  <a:cs typeface="Arial-Rounded" panose="020B0500000000000000" pitchFamily="34" charset="0"/>
                </a:rPr>
                <a:t>đôi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a:t>
              </a:r>
              <a:r>
                <a:rPr lang="en-US" sz="4000" b="1" dirty="0">
                  <a:latin typeface="Arial-Rounded" panose="020B0500000000000000" pitchFamily="34" charset="0"/>
                  <a:ea typeface="Arial-Rounded" panose="020B0500000000000000" pitchFamily="34" charset="0"/>
                  <a:cs typeface="Arial-Rounded" panose="020B0500000000000000" pitchFamily="34" charset="0"/>
                </a:rPr>
                <a:t>…..; lim d….</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Đôi ch</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lim d</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im</a:t>
            </a:r>
            <a:endParaRPr lang="en-US" sz="3600" b="1" dirty="0">
              <a:solidFill>
                <a:schemeClr val="tx1"/>
              </a:solidFill>
            </a:endParaRPr>
          </a:p>
        </p:txBody>
      </p:sp>
    </p:spTree>
    <p:extLst>
      <p:ext uri="{BB962C8B-B14F-4D97-AF65-F5344CB8AC3E}">
        <p14:creationId xmlns:p14="http://schemas.microsoft.com/office/powerpoint/2010/main" val="25400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7" name="Group 6"/>
          <p:cNvGrpSpPr/>
          <p:nvPr/>
        </p:nvGrpSpPr>
        <p:grpSpPr>
          <a:xfrm>
            <a:off x="-8458200" y="600981"/>
            <a:ext cx="8114071" cy="3686085"/>
            <a:chOff x="152400" y="642075"/>
            <a:chExt cx="475488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4">
                <a:lumMod val="60000"/>
                <a:lumOff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 làm gì để bảo vệ các loài chim?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267200" y="5174982"/>
            <a:ext cx="6249046" cy="1659205"/>
          </a:xfrm>
          <a:prstGeom prst="wedgeEllipseCallout">
            <a:avLst>
              <a:gd name="adj1" fmla="val -15487"/>
              <a:gd name="adj2" fmla="val -10661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được bắn chim, phá tổ chim, đặt bẫy bắt chim….</a:t>
            </a:r>
            <a:endParaRPr lang="en-US" sz="3600" b="1" dirty="0">
              <a:solidFill>
                <a:schemeClr val="bg1"/>
              </a:solidFill>
            </a:endParaRPr>
          </a:p>
        </p:txBody>
      </p:sp>
    </p:spTree>
    <p:extLst>
      <p:ext uri="{BB962C8B-B14F-4D97-AF65-F5344CB8AC3E}">
        <p14:creationId xmlns:p14="http://schemas.microsoft.com/office/powerpoint/2010/main" val="20816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7"/>
                                        </p:tgtEl>
                                        <p:attrNameLst>
                                          <p:attrName>r</p:attrName>
                                        </p:attrNameLst>
                                      </p:cBhvr>
                                    </p:animRot>
                                    <p:animRot by="-240000">
                                      <p:cBhvr>
                                        <p:cTn id="9" dur="550" fill="hold">
                                          <p:stCondLst>
                                            <p:cond delay="550"/>
                                          </p:stCondLst>
                                        </p:cTn>
                                        <p:tgtEl>
                                          <p:spTgt spid="7"/>
                                        </p:tgtEl>
                                        <p:attrNameLst>
                                          <p:attrName>r</p:attrName>
                                        </p:attrNameLst>
                                      </p:cBhvr>
                                    </p:animRot>
                                    <p:animRot by="240000">
                                      <p:cBhvr>
                                        <p:cTn id="10" dur="550" fill="hold">
                                          <p:stCondLst>
                                            <p:cond delay="1100"/>
                                          </p:stCondLst>
                                        </p:cTn>
                                        <p:tgtEl>
                                          <p:spTgt spid="7"/>
                                        </p:tgtEl>
                                        <p:attrNameLst>
                                          <p:attrName>r</p:attrName>
                                        </p:attrNameLst>
                                      </p:cBhvr>
                                    </p:animRot>
                                    <p:animRot by="-240000">
                                      <p:cBhvr>
                                        <p:cTn id="11" dur="550" fill="hold">
                                          <p:stCondLst>
                                            <p:cond delay="1650"/>
                                          </p:stCondLst>
                                        </p:cTn>
                                        <p:tgtEl>
                                          <p:spTgt spid="7"/>
                                        </p:tgtEl>
                                        <p:attrNameLst>
                                          <p:attrName>r</p:attrName>
                                        </p:attrNameLst>
                                      </p:cBhvr>
                                    </p:animRot>
                                    <p:animRot by="120000">
                                      <p:cBhvr>
                                        <p:cTn id="12" dur="550" fill="hold">
                                          <p:stCondLst>
                                            <p:cond delay="2200"/>
                                          </p:stCondLst>
                                        </p:cTn>
                                        <p:tgtEl>
                                          <p:spTgt spid="7"/>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7"/>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7"/>
                                        </p:tgtEl>
                                        <p:attrNameLst>
                                          <p:attrName>ppt_x</p:attrName>
                                          <p:attrName>ppt_y</p:attrName>
                                        </p:attrNameLst>
                                      </p:cBhvr>
                                      <p:rCtr x="45833" y="556"/>
                                    </p:animMotion>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nêu tên một số loài chim mà em biết?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5030</TotalTime>
  <Words>432</Words>
  <Application>Microsoft Office PowerPoint</Application>
  <PresentationFormat>Widescreen</PresentationFormat>
  <Paragraphs>93</Paragraphs>
  <Slides>21</Slides>
  <Notes>4</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Arial Rounded MT Bold</vt:lpstr>
      <vt:lpstr>Arial-Rounded</vt:lpstr>
      <vt:lpstr>Calibri</vt:lpstr>
      <vt:lpstr>Times New Roman</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STD_DELL</cp:lastModifiedBy>
  <cp:revision>100</cp:revision>
  <dcterms:created xsi:type="dcterms:W3CDTF">2020-08-29T00:25:06Z</dcterms:created>
  <dcterms:modified xsi:type="dcterms:W3CDTF">2022-03-11T02:41:29Z</dcterms:modified>
</cp:coreProperties>
</file>