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70" r:id="rId2"/>
    <p:sldId id="268" r:id="rId3"/>
    <p:sldId id="272" r:id="rId4"/>
    <p:sldId id="259" r:id="rId5"/>
    <p:sldId id="260" r:id="rId6"/>
    <p:sldId id="279" r:id="rId7"/>
    <p:sldId id="273" r:id="rId8"/>
    <p:sldId id="261" r:id="rId9"/>
    <p:sldId id="274" r:id="rId10"/>
    <p:sldId id="263" r:id="rId11"/>
    <p:sldId id="264" r:id="rId12"/>
    <p:sldId id="275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6124" autoAdjust="0"/>
  </p:normalViewPr>
  <p:slideViewPr>
    <p:cSldViewPr>
      <p:cViewPr>
        <p:scale>
          <a:sx n="100" d="100"/>
          <a:sy n="100" d="100"/>
        </p:scale>
        <p:origin x="-42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BEE78-D2BD-4437-AB70-9000FF8CB2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70CD4-1C4C-4DBD-A485-6D5EB1C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9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70CD4-1C4C-4DBD-A485-6D5EB1CB2C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0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2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1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1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BE12-0CD6-43D0-976D-0A43E9583A73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038" descr="pHAO HOA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7" y="1711325"/>
            <a:ext cx="885825" cy="8763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1039" descr="pHAO HOA"/>
          <p:cNvPicPr>
            <a:picLocks noChangeAspect="1" noChangeArrowheads="1" noCrop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85851"/>
            <a:ext cx="2957513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040"/>
          <p:cNvSpPr>
            <a:spLocks noChangeArrowheads="1" noChangeShapeType="1" noTextEdit="1"/>
          </p:cNvSpPr>
          <p:nvPr/>
        </p:nvSpPr>
        <p:spPr bwMode="auto">
          <a:xfrm>
            <a:off x="457200" y="2495551"/>
            <a:ext cx="7389129" cy="13418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Nhân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hóa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cách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đặt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trả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lời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hỏi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Khi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sz="4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?</a:t>
            </a:r>
            <a:endParaRPr lang="en-US" sz="44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080" name="Picture 1042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"/>
            <a:ext cx="2957513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43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"/>
            <a:ext cx="2957513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44"/>
          <p:cNvSpPr>
            <a:spLocks noChangeArrowheads="1" noChangeShapeType="1" noTextEdit="1"/>
          </p:cNvSpPr>
          <p:nvPr/>
        </p:nvSpPr>
        <p:spPr bwMode="auto">
          <a:xfrm>
            <a:off x="4114800" y="1524236"/>
            <a:ext cx="4191001" cy="658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 LỚP 3</a:t>
            </a:r>
            <a:endParaRPr lang="vi-VN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3" name="WordArt 1045"/>
          <p:cNvSpPr>
            <a:spLocks noChangeArrowheads="1" noChangeShapeType="1" noTextEdit="1"/>
          </p:cNvSpPr>
          <p:nvPr/>
        </p:nvSpPr>
        <p:spPr bwMode="auto">
          <a:xfrm>
            <a:off x="381001" y="171451"/>
            <a:ext cx="8302625" cy="564356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QUỐC TUẤN </a:t>
            </a:r>
            <a:endParaRPr lang="en-US" sz="3600" b="1" kern="10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3085" name="WordArt 1048"/>
          <p:cNvSpPr>
            <a:spLocks noChangeArrowheads="1" noChangeShapeType="1" noTextEdit="1"/>
          </p:cNvSpPr>
          <p:nvPr/>
        </p:nvSpPr>
        <p:spPr bwMode="auto">
          <a:xfrm>
            <a:off x="615951" y="4082653"/>
            <a:ext cx="7777163" cy="479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Hằng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086" name="Group 18"/>
          <p:cNvGrpSpPr>
            <a:grpSpLocks/>
          </p:cNvGrpSpPr>
          <p:nvPr/>
        </p:nvGrpSpPr>
        <p:grpSpPr bwMode="auto">
          <a:xfrm>
            <a:off x="879475" y="1023937"/>
            <a:ext cx="2320925" cy="1252538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97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 pitchFamily="2" charset="0"/>
                  <a:cs typeface="Times New Roman" pitchFamily="18" charset="0"/>
                </a:rPr>
                <a:t> </a:t>
              </a:r>
              <a:endParaRPr lang="en-US" sz="4800" b="1">
                <a:cs typeface="Times New Roman" pitchFamily="18" charset="0"/>
              </a:endParaRPr>
            </a:p>
          </p:txBody>
        </p:sp>
        <p:sp>
          <p:nvSpPr>
            <p:cNvPr id="310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4800" b="1">
                <a:cs typeface="Arial" pitchFamily="34" charset="0"/>
              </a:endParaRPr>
            </a:p>
          </p:txBody>
        </p:sp>
        <p:sp>
          <p:nvSpPr>
            <p:cNvPr id="310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10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4800" b="1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803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3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Tìm bộ phận trả lời cho câu hỏi</a:t>
            </a:r>
            <a:endParaRPr lang="en-US" sz="3200" b="1" dirty="0" smtClean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Khi nào ?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”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4775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a) Anh Đom Đóm lên đèn đi gác khi trời đã tối.</a:t>
            </a:r>
            <a:endParaRPr lang="vi-VN" sz="2800" b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09750"/>
            <a:ext cx="9144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b</a:t>
            </a:r>
            <a:r>
              <a:rPr lang="vi-VN" sz="3200" b="1" dirty="0" smtClean="0">
                <a:latin typeface="+mj-lt"/>
              </a:rPr>
              <a:t>) Tối mai, anh Đom Đóm lại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495550"/>
            <a:ext cx="9144000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+mj-lt"/>
              </a:rPr>
              <a:t> </a:t>
            </a:r>
            <a:r>
              <a:rPr lang="vi-VN" sz="3000" b="1" dirty="0">
                <a:latin typeface="+mj-lt"/>
              </a:rPr>
              <a:t>c</a:t>
            </a:r>
            <a:r>
              <a:rPr lang="vi-VN" sz="3000" b="1" dirty="0" smtClean="0">
                <a:latin typeface="+mj-lt"/>
              </a:rPr>
              <a:t>) Chúng em học bài thơ </a:t>
            </a:r>
            <a:r>
              <a:rPr lang="vi-VN" sz="3000" b="1" i="1" dirty="0" smtClean="0">
                <a:latin typeface="+mj-lt"/>
              </a:rPr>
              <a:t>Anh Đom Đóm </a:t>
            </a:r>
            <a:r>
              <a:rPr lang="vi-VN" sz="3000" b="1" dirty="0" smtClean="0">
                <a:latin typeface="+mj-lt"/>
              </a:rPr>
              <a:t>trong học kì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smtClean="0">
                <a:latin typeface="+mj-lt"/>
              </a:rPr>
              <a:t>I.</a:t>
            </a:r>
            <a:endParaRPr lang="vi-VN" sz="3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4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Trả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câu hỏi: 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9055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a) Lớp em bắt đầu vào học kì II khi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" y="135255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b) Khi nào học kì II kết thúc?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19075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c) Tháng mấy các em được nghỉ hè?</a:t>
            </a:r>
          </a:p>
        </p:txBody>
      </p:sp>
    </p:spTree>
    <p:extLst>
      <p:ext uri="{BB962C8B-B14F-4D97-AF65-F5344CB8AC3E}">
        <p14:creationId xmlns:p14="http://schemas.microsoft.com/office/powerpoint/2010/main" val="23365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3914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CON CHIM VÀNH KHUYÊN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819150"/>
            <a:ext cx="7924800" cy="3886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con chim vành khuyên nhỏ .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thật ngoan ngoãn quá! Gọi dạ bảo vâng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ngoan nhất nhà.</a:t>
            </a:r>
            <a:b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 gặp bác chào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mào,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bác. Chim gặp cô sơn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cô.</a:t>
            </a:r>
            <a:b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 gặp anh chích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choè,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anh. Chim gặp chị sáo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nâu,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chị.</a:t>
            </a:r>
            <a:b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con chim vành khuyên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 lông mượt như tơ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 đẹp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 như chúng mình </a:t>
            </a:r>
            <a:r>
              <a:rPr lang="vi-VN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13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hao ho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9550"/>
            <a:ext cx="8458199" cy="5029200"/>
          </a:xfrm>
        </p:spPr>
      </p:pic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1143000" y="1733550"/>
            <a:ext cx="64008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4227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6172200" y="3486150"/>
            <a:ext cx="2819400" cy="13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600200" y="1276350"/>
            <a:ext cx="632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UYỆN 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 VÀ CÂU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11"/>
          <p:cNvSpPr>
            <a:spLocks noChangeArrowheads="1" noChangeShapeType="1" noTextEdit="1"/>
          </p:cNvSpPr>
          <p:nvPr/>
        </p:nvSpPr>
        <p:spPr bwMode="auto">
          <a:xfrm>
            <a:off x="591874" y="2419350"/>
            <a:ext cx="80772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 hóa. </a:t>
            </a:r>
            <a:r>
              <a:rPr lang="vi-VN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vi-VN" sz="2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cách đặt và </a:t>
            </a:r>
          </a:p>
          <a:p>
            <a:pPr algn="ctr">
              <a:defRPr/>
            </a:pPr>
            <a:r>
              <a:rPr lang="vi-VN" sz="2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trả lời </a:t>
            </a:r>
            <a:r>
              <a:rPr lang="vi-VN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</a:t>
            </a:r>
            <a:r>
              <a:rPr lang="vi-VN" sz="2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 </a:t>
            </a:r>
            <a:r>
              <a:rPr lang="vi-VN" sz="2000" b="1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Khi nào? </a:t>
            </a:r>
            <a:endParaRPr lang="vi-VN" sz="2000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2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        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7467600" y="0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114300" y="3562350"/>
            <a:ext cx="2819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391400" cy="457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CON CHIM VÀNH KHUYÊN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666750"/>
            <a:ext cx="7924800" cy="4114800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con chim vành khuyên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nhỏ. Dáng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 ngoan ngoãn quá! Gọi dạ bảo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vâng,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ngoan nhất nhà.</a:t>
            </a:r>
            <a:b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 gặp bác chào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mào,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bác. Chim gặp cô sơn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cô.</a:t>
            </a:r>
            <a:b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 gặp anh chích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choè,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anh. Chim gặp chị sáo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nâu,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chị.</a:t>
            </a:r>
            <a:b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con chim vành khuyên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 lông mượt như tơ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 gàng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 như chúng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64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u="sng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 tập 1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 Đọc hai khổ thơ dưới đây và trả lời câu hỏi: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742950"/>
            <a:ext cx="39571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  <a:cs typeface="Arial" panose="020B0604020202020204" pitchFamily="34" charset="0"/>
              </a:rPr>
              <a:t>Mặt trời gác núi</a:t>
            </a:r>
          </a:p>
          <a:p>
            <a:r>
              <a:rPr lang="vi-VN" sz="3200" b="1" dirty="0" smtClean="0">
                <a:latin typeface="+mj-lt"/>
                <a:cs typeface="Arial" panose="020B0604020202020204" pitchFamily="34" charset="0"/>
              </a:rPr>
              <a:t>Bóng tối lan dần</a:t>
            </a:r>
          </a:p>
          <a:p>
            <a:r>
              <a:rPr lang="vi-VN" sz="3200" b="1" dirty="0" smtClean="0">
                <a:latin typeface="+mj-lt"/>
                <a:cs typeface="Arial" panose="020B0604020202020204" pitchFamily="34" charset="0"/>
              </a:rPr>
              <a:t>Anh Đóm chuyên cần</a:t>
            </a:r>
          </a:p>
          <a:p>
            <a:r>
              <a:rPr lang="vi-VN" sz="3200" b="1" dirty="0" smtClean="0">
                <a:latin typeface="+mj-lt"/>
                <a:cs typeface="Arial" panose="020B0604020202020204" pitchFamily="34" charset="0"/>
              </a:rPr>
              <a:t>Lên đèn đi gác</a:t>
            </a:r>
            <a:r>
              <a:rPr lang="vi-VN" sz="3200" b="1" dirty="0">
                <a:latin typeface="+mj-lt"/>
                <a:cs typeface="Arial" panose="020B0604020202020204" pitchFamily="34" charset="0"/>
              </a:rPr>
              <a:t>.</a:t>
            </a:r>
            <a:endParaRPr lang="vi-VN" sz="3200" b="1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9091" y="742951"/>
            <a:ext cx="3652308" cy="2142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Theo làn gió mát</a:t>
            </a:r>
          </a:p>
          <a:p>
            <a:r>
              <a:rPr lang="vi-VN" sz="3200" b="1" dirty="0" smtClean="0">
                <a:latin typeface="+mj-lt"/>
              </a:rPr>
              <a:t>Đóm đi rất êm,</a:t>
            </a:r>
          </a:p>
          <a:p>
            <a:r>
              <a:rPr lang="vi-VN" sz="3200" b="1" dirty="0" smtClean="0">
                <a:latin typeface="+mj-lt"/>
              </a:rPr>
              <a:t>Đi suốt một đêm</a:t>
            </a:r>
          </a:p>
          <a:p>
            <a:r>
              <a:rPr lang="vi-VN" sz="3200" b="1" dirty="0" smtClean="0">
                <a:latin typeface="+mj-lt"/>
              </a:rPr>
              <a:t>Lo cho người ngủ.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27241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latin typeface="+mj-lt"/>
                <a:cs typeface="Arial" panose="020B0604020202020204" pitchFamily="34" charset="0"/>
              </a:rPr>
              <a:t>Võ Quảng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25755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Con đom đóm được gọi bằng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019550"/>
            <a:ext cx="906105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Tính nết và hoạt động của đom đóm được tả bằng những từ ngữ nào?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553998"/>
            <a:ext cx="2514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516117"/>
            <a:ext cx="228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" y="3790950"/>
            <a:ext cx="2400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2900" y="3790950"/>
            <a:ext cx="1866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" y="4530009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4526597"/>
            <a:ext cx="411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86700" y="4503605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6650" y="5016979"/>
            <a:ext cx="411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05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87299"/>
              </p:ext>
            </p:extLst>
          </p:nvPr>
        </p:nvGraphicFramePr>
        <p:xfrm>
          <a:off x="152400" y="2571750"/>
          <a:ext cx="8839200" cy="235330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67523"/>
                <a:gridCol w="2553893"/>
                <a:gridCol w="3917784"/>
              </a:tblGrid>
              <a:tr h="977717"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5592">
                <a:tc>
                  <a:txBody>
                    <a:bodyPr/>
                    <a:lstStyle/>
                    <a:p>
                      <a:pPr algn="ctr"/>
                      <a:endParaRPr lang="vi-VN" sz="210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100" dirty="0" smtClean="0"/>
                    </a:p>
                    <a:p>
                      <a:r>
                        <a:rPr lang="vi-VN" sz="2100" dirty="0" smtClean="0"/>
                        <a:t>     </a:t>
                      </a:r>
                      <a:endParaRPr lang="en-US" sz="21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Đọc hai khổ thơ dưới đây và trả lời câu hỏi: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66750"/>
            <a:ext cx="3652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Mặt trời gác núi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Bóng tối lan dần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Lên đèn đi gác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666750"/>
            <a:ext cx="3652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Theo làn gió mát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Đóm đi rất êm,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Đi suốt một đêm</a:t>
            </a:r>
          </a:p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Lo cho người ngủ.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571750"/>
            <a:ext cx="2600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đom đóm được gọi bằng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571750"/>
            <a:ext cx="2558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nết của đom đóm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571750"/>
            <a:ext cx="233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của đom đóm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867150"/>
            <a:ext cx="2052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908234"/>
            <a:ext cx="254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huyên cần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3562350"/>
            <a:ext cx="3855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đèn, đi gác, đi rất êm, đi suốt, lo cho người ngủ.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2"/>
            <a:ext cx="6553200" cy="1352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781800" y="1428750"/>
            <a:ext cx="381000" cy="914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0" y="1352550"/>
            <a:ext cx="16002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"/>
          <p:cNvSpPr txBox="1"/>
          <p:nvPr/>
        </p:nvSpPr>
        <p:spPr>
          <a:xfrm>
            <a:off x="152401" y="819150"/>
            <a:ext cx="160019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4267201" y="209550"/>
            <a:ext cx="3809999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4"/>
          <p:cNvSpPr txBox="1"/>
          <p:nvPr/>
        </p:nvSpPr>
        <p:spPr>
          <a:xfrm>
            <a:off x="4305300" y="1657350"/>
            <a:ext cx="38862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304800" y="2891463"/>
            <a:ext cx="7772400" cy="1966287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Nhân hóa</a:t>
            </a:r>
            <a:r>
              <a:rPr lang="vi-VN" sz="2400" b="1" dirty="0">
                <a:solidFill>
                  <a:srgbClr val="FF0000"/>
                </a:solidFill>
              </a:rPr>
              <a:t>: </a:t>
            </a:r>
            <a:r>
              <a:rPr lang="vi-VN" sz="2400" b="1" dirty="0">
                <a:solidFill>
                  <a:schemeClr val="tx1"/>
                </a:solidFill>
              </a:rPr>
              <a:t>là</a:t>
            </a:r>
            <a:r>
              <a:rPr lang="vi-VN" sz="2400" dirty="0">
                <a:solidFill>
                  <a:schemeClr val="tx1"/>
                </a:solidFill>
              </a:rPr>
              <a:t> </a:t>
            </a:r>
            <a:r>
              <a:rPr lang="vi-VN" sz="2400" b="1" dirty="0">
                <a:solidFill>
                  <a:schemeClr val="tx1"/>
                </a:solidFill>
              </a:rPr>
              <a:t>gọi hoặc tả con vật, cây cối, đồ vật,... bằng những từ ngữ vốn được dùng để gọi hoặc tả con người</a:t>
            </a:r>
            <a:r>
              <a:rPr lang="vi-VN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971550"/>
            <a:ext cx="2514600" cy="609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52600" y="1581150"/>
            <a:ext cx="2514600" cy="73396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2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Trong bài thơ </a:t>
            </a:r>
            <a:r>
              <a:rPr lang="vi-VN" sz="2800" b="1" i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Anh Đom Đóm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89535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89535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" y="135255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200150" y="57150"/>
            <a:ext cx="657225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charset="0"/>
              </a:rPr>
              <a:t>Anh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charset="0"/>
              </a:rPr>
              <a:t>Đom</a:t>
            </a:r>
            <a:r>
              <a:rPr lang="en-US" altLang="vi-VN" sz="27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charset="0"/>
              </a:rPr>
              <a:t>Đóm</a:t>
            </a:r>
            <a:endParaRPr lang="en-US" altLang="vi-VN" sz="27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71500" y="590550"/>
            <a:ext cx="3600450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eaLnBrk="1" hangingPunct="1"/>
            <a:r>
              <a:rPr lang="en-US" altLang="vi-VN" sz="2400" b="1" dirty="0">
                <a:latin typeface="Times New Roman" charset="0"/>
              </a:rPr>
              <a:t>     </a:t>
            </a:r>
            <a:r>
              <a:rPr lang="en-US" altLang="vi-VN" sz="2100" b="1" dirty="0" err="1">
                <a:latin typeface="Times New Roman" charset="0"/>
              </a:rPr>
              <a:t>Mặt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trời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 smtClean="0">
                <a:latin typeface="Times New Roman" charset="0"/>
              </a:rPr>
              <a:t>gác</a:t>
            </a:r>
            <a:r>
              <a:rPr lang="en-US" altLang="vi-VN" sz="2100" b="1" dirty="0" smtClean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núi</a:t>
            </a:r>
            <a:endParaRPr lang="en-US" altLang="vi-VN" sz="2100" b="1" dirty="0">
              <a:latin typeface="Times New Roman" charset="0"/>
            </a:endParaRP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</a:t>
            </a:r>
            <a:r>
              <a:rPr lang="en-US" altLang="vi-VN" sz="2100" b="1" dirty="0" err="1">
                <a:latin typeface="Times New Roman" charset="0"/>
              </a:rPr>
              <a:t>Bóng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tối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 smtClean="0">
                <a:latin typeface="Times New Roman" charset="0"/>
              </a:rPr>
              <a:t>lan</a:t>
            </a:r>
            <a:r>
              <a:rPr lang="en-US" altLang="vi-VN" sz="2100" b="1" dirty="0" smtClean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dần</a:t>
            </a:r>
            <a:r>
              <a:rPr lang="en-US" altLang="vi-VN" sz="2100" b="1" dirty="0">
                <a:latin typeface="Times New Roman" charset="0"/>
              </a:rPr>
              <a:t>, </a:t>
            </a: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</a:t>
            </a:r>
            <a:r>
              <a:rPr lang="en-US" altLang="vi-VN" sz="2100" b="1" dirty="0" err="1">
                <a:latin typeface="Times New Roman" charset="0"/>
              </a:rPr>
              <a:t>Anh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Đóm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chuyên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cần</a:t>
            </a:r>
            <a:endParaRPr lang="en-US" altLang="vi-VN" sz="2100" b="1" dirty="0">
              <a:latin typeface="Times New Roman" charset="0"/>
            </a:endParaRP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</a:t>
            </a:r>
            <a:r>
              <a:rPr lang="en-US" altLang="vi-VN" sz="2100" b="1" dirty="0" err="1">
                <a:latin typeface="Times New Roman" charset="0"/>
              </a:rPr>
              <a:t>Lên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đèn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gác</a:t>
            </a:r>
            <a:r>
              <a:rPr lang="en-US" altLang="vi-VN" sz="2100" b="1" dirty="0">
                <a:latin typeface="Times New Roman" charset="0"/>
              </a:rPr>
              <a:t>.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73831" y="2077640"/>
            <a:ext cx="3407569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 eaLnBrk="1" hangingPunct="1"/>
            <a:r>
              <a:rPr lang="en-US" altLang="vi-VN" sz="2400" b="1" dirty="0">
                <a:latin typeface="Times New Roman" charset="0"/>
              </a:rPr>
              <a:t>   </a:t>
            </a:r>
            <a:r>
              <a:rPr lang="en-US" altLang="vi-VN" sz="2100" b="1" dirty="0">
                <a:latin typeface="Times New Roman" charset="0"/>
              </a:rPr>
              <a:t>Theo </a:t>
            </a:r>
            <a:r>
              <a:rPr lang="en-US" altLang="vi-VN" sz="2100" b="1" dirty="0" err="1">
                <a:latin typeface="Times New Roman" charset="0"/>
              </a:rPr>
              <a:t>làn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gió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mát</a:t>
            </a:r>
            <a:endParaRPr lang="en-US" altLang="vi-VN" sz="2100" b="1" dirty="0">
              <a:latin typeface="Times New Roman" charset="0"/>
            </a:endParaRPr>
          </a:p>
          <a:p>
            <a:pPr algn="ctr" eaLnBrk="1" hangingPunct="1"/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Đóm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rất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êm</a:t>
            </a:r>
            <a:r>
              <a:rPr lang="en-US" altLang="vi-VN" sz="2100" b="1" dirty="0">
                <a:latin typeface="Times New Roman" charset="0"/>
              </a:rPr>
              <a:t>,</a:t>
            </a:r>
          </a:p>
          <a:p>
            <a:pPr algn="ctr" eaLnBrk="1" hangingPunct="1"/>
            <a:r>
              <a:rPr lang="en-US" altLang="vi-VN" sz="2100" b="1" dirty="0">
                <a:latin typeface="Times New Roman" charset="0"/>
              </a:rPr>
              <a:t>    </a:t>
            </a:r>
            <a:r>
              <a:rPr lang="en-US" altLang="vi-VN" sz="2100" b="1" dirty="0" err="1">
                <a:latin typeface="Times New Roman" charset="0"/>
              </a:rPr>
              <a:t>Đi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suốt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một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đêm</a:t>
            </a:r>
            <a:endParaRPr lang="en-US" altLang="vi-VN" sz="2100" b="1" dirty="0">
              <a:latin typeface="Times New Roman" charset="0"/>
            </a:endParaRPr>
          </a:p>
          <a:p>
            <a:pPr algn="ctr" eaLnBrk="1" hangingPunct="1"/>
            <a:r>
              <a:rPr lang="en-US" altLang="vi-VN" sz="2100" b="1" dirty="0">
                <a:latin typeface="Times New Roman" charset="0"/>
              </a:rPr>
              <a:t>      Lo </a:t>
            </a:r>
            <a:r>
              <a:rPr lang="en-US" altLang="vi-VN" sz="2100" b="1" dirty="0" err="1">
                <a:latin typeface="Times New Roman" charset="0"/>
              </a:rPr>
              <a:t>cho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người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ngủ</a:t>
            </a:r>
            <a:r>
              <a:rPr lang="en-US" altLang="vi-VN" sz="2100" b="1" dirty="0">
                <a:latin typeface="Times New Roman" charset="0"/>
              </a:rPr>
              <a:t>.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28600" y="3486150"/>
            <a:ext cx="3407569" cy="14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eaLnBrk="1" hangingPunct="1"/>
            <a:r>
              <a:rPr lang="en-US" altLang="vi-VN" sz="2400" b="1" dirty="0">
                <a:latin typeface="Times New Roman" charset="0"/>
              </a:rPr>
              <a:t>          </a:t>
            </a:r>
            <a:r>
              <a:rPr lang="en-US" altLang="vi-VN" sz="2100" b="1" dirty="0" err="1">
                <a:latin typeface="Times New Roman" charset="0"/>
              </a:rPr>
              <a:t>Tiếng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chị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Cò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Bợ</a:t>
            </a:r>
            <a:r>
              <a:rPr lang="en-US" altLang="vi-VN" sz="2100" b="1" dirty="0">
                <a:latin typeface="Times New Roman" charset="0"/>
              </a:rPr>
              <a:t>:</a:t>
            </a: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     “</a:t>
            </a:r>
            <a:r>
              <a:rPr lang="en-US" altLang="vi-VN" sz="2100" b="1" dirty="0" err="1">
                <a:latin typeface="Times New Roman" charset="0"/>
              </a:rPr>
              <a:t>Ru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hỡi</a:t>
            </a:r>
            <a:r>
              <a:rPr lang="en-US" altLang="vi-VN" sz="2100" b="1" dirty="0">
                <a:latin typeface="Times New Roman" charset="0"/>
              </a:rPr>
              <a:t> ! </a:t>
            </a:r>
            <a:r>
              <a:rPr lang="en-US" altLang="vi-VN" sz="2100" b="1" dirty="0" err="1">
                <a:latin typeface="Times New Roman" charset="0"/>
              </a:rPr>
              <a:t>Ru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hời</a:t>
            </a:r>
            <a:r>
              <a:rPr lang="en-US" altLang="vi-VN" sz="2100" b="1" dirty="0">
                <a:latin typeface="Times New Roman" charset="0"/>
              </a:rPr>
              <a:t> !</a:t>
            </a: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       </a:t>
            </a:r>
            <a:r>
              <a:rPr lang="en-US" altLang="vi-VN" sz="2100" b="1" dirty="0" err="1">
                <a:latin typeface="Times New Roman" charset="0"/>
              </a:rPr>
              <a:t>Hỡi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bé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tôi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ơi</a:t>
            </a:r>
            <a:r>
              <a:rPr lang="en-US" altLang="vi-VN" sz="2100" b="1" dirty="0">
                <a:latin typeface="Times New Roman" charset="0"/>
              </a:rPr>
              <a:t>,</a:t>
            </a: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      </a:t>
            </a:r>
            <a:r>
              <a:rPr lang="en-US" altLang="vi-VN" sz="2100" b="1" dirty="0" err="1">
                <a:latin typeface="Times New Roman" charset="0"/>
              </a:rPr>
              <a:t>Ngủ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cho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ngon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 smtClean="0">
                <a:latin typeface="Times New Roman" charset="0"/>
              </a:rPr>
              <a:t>giấc</a:t>
            </a:r>
            <a:r>
              <a:rPr lang="en-US" altLang="vi-VN" sz="2100" b="1" dirty="0" smtClean="0">
                <a:latin typeface="Times New Roman" charset="0"/>
              </a:rPr>
              <a:t>”.</a:t>
            </a:r>
            <a:endParaRPr lang="en-US" altLang="vi-VN" sz="2100" b="1" dirty="0">
              <a:latin typeface="Times New Roman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0500" y="514350"/>
            <a:ext cx="3600450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eaLnBrk="1" hangingPunct="1"/>
            <a:r>
              <a:rPr lang="en-US" altLang="vi-VN" sz="2400" b="1" dirty="0">
                <a:latin typeface="Times New Roman" charset="0"/>
              </a:rPr>
              <a:t>     </a:t>
            </a:r>
            <a:r>
              <a:rPr lang="en-US" altLang="vi-VN" sz="2100" b="1" dirty="0" err="1">
                <a:latin typeface="Times New Roman" charset="0"/>
              </a:rPr>
              <a:t>Ngoài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sông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t</a:t>
            </a:r>
            <a:r>
              <a:rPr lang="en-US" altLang="vi-VN" sz="2100" b="1" dirty="0" err="1" smtClean="0">
                <a:latin typeface="Times New Roman" charset="0"/>
              </a:rPr>
              <a:t>hím</a:t>
            </a:r>
            <a:r>
              <a:rPr lang="en-US" altLang="vi-VN" sz="2100" b="1" dirty="0" smtClean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Vạc</a:t>
            </a:r>
            <a:endParaRPr lang="en-US" altLang="vi-VN" sz="2100" b="1" dirty="0">
              <a:latin typeface="Times New Roman" charset="0"/>
            </a:endParaRPr>
          </a:p>
          <a:p>
            <a:pPr marL="400050" eaLnBrk="1" hangingPunct="1"/>
            <a:r>
              <a:rPr lang="en-US" altLang="vi-VN" sz="2100" b="1" dirty="0" err="1" smtClean="0">
                <a:latin typeface="Times New Roman" charset="0"/>
              </a:rPr>
              <a:t>Lặng</a:t>
            </a:r>
            <a:r>
              <a:rPr lang="en-US" altLang="vi-VN" sz="2100" b="1" dirty="0" smtClean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lẽ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mò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tôm</a:t>
            </a:r>
            <a:endParaRPr lang="en-US" altLang="vi-VN" sz="2100" b="1" dirty="0">
              <a:latin typeface="Times New Roman" charset="0"/>
            </a:endParaRP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 </a:t>
            </a:r>
            <a:r>
              <a:rPr lang="en-US" altLang="vi-VN" sz="2100" b="1" dirty="0" err="1">
                <a:latin typeface="Times New Roman" charset="0"/>
              </a:rPr>
              <a:t>Bên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cạnh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sao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Hôm</a:t>
            </a:r>
            <a:r>
              <a:rPr lang="en-US" altLang="vi-VN" sz="2100" b="1" dirty="0">
                <a:latin typeface="Times New Roman" charset="0"/>
              </a:rPr>
              <a:t> </a:t>
            </a: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 Long </a:t>
            </a:r>
            <a:r>
              <a:rPr lang="en-US" altLang="vi-VN" sz="2100" b="1" dirty="0" err="1">
                <a:latin typeface="Times New Roman" charset="0"/>
              </a:rPr>
              <a:t>lanh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đáy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nước</a:t>
            </a:r>
            <a:r>
              <a:rPr lang="en-US" altLang="vi-VN" sz="2100" b="1" dirty="0">
                <a:latin typeface="Times New Roman" charset="0"/>
              </a:rPr>
              <a:t>.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733800" y="2038350"/>
            <a:ext cx="3407569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 eaLnBrk="1" hangingPunct="1"/>
            <a:r>
              <a:rPr lang="en-US" altLang="vi-VN" sz="2400" b="1" dirty="0">
                <a:latin typeface="Times New Roman" charset="0"/>
              </a:rPr>
              <a:t>         </a:t>
            </a:r>
            <a:r>
              <a:rPr lang="en-US" altLang="vi-VN" sz="2100" b="1" dirty="0" err="1">
                <a:latin typeface="Times New Roman" charset="0"/>
              </a:rPr>
              <a:t>Từng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bước</a:t>
            </a:r>
            <a:r>
              <a:rPr lang="en-US" altLang="vi-VN" sz="2100" b="1" dirty="0">
                <a:latin typeface="Times New Roman" charset="0"/>
              </a:rPr>
              <a:t>, </a:t>
            </a:r>
            <a:r>
              <a:rPr lang="en-US" altLang="vi-VN" sz="2100" b="1" dirty="0" err="1">
                <a:latin typeface="Times New Roman" charset="0"/>
              </a:rPr>
              <a:t>từng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bước</a:t>
            </a:r>
            <a:endParaRPr lang="en-US" altLang="vi-VN" sz="2100" b="1" dirty="0">
              <a:latin typeface="Times New Roman" charset="0"/>
            </a:endParaRPr>
          </a:p>
          <a:p>
            <a:pPr algn="ctr" eaLnBrk="1" hangingPunct="1"/>
            <a:r>
              <a:rPr lang="en-US" altLang="vi-VN" sz="2100" b="1" dirty="0">
                <a:latin typeface="Times New Roman" charset="0"/>
              </a:rPr>
              <a:t>       </a:t>
            </a:r>
            <a:r>
              <a:rPr lang="en-US" altLang="vi-VN" sz="2100" b="1" dirty="0" err="1">
                <a:latin typeface="Times New Roman" charset="0"/>
              </a:rPr>
              <a:t>Vung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ngọn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đèn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lồng</a:t>
            </a:r>
            <a:endParaRPr lang="en-US" altLang="vi-VN" sz="2100" b="1" dirty="0">
              <a:latin typeface="Times New Roman" charset="0"/>
            </a:endParaRPr>
          </a:p>
          <a:p>
            <a:pPr algn="ctr" eaLnBrk="1" hangingPunct="1"/>
            <a:r>
              <a:rPr lang="en-US" altLang="vi-VN" sz="2100" b="1" dirty="0">
                <a:latin typeface="Times New Roman" charset="0"/>
              </a:rPr>
              <a:t>       </a:t>
            </a:r>
            <a:r>
              <a:rPr lang="en-US" altLang="vi-VN" sz="2100" b="1" dirty="0" err="1">
                <a:latin typeface="Times New Roman" charset="0"/>
              </a:rPr>
              <a:t>Anh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Đóm</a:t>
            </a:r>
            <a:r>
              <a:rPr lang="en-US" altLang="vi-VN" sz="2100" b="1" dirty="0">
                <a:latin typeface="Times New Roman" charset="0"/>
              </a:rPr>
              <a:t> quay </a:t>
            </a:r>
            <a:r>
              <a:rPr lang="en-US" altLang="vi-VN" sz="2100" b="1" dirty="0" err="1">
                <a:latin typeface="Times New Roman" charset="0"/>
              </a:rPr>
              <a:t>vòng</a:t>
            </a:r>
            <a:endParaRPr lang="en-US" altLang="vi-VN" sz="2100" b="1" dirty="0">
              <a:latin typeface="Times New Roman" charset="0"/>
            </a:endParaRPr>
          </a:p>
          <a:p>
            <a:pPr algn="ctr" eaLnBrk="1" hangingPunct="1"/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Như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sao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bừng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nở</a:t>
            </a:r>
            <a:r>
              <a:rPr lang="en-US" altLang="vi-VN" sz="2100" b="1" dirty="0">
                <a:latin typeface="Times New Roman" charset="0"/>
              </a:rPr>
              <a:t>.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724275" y="3452812"/>
            <a:ext cx="3407569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eaLnBrk="1" hangingPunct="1"/>
            <a:r>
              <a:rPr lang="en-US" altLang="vi-VN" sz="2400" b="1" dirty="0">
                <a:latin typeface="Times New Roman" charset="0"/>
              </a:rPr>
              <a:t>         </a:t>
            </a:r>
            <a:r>
              <a:rPr lang="en-US" altLang="vi-VN" sz="2100" b="1" dirty="0" err="1">
                <a:latin typeface="Times New Roman" charset="0"/>
              </a:rPr>
              <a:t>Gà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đâu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rộn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r</a:t>
            </a:r>
            <a:r>
              <a:rPr lang="en-US" altLang="vi-VN" sz="2100" b="1" dirty="0" err="1" smtClean="0">
                <a:latin typeface="Times New Roman" charset="0"/>
              </a:rPr>
              <a:t>ịp</a:t>
            </a:r>
            <a:endParaRPr lang="en-US" altLang="vi-VN" sz="2100" b="1" dirty="0">
              <a:latin typeface="Times New Roman" charset="0"/>
            </a:endParaRP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      </a:t>
            </a:r>
            <a:r>
              <a:rPr lang="en-US" altLang="vi-VN" sz="2100" b="1" dirty="0" err="1">
                <a:latin typeface="Times New Roman" charset="0"/>
              </a:rPr>
              <a:t>Gáy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sáng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đằng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đông</a:t>
            </a:r>
            <a:r>
              <a:rPr lang="en-US" altLang="vi-VN" sz="2100" b="1" dirty="0">
                <a:latin typeface="Times New Roman" charset="0"/>
              </a:rPr>
              <a:t>,</a:t>
            </a: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      </a:t>
            </a:r>
            <a:r>
              <a:rPr lang="en-US" altLang="vi-VN" sz="2100" b="1" dirty="0" err="1">
                <a:latin typeface="Times New Roman" charset="0"/>
              </a:rPr>
              <a:t>Tắt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ngọn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đèn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lồng</a:t>
            </a:r>
            <a:endParaRPr lang="en-US" altLang="vi-VN" sz="2100" b="1" dirty="0">
              <a:latin typeface="Times New Roman" charset="0"/>
            </a:endParaRPr>
          </a:p>
          <a:p>
            <a:pPr eaLnBrk="1" hangingPunct="1"/>
            <a:r>
              <a:rPr lang="en-US" altLang="vi-VN" sz="2100" b="1" dirty="0">
                <a:latin typeface="Times New Roman" charset="0"/>
              </a:rPr>
              <a:t>           </a:t>
            </a:r>
            <a:r>
              <a:rPr lang="en-US" altLang="vi-VN" sz="2100" b="1" dirty="0" err="1">
                <a:latin typeface="Times New Roman" charset="0"/>
              </a:rPr>
              <a:t>Đóm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lui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về</a:t>
            </a:r>
            <a:r>
              <a:rPr lang="en-US" altLang="vi-VN" sz="2100" b="1" dirty="0">
                <a:latin typeface="Times New Roman" charset="0"/>
              </a:rPr>
              <a:t> </a:t>
            </a:r>
            <a:r>
              <a:rPr lang="en-US" altLang="vi-VN" sz="2100" b="1" dirty="0" err="1">
                <a:latin typeface="Times New Roman" charset="0"/>
              </a:rPr>
              <a:t>nghỉ</a:t>
            </a:r>
            <a:r>
              <a:rPr lang="en-US" altLang="vi-VN" sz="2100" b="1" dirty="0">
                <a:latin typeface="Times New Roman" charset="0"/>
              </a:rPr>
              <a:t>.</a:t>
            </a:r>
          </a:p>
          <a:p>
            <a:pPr eaLnBrk="1" hangingPunct="1"/>
            <a:endParaRPr lang="en-US" altLang="vi-VN" sz="2100" b="1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471701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  <p:bldP spid="24587" grpId="0"/>
      <p:bldP spid="24588" grpId="0"/>
      <p:bldP spid="2458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571</Words>
  <Application>Microsoft Office PowerPoint</Application>
  <PresentationFormat>On-screen Show (16:9)</PresentationFormat>
  <Paragraphs>88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BÀI HÁT CON CHIM VÀNH KHUYÊN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HÁT CON CHIM VÀNH KHUYÊN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82</cp:revision>
  <dcterms:created xsi:type="dcterms:W3CDTF">2017-09-15T04:17:35Z</dcterms:created>
  <dcterms:modified xsi:type="dcterms:W3CDTF">2021-12-30T13:44:29Z</dcterms:modified>
</cp:coreProperties>
</file>