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x-msvide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3"/>
  </p:notesMasterIdLst>
  <p:sldIdLst>
    <p:sldId id="303" r:id="rId2"/>
    <p:sldId id="259" r:id="rId3"/>
    <p:sldId id="260" r:id="rId4"/>
    <p:sldId id="262" r:id="rId5"/>
    <p:sldId id="270" r:id="rId6"/>
    <p:sldId id="264" r:id="rId7"/>
    <p:sldId id="292" r:id="rId8"/>
    <p:sldId id="293" r:id="rId9"/>
    <p:sldId id="266" r:id="rId10"/>
    <p:sldId id="261" r:id="rId11"/>
    <p:sldId id="265" r:id="rId12"/>
    <p:sldId id="268" r:id="rId13"/>
    <p:sldId id="267" r:id="rId14"/>
    <p:sldId id="269" r:id="rId15"/>
    <p:sldId id="271" r:id="rId16"/>
    <p:sldId id="272" r:id="rId17"/>
    <p:sldId id="275" r:id="rId18"/>
    <p:sldId id="276" r:id="rId19"/>
    <p:sldId id="277" r:id="rId20"/>
    <p:sldId id="279" r:id="rId21"/>
    <p:sldId id="280" r:id="rId22"/>
    <p:sldId id="290" r:id="rId23"/>
    <p:sldId id="304" r:id="rId24"/>
    <p:sldId id="305" r:id="rId25"/>
    <p:sldId id="306" r:id="rId26"/>
    <p:sldId id="307" r:id="rId27"/>
    <p:sldId id="295" r:id="rId28"/>
    <p:sldId id="296" r:id="rId29"/>
    <p:sldId id="282" r:id="rId30"/>
    <p:sldId id="283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C90"/>
    <a:srgbClr val="D7E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>
      <p:cViewPr varScale="1">
        <p:scale>
          <a:sx n="68" d="100"/>
          <a:sy n="68" d="100"/>
        </p:scale>
        <p:origin x="7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E1A19-92A5-4A71-9B8A-7CE85AE8C80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B7656-4DC0-452E-B53D-E8EC63260E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6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31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2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7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7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41D74-F5C4-4760-AA68-2D0581051B4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://vietnam.vnanet.vn/VNP_Upload/News/2006-5/3/ChthangDBP-10LL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4.GI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5" Type="http://schemas.openxmlformats.org/officeDocument/2006/relationships/image" Target="../media/image34.GIF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wm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GIF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w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6" descr="CoD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197" y="87398"/>
            <a:ext cx="4096637" cy="219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"/>
          <p:cNvSpPr>
            <a:spLocks noChangeArrowheads="1" noChangeShapeType="1" noTextEdit="1"/>
          </p:cNvSpPr>
          <p:nvPr/>
        </p:nvSpPr>
        <p:spPr bwMode="auto">
          <a:xfrm>
            <a:off x="4533900" y="2660534"/>
            <a:ext cx="3733800" cy="153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LỊCH </a:t>
            </a:r>
            <a:r>
              <a:rPr lang="vi-VN" sz="3600" b="1" kern="10" dirty="0" smtClean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SỬ</a:t>
            </a:r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LỚP 5</a:t>
            </a:r>
            <a:endParaRPr lang="vi-VN" sz="3600" b="1" kern="10" dirty="0">
              <a:ln w="9525">
                <a:solidFill>
                  <a:srgbClr val="008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endParaRPr lang="vi-VN" sz="3600" b="1" kern="10" dirty="0">
              <a:ln w="9525">
                <a:solidFill>
                  <a:srgbClr val="008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2508800" y="3993086"/>
            <a:ext cx="8077200" cy="13142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Bài 17: CHIẾN THẮNG</a:t>
            </a:r>
          </a:p>
          <a:p>
            <a:pPr algn="ctr"/>
            <a:r>
              <a:rPr lang="en-US" sz="24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LỊCH SỬ ĐIỆN BIÊN PHỦ</a:t>
            </a:r>
            <a:r>
              <a:rPr lang="vi-VN" sz="24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.</a:t>
            </a:r>
          </a:p>
        </p:txBody>
      </p:sp>
      <p:pic>
        <p:nvPicPr>
          <p:cNvPr id="2056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8" y="6012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8" y="5714999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Rectangle 4"/>
          <p:cNvSpPr>
            <a:spLocks noChangeArrowheads="1"/>
          </p:cNvSpPr>
          <p:nvPr/>
        </p:nvSpPr>
        <p:spPr bwMode="auto">
          <a:xfrm>
            <a:off x="0" y="17462"/>
            <a:ext cx="12192000" cy="7069137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2800" y="429572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LÃO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133" y="955866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738962"/>
            <a:ext cx="6846401" cy="749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7100" y="5896372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78" y="0"/>
            <a:ext cx="9144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358376"/>
            <a:ext cx="11811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31" y="3322784"/>
            <a:ext cx="4429413" cy="38935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41" y="392373"/>
            <a:ext cx="5105400" cy="37180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5" y="896986"/>
            <a:ext cx="5134463" cy="321344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3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656"/>
            <a:ext cx="11963399" cy="6813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-20000" contrast="4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92" y="820244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7178481" y="1861133"/>
            <a:ext cx="494596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200" b="1" dirty="0"/>
              <a:t>   </a:t>
            </a:r>
            <a:r>
              <a:rPr lang="en-US" sz="3200" b="1" dirty="0" err="1">
                <a:latin typeface="Arial" panose="020B0604020202020204"/>
              </a:rPr>
              <a:t>Đọc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thầm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đoạn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đầu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trang</a:t>
            </a:r>
            <a:r>
              <a:rPr lang="en-US" sz="3200" b="1" dirty="0">
                <a:latin typeface="Arial" panose="020B0604020202020204"/>
              </a:rPr>
              <a:t> 37 </a:t>
            </a:r>
            <a:r>
              <a:rPr lang="en-US" sz="3200" b="1" dirty="0" err="1">
                <a:latin typeface="Arial" panose="020B0604020202020204"/>
              </a:rPr>
              <a:t>và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quan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sát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hình</a:t>
            </a:r>
            <a:r>
              <a:rPr lang="en-US" sz="3200" b="1" dirty="0">
                <a:latin typeface="Arial" panose="020B0604020202020204"/>
              </a:rPr>
              <a:t> 1 </a:t>
            </a:r>
            <a:r>
              <a:rPr lang="en-US" sz="3200" b="1" dirty="0" err="1">
                <a:latin typeface="Arial" panose="020B0604020202020204"/>
              </a:rPr>
              <a:t>trang</a:t>
            </a:r>
            <a:r>
              <a:rPr lang="en-US" sz="3200" b="1" dirty="0">
                <a:latin typeface="Arial" panose="020B0604020202020204"/>
              </a:rPr>
              <a:t> 38 ở </a:t>
            </a:r>
            <a:r>
              <a:rPr lang="en-US" sz="3200" b="1" dirty="0" err="1">
                <a:latin typeface="Arial" panose="020B0604020202020204"/>
              </a:rPr>
              <a:t>sách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giáo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khoa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để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trả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lời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câu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hỏi</a:t>
            </a:r>
            <a:r>
              <a:rPr lang="en-US" sz="3200" b="1" dirty="0">
                <a:latin typeface="Arial" panose="020B0604020202020204"/>
              </a:rPr>
              <a:t> </a:t>
            </a:r>
            <a:r>
              <a:rPr lang="en-US" sz="3200" b="1" dirty="0" err="1">
                <a:latin typeface="Arial" panose="020B0604020202020204"/>
              </a:rPr>
              <a:t>sau</a:t>
            </a:r>
            <a:r>
              <a:rPr lang="en-US" sz="3200" b="1" dirty="0">
                <a:latin typeface="Arial" panose="020B0604020202020204"/>
              </a:rPr>
              <a:t>:</a:t>
            </a:r>
            <a:endParaRPr lang="en-US" sz="32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010400" y="2487974"/>
            <a:ext cx="0" cy="421762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066670" y="4415678"/>
            <a:ext cx="49841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1953,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Bắc,Trung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ương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Đảng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4914" y="2219426"/>
            <a:ext cx="67505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just"/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vi-VN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 đông 1953 , tại chiến khu Việt Bắc,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 ương Đảng và Bác Hồ đã họp và nêu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quyết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giành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thắng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lợi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chiến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 Biên Phủ để kết thúc kháng chiến.</a:t>
            </a:r>
            <a:endParaRPr lang="en-US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407614"/>
            <a:ext cx="989793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  <p:bldP spid="1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ban bac tien cong D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2284"/>
            <a:ext cx="7239001" cy="34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66468" y="4942448"/>
            <a:ext cx="5681932" cy="1534552"/>
          </a:xfrm>
          <a:prstGeom prst="snip2DiagRect">
            <a:avLst>
              <a:gd name="adj1" fmla="val 50000"/>
              <a:gd name="adj2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2942038" y="309489"/>
            <a:ext cx="2544361" cy="752794"/>
          </a:xfrm>
          <a:prstGeom prst="wedgeRoundRectCallout">
            <a:avLst>
              <a:gd name="adj1" fmla="val -58077"/>
              <a:gd name="adj2" fmla="val 169410"/>
              <a:gd name="adj3" fmla="val 16667"/>
            </a:avLst>
          </a:prstGeom>
          <a:solidFill>
            <a:srgbClr val="92D050"/>
          </a:solidFill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0" y="309489"/>
            <a:ext cx="2793157" cy="609600"/>
          </a:xfrm>
          <a:prstGeom prst="wedgeRoundRectCallout">
            <a:avLst>
              <a:gd name="adj1" fmla="val -8428"/>
              <a:gd name="adj2" fmla="val 134471"/>
              <a:gd name="adj3" fmla="val 16667"/>
            </a:avLst>
          </a:prstGeom>
          <a:solidFill>
            <a:srgbClr val="92D050"/>
          </a:solidFill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Pham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5850840" y="363021"/>
            <a:ext cx="2087001" cy="533400"/>
          </a:xfrm>
          <a:prstGeom prst="wedgeRoundRectCallout">
            <a:avLst>
              <a:gd name="adj1" fmla="val -74057"/>
              <a:gd name="adj2" fmla="val 183290"/>
              <a:gd name="adj3" fmla="val 16667"/>
            </a:avLst>
          </a:prstGeom>
          <a:solidFill>
            <a:srgbClr val="92D050"/>
          </a:solidFill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9144000" y="470143"/>
            <a:ext cx="2518117" cy="621495"/>
          </a:xfrm>
          <a:prstGeom prst="wedgeRoundRectCallout">
            <a:avLst>
              <a:gd name="adj1" fmla="val -141037"/>
              <a:gd name="adj2" fmla="val 125295"/>
              <a:gd name="adj3" fmla="val 16667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7315201" y="4757224"/>
            <a:ext cx="4651716" cy="190500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tịch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Minh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trao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Võ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Giáp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4" name="Picture 1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0" y="1637532"/>
            <a:ext cx="4346917" cy="33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667000" y="5867400"/>
            <a:ext cx="7696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Bộ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Chính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họp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</a:rPr>
              <a:t>phương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mở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chiến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dịch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Điện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Phủ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" y="0"/>
            <a:ext cx="12190828" cy="563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8136"/>
            <a:ext cx="12039599" cy="6886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9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HP001 4H" pitchFamily="34" charset="-127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630682" y="2508313"/>
            <a:ext cx="84794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Đảng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eaLnBrk="1" hangingPunct="1">
              <a:spcBef>
                <a:spcPct val="50000"/>
              </a:spcBef>
              <a:buAutoNum type="alphaLcParenR"/>
            </a:pP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eaLnBrk="1" hangingPunct="1">
              <a:spcBef>
                <a:spcPct val="50000"/>
              </a:spcBef>
              <a:buAutoNum type="alphaLcParenR"/>
            </a:pP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3886200" y="3505200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7391228" y="3366770"/>
            <a:ext cx="45389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267200" y="3352606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u="sng" dirty="0" err="1"/>
              <a:t>S</a:t>
            </a:r>
            <a:r>
              <a:rPr lang="en-US" b="1" u="sng" dirty="0" err="1">
                <a:latin typeface="Arial" panose="020B0604020202020204" pitchFamily="34" charset="0"/>
              </a:rPr>
              <a:t>ức</a:t>
            </a:r>
            <a:r>
              <a:rPr lang="en-US" b="1" u="sng" dirty="0">
                <a:latin typeface="Arial" panose="020B0604020202020204" pitchFamily="34" charset="0"/>
              </a:rPr>
              <a:t> </a:t>
            </a:r>
            <a:r>
              <a:rPr lang="en-US" b="1" u="sng" dirty="0" err="1">
                <a:latin typeface="Arial" panose="020B0604020202020204" pitchFamily="34" charset="0"/>
              </a:rPr>
              <a:t>người</a:t>
            </a:r>
            <a:endParaRPr lang="en-US" b="1" u="sng" dirty="0">
              <a:latin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401083" y="3231516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u="sng" dirty="0" err="1"/>
              <a:t>S</a:t>
            </a:r>
            <a:r>
              <a:rPr lang="en-US" b="1" u="sng" dirty="0" err="1">
                <a:latin typeface="Arial" panose="020B0604020202020204" pitchFamily="34" charset="0"/>
              </a:rPr>
              <a:t>ức</a:t>
            </a:r>
            <a:r>
              <a:rPr lang="en-US" b="1" u="sng" dirty="0">
                <a:latin typeface="Arial" panose="020B0604020202020204" pitchFamily="34" charset="0"/>
              </a:rPr>
              <a:t> </a:t>
            </a:r>
            <a:r>
              <a:rPr lang="en-US" b="1" u="sng" dirty="0" err="1">
                <a:latin typeface="Arial" panose="020B0604020202020204" pitchFamily="34" charset="0"/>
              </a:rPr>
              <a:t>của</a:t>
            </a:r>
            <a:endParaRPr lang="en-US" b="1" u="sng" dirty="0">
              <a:latin typeface="Arial" panose="020B0604020202020204" pitchFamily="34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 rot="10800000">
            <a:off x="1600201" y="4114800"/>
            <a:ext cx="4407363" cy="1752600"/>
          </a:xfrm>
          <a:prstGeom prst="wedgeRoundRectCallout">
            <a:avLst>
              <a:gd name="adj1" fmla="val -23629"/>
              <a:gd name="adj2" fmla="val 70143"/>
              <a:gd name="adj3" fmla="val 16667"/>
            </a:avLst>
          </a:prstGeom>
          <a:solidFill>
            <a:srgbClr val="D7E527"/>
          </a:solidFill>
          <a:ln w="9525">
            <a:solidFill>
              <a:schemeClr val="tx1"/>
            </a:solidFill>
            <a:miter lim="800000"/>
          </a:ln>
        </p:spPr>
        <p:txBody>
          <a:bodyPr rot="10800000"/>
          <a:lstStyle/>
          <a:p>
            <a:pPr algn="l"/>
            <a:r>
              <a:rPr lang="en-US" sz="2000" dirty="0">
                <a:latin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</a:rPr>
              <a:t>Hơn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nửa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triệu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chiến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sỹ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trận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hành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quân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Biên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Phủ</a:t>
            </a:r>
            <a:r>
              <a:rPr lang="en-US" sz="2000" dirty="0"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</a:rPr>
              <a:t>Gần</a:t>
            </a:r>
            <a:r>
              <a:rPr lang="en-US" sz="2000" dirty="0">
                <a:latin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</a:rPr>
              <a:t>vạn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hậu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vận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chuyển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hàng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hoá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chiến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dịch</a:t>
            </a:r>
            <a:r>
              <a:rPr lang="en-US" sz="20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 rot="10800000">
            <a:off x="6376324" y="3902452"/>
            <a:ext cx="3733803" cy="2177297"/>
          </a:xfrm>
          <a:prstGeom prst="wedgeRoundRectCallout">
            <a:avLst>
              <a:gd name="adj1" fmla="val 36984"/>
              <a:gd name="adj2" fmla="val 61138"/>
              <a:gd name="adj3" fmla="val 16667"/>
            </a:avLst>
          </a:prstGeom>
          <a:solidFill>
            <a:srgbClr val="D7E527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1080000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752297" y="608225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24172" y="1600201"/>
            <a:ext cx="86897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 bldLvl="0" animBg="1"/>
      <p:bldP spid="13" grpId="0" bldLvl="0" animBg="1"/>
      <p:bldP spid="14" grpId="0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gray">
          <a:xfrm>
            <a:off x="2667000" y="4953000"/>
            <a:ext cx="7088266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:2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thồ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5" descr="Đóng l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95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Forward or Next 1">
            <a:hlinkClick r:id="rId3" action="ppaction://hlinksldjump" highlightClick="1"/>
          </p:cNvPr>
          <p:cNvSpPr/>
          <p:nvPr/>
        </p:nvSpPr>
        <p:spPr>
          <a:xfrm>
            <a:off x="1676400" y="6477000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09800" y="5734083"/>
            <a:ext cx="81218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Action Button: Forward or Next 7">
            <a:hlinkClick r:id="rId3" action="ppaction://hlinksldjump" highlightClick="1"/>
          </p:cNvPr>
          <p:cNvSpPr/>
          <p:nvPr/>
        </p:nvSpPr>
        <p:spPr>
          <a:xfrm>
            <a:off x="9950668" y="6484883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173479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3"/>
          <p:cNvGrpSpPr/>
          <p:nvPr/>
        </p:nvGrpSpPr>
        <p:grpSpPr bwMode="auto">
          <a:xfrm>
            <a:off x="4724167" y="152666"/>
            <a:ext cx="4779963" cy="6629400"/>
            <a:chOff x="1566" y="313"/>
            <a:chExt cx="2690" cy="3473"/>
          </a:xfrm>
        </p:grpSpPr>
        <p:sp>
          <p:nvSpPr>
            <p:cNvPr id="16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>
                <a:latin typeface=".VnTimeH" panose="020B7200000000000000" pitchFamily="34" charset="0"/>
              </a:endParaRPr>
            </a:p>
          </p:txBody>
        </p:sp>
        <p:grpSp>
          <p:nvGrpSpPr>
            <p:cNvPr id="164" name="Group 5"/>
            <p:cNvGrpSpPr/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65" name="Freeform 6"/>
              <p:cNvSpPr/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7"/>
              <p:cNvSpPr/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8"/>
              <p:cNvSpPr/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9"/>
              <p:cNvSpPr/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0"/>
              <p:cNvSpPr/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1"/>
              <p:cNvSpPr/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2"/>
              <p:cNvSpPr/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3"/>
              <p:cNvSpPr/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4"/>
              <p:cNvSpPr/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5"/>
              <p:cNvSpPr/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6"/>
              <p:cNvSpPr/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6" name="Group 17"/>
              <p:cNvGrpSpPr/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0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Oval 21"/>
              <p:cNvSpPr>
                <a:spLocks noChangeArrowheads="1"/>
              </p:cNvSpPr>
              <p:nvPr/>
            </p:nvSpPr>
            <p:spPr bwMode="auto">
              <a:xfrm>
                <a:off x="2805" y="653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l"/>
                <a:endParaRPr lang="vi-VN">
                  <a:latin typeface=".VnTimeH" panose="020B7200000000000000" pitchFamily="34" charset="0"/>
                </a:endParaRPr>
              </a:p>
            </p:txBody>
          </p:sp>
          <p:sp>
            <p:nvSpPr>
              <p:cNvPr id="179" name="Oval 22"/>
              <p:cNvSpPr>
                <a:spLocks noChangeArrowheads="1"/>
              </p:cNvSpPr>
              <p:nvPr/>
            </p:nvSpPr>
            <p:spPr bwMode="auto">
              <a:xfrm>
                <a:off x="2308" y="1042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2" name="Group 25"/>
              <p:cNvGrpSpPr/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19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3" name="Group 28"/>
              <p:cNvGrpSpPr/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19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4" name="Group 32"/>
              <p:cNvGrpSpPr/>
              <p:nvPr/>
            </p:nvGrpSpPr>
            <p:grpSpPr bwMode="auto">
              <a:xfrm rot="-376791">
                <a:off x="2868" y="2977"/>
                <a:ext cx="173" cy="223"/>
                <a:chOff x="2415" y="12855"/>
                <a:chExt cx="555" cy="795"/>
              </a:xfrm>
            </p:grpSpPr>
            <p:sp>
              <p:nvSpPr>
                <p:cNvPr id="19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AutoShape 35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anose="020B7200000000000000" pitchFamily="34" charset="0"/>
                  </a:rPr>
                  <a:t> ®åi ®éc lËp</a:t>
                </a:r>
                <a:endParaRPr lang="en-US">
                  <a:latin typeface=".VnTimeH" panose="020B7200000000000000" pitchFamily="34" charset="0"/>
                </a:endParaRPr>
              </a:p>
            </p:txBody>
          </p:sp>
          <p:sp>
            <p:nvSpPr>
              <p:cNvPr id="18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anose="020B7200000000000000" pitchFamily="34" charset="0"/>
                  </a:rPr>
                  <a:t> ®åi him lam</a:t>
                </a:r>
                <a:endParaRPr lang="en-US">
                  <a:latin typeface=".VnTimeH" panose="020B7200000000000000" pitchFamily="34" charset="0"/>
                </a:endParaRPr>
              </a:p>
            </p:txBody>
          </p:sp>
          <p:sp>
            <p:nvSpPr>
              <p:cNvPr id="187" name="Text Box 38"/>
              <p:cNvSpPr txBox="1">
                <a:spLocks noChangeArrowheads="1"/>
              </p:cNvSpPr>
              <p:nvPr/>
            </p:nvSpPr>
            <p:spPr bwMode="auto">
              <a:xfrm>
                <a:off x="1999" y="107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anose="020B7200000000000000" pitchFamily="34" charset="0"/>
                  </a:rPr>
                  <a:t>B¶n kÐo</a:t>
                </a:r>
                <a:endParaRPr lang="en-US">
                  <a:latin typeface=".VnTimeH" panose="020B7200000000000000" pitchFamily="34" charset="0"/>
                </a:endParaRPr>
              </a:p>
            </p:txBody>
          </p:sp>
          <p:sp>
            <p:nvSpPr>
              <p:cNvPr id="18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anose="020B7200000000000000" pitchFamily="34" charset="0"/>
                  </a:rPr>
                  <a:t>M­êng thanh</a:t>
                </a:r>
                <a:endParaRPr lang="en-US">
                  <a:latin typeface=".VnTimeH" panose="020B7200000000000000" pitchFamily="34" charset="0"/>
                </a:endParaRPr>
              </a:p>
            </p:txBody>
          </p:sp>
          <p:sp>
            <p:nvSpPr>
              <p:cNvPr id="18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anose="020B7200000000000000" pitchFamily="34" charset="0"/>
                  </a:rPr>
                  <a:t> A</a:t>
                </a:r>
                <a:r>
                  <a:rPr lang="en-US" sz="2100" b="1" baseline="-25000">
                    <a:latin typeface=".VnTimeH" panose="020B7200000000000000" pitchFamily="34" charset="0"/>
                  </a:rPr>
                  <a:t>1</a:t>
                </a:r>
                <a:endParaRPr lang="en-US">
                  <a:latin typeface=".VnTimeH" panose="020B7200000000000000" pitchFamily="34" charset="0"/>
                </a:endParaRPr>
              </a:p>
            </p:txBody>
          </p:sp>
          <p:sp>
            <p:nvSpPr>
              <p:cNvPr id="190" name="Text Box 41"/>
              <p:cNvSpPr txBox="1">
                <a:spLocks noChangeArrowheads="1"/>
              </p:cNvSpPr>
              <p:nvPr/>
            </p:nvSpPr>
            <p:spPr bwMode="auto">
              <a:xfrm>
                <a:off x="2925" y="3274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r>
                  <a:rPr lang="en-US" sz="1200" b="1">
                    <a:latin typeface=".VnTimeH" panose="020B7200000000000000" pitchFamily="34" charset="0"/>
                  </a:rPr>
                  <a:t>B¶n</a:t>
                </a:r>
              </a:p>
              <a:p>
                <a:pPr algn="l" eaLnBrk="1" hangingPunct="1"/>
                <a:r>
                  <a:rPr lang="en-US" sz="1200" b="1">
                    <a:latin typeface=".VnTimeH" panose="020B7200000000000000" pitchFamily="34" charset="0"/>
                  </a:rPr>
                  <a:t>hång cóm</a:t>
                </a:r>
                <a:endParaRPr lang="en-US">
                  <a:latin typeface=".VnTimeH" panose="020B7200000000000000" pitchFamily="34" charset="0"/>
                </a:endParaRPr>
              </a:p>
            </p:txBody>
          </p:sp>
          <p:sp>
            <p:nvSpPr>
              <p:cNvPr id="19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anose="020B7200000000000000" pitchFamily="34" charset="0"/>
                  </a:rPr>
                  <a:t> c</a:t>
                </a:r>
                <a:r>
                  <a:rPr lang="en-US" sz="2100" b="1" baseline="-25000">
                    <a:latin typeface=".VnTimeH" panose="020B7200000000000000" pitchFamily="34" charset="0"/>
                  </a:rPr>
                  <a:t>1</a:t>
                </a:r>
                <a:endParaRPr lang="en-US">
                  <a:latin typeface=".VnTimeH" panose="020B7200000000000000" pitchFamily="34" charset="0"/>
                </a:endParaRPr>
              </a:p>
            </p:txBody>
          </p:sp>
          <p:sp>
            <p:nvSpPr>
              <p:cNvPr id="19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415" y="2591"/>
                <a:ext cx="39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sz="1200" i="1">
                    <a:latin typeface=".VnTimeH" panose="020B7200000000000000" pitchFamily="34" charset="0"/>
                  </a:rPr>
                  <a:t>S. NËm Rèm</a:t>
                </a:r>
              </a:p>
            </p:txBody>
          </p:sp>
        </p:grpSp>
      </p:grpSp>
      <p:grpSp>
        <p:nvGrpSpPr>
          <p:cNvPr id="203" name="Group 215"/>
          <p:cNvGrpSpPr/>
          <p:nvPr/>
        </p:nvGrpSpPr>
        <p:grpSpPr bwMode="auto">
          <a:xfrm>
            <a:off x="2514600" y="4168775"/>
            <a:ext cx="2214562" cy="1968500"/>
            <a:chOff x="96" y="2312"/>
            <a:chExt cx="1395" cy="1240"/>
          </a:xfrm>
        </p:grpSpPr>
        <p:sp>
          <p:nvSpPr>
            <p:cNvPr id="204" name="Text Box 44"/>
            <p:cNvSpPr txBox="1">
              <a:spLocks noChangeArrowheads="1"/>
            </p:cNvSpPr>
            <p:nvPr/>
          </p:nvSpPr>
          <p:spPr bwMode="auto">
            <a:xfrm>
              <a:off x="398" y="2312"/>
              <a:ext cx="10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vi-VN"/>
            </a:p>
          </p:txBody>
        </p:sp>
        <p:grpSp>
          <p:nvGrpSpPr>
            <p:cNvPr id="205" name="Group 212"/>
            <p:cNvGrpSpPr/>
            <p:nvPr/>
          </p:nvGrpSpPr>
          <p:grpSpPr bwMode="auto">
            <a:xfrm>
              <a:off x="96" y="2318"/>
              <a:ext cx="1350" cy="1234"/>
              <a:chOff x="96" y="2318"/>
              <a:chExt cx="1350" cy="1234"/>
            </a:xfrm>
          </p:grpSpPr>
          <p:sp>
            <p:nvSpPr>
              <p:cNvPr id="213" name="Text Box 46"/>
              <p:cNvSpPr txBox="1">
                <a:spLocks noChangeArrowheads="1"/>
              </p:cNvSpPr>
              <p:nvPr/>
            </p:nvSpPr>
            <p:spPr bwMode="auto">
              <a:xfrm>
                <a:off x="96" y="2318"/>
                <a:ext cx="1350" cy="1234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sz="1200" u="sng">
                    <a:latin typeface=".VnTimeH" panose="020B7200000000000000" pitchFamily="34" charset="0"/>
                  </a:rPr>
                  <a:t>Chó gi¶i</a:t>
                </a:r>
              </a:p>
              <a:p>
                <a:pPr algn="l" eaLnBrk="1" hangingPunct="1">
                  <a:spcBef>
                    <a:spcPct val="20000"/>
                  </a:spcBef>
                </a:pPr>
                <a:r>
                  <a:rPr lang="en-US" sz="1200"/>
                  <a:t>            Së chØ huy cña ®Þch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Cø ®iÓm vµ tªn cø 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®iÓm cña ®Þch.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S©n bay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Qu©n ta tÊn c«ng ®ît 1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Qu©n ta tÊn c«ng ®ît 2</a:t>
                </a:r>
              </a:p>
              <a:p>
                <a:pPr algn="l" eaLnBrk="1" hangingPunct="1">
                  <a:spcBef>
                    <a:spcPct val="20000"/>
                  </a:spcBef>
                </a:pPr>
                <a:r>
                  <a:rPr lang="en-US" sz="1200"/>
                  <a:t>           Qu©n ta tÊn c«ng ®ît 3</a:t>
                </a:r>
              </a:p>
            </p:txBody>
          </p:sp>
          <p:grpSp>
            <p:nvGrpSpPr>
              <p:cNvPr id="214" name="Group 47"/>
              <p:cNvGrpSpPr/>
              <p:nvPr/>
            </p:nvGrpSpPr>
            <p:grpSpPr bwMode="auto">
              <a:xfrm>
                <a:off x="250" y="2506"/>
                <a:ext cx="120" cy="120"/>
                <a:chOff x="1803" y="13659"/>
                <a:chExt cx="300" cy="300"/>
              </a:xfrm>
            </p:grpSpPr>
            <p:sp>
              <p:nvSpPr>
                <p:cNvPr id="216" name="Oval 48"/>
                <p:cNvSpPr>
                  <a:spLocks noChangeArrowheads="1"/>
                </p:cNvSpPr>
                <p:nvPr/>
              </p:nvSpPr>
              <p:spPr bwMode="auto">
                <a:xfrm>
                  <a:off x="1803" y="13659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Oval 49"/>
                <p:cNvSpPr>
                  <a:spLocks noChangeArrowheads="1"/>
                </p:cNvSpPr>
                <p:nvPr/>
              </p:nvSpPr>
              <p:spPr bwMode="auto">
                <a:xfrm>
                  <a:off x="1863" y="13719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" name="Oval 50"/>
              <p:cNvSpPr>
                <a:spLocks noChangeArrowheads="1"/>
              </p:cNvSpPr>
              <p:nvPr/>
            </p:nvSpPr>
            <p:spPr bwMode="auto">
              <a:xfrm>
                <a:off x="285" y="2701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" name="Group 51"/>
            <p:cNvGrpSpPr/>
            <p:nvPr/>
          </p:nvGrpSpPr>
          <p:grpSpPr bwMode="auto">
            <a:xfrm rot="2632895">
              <a:off x="251" y="2830"/>
              <a:ext cx="119" cy="171"/>
              <a:chOff x="2415" y="12855"/>
              <a:chExt cx="555" cy="795"/>
            </a:xfrm>
          </p:grpSpPr>
          <p:sp>
            <p:nvSpPr>
              <p:cNvPr id="210" name="Rectangle 52"/>
              <p:cNvSpPr>
                <a:spLocks noChangeArrowheads="1"/>
              </p:cNvSpPr>
              <p:nvPr/>
            </p:nvSpPr>
            <p:spPr bwMode="auto">
              <a:xfrm>
                <a:off x="2565" y="12855"/>
                <a:ext cx="241" cy="79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AutoShape 53"/>
              <p:cNvSpPr>
                <a:spLocks noChangeArrowheads="1"/>
              </p:cNvSpPr>
              <p:nvPr/>
            </p:nvSpPr>
            <p:spPr bwMode="auto">
              <a:xfrm rot="10601523">
                <a:off x="2415" y="13027"/>
                <a:ext cx="555" cy="71"/>
              </a:xfrm>
              <a:custGeom>
                <a:avLst/>
                <a:gdLst>
                  <a:gd name="T0" fmla="*/ 12 w 21600"/>
                  <a:gd name="T1" fmla="*/ 0 h 21600"/>
                  <a:gd name="T2" fmla="*/ 7 w 21600"/>
                  <a:gd name="T3" fmla="*/ 0 h 21600"/>
                  <a:gd name="T4" fmla="*/ 2 w 21600"/>
                  <a:gd name="T5" fmla="*/ 0 h 21600"/>
                  <a:gd name="T6" fmla="*/ 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15 w 21600"/>
                  <a:gd name="T13" fmla="*/ 4563 h 21600"/>
                  <a:gd name="T14" fmla="*/ 17085 w 21600"/>
                  <a:gd name="T15" fmla="*/ 170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AutoShape 54"/>
              <p:cNvSpPr>
                <a:spLocks noChangeArrowheads="1"/>
              </p:cNvSpPr>
              <p:nvPr/>
            </p:nvSpPr>
            <p:spPr bwMode="auto">
              <a:xfrm rot="-5400000">
                <a:off x="2392" y="13182"/>
                <a:ext cx="584" cy="76"/>
              </a:xfrm>
              <a:prstGeom prst="chevron">
                <a:avLst>
                  <a:gd name="adj" fmla="val 192105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7" name="AutoShape 55"/>
            <p:cNvSpPr>
              <a:spLocks noChangeArrowheads="1"/>
            </p:cNvSpPr>
            <p:nvPr/>
          </p:nvSpPr>
          <p:spPr bwMode="auto">
            <a:xfrm flipV="1">
              <a:off x="250" y="3021"/>
              <a:ext cx="178" cy="95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183 h 21600"/>
                <a:gd name="T14" fmla="*/ 17474 w 21600"/>
                <a:gd name="T15" fmla="*/ 886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AutoShape 56"/>
            <p:cNvSpPr>
              <a:spLocks noChangeArrowheads="1"/>
            </p:cNvSpPr>
            <p:nvPr/>
          </p:nvSpPr>
          <p:spPr bwMode="auto">
            <a:xfrm flipV="1">
              <a:off x="215" y="3301"/>
              <a:ext cx="178" cy="94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217 h 21600"/>
                <a:gd name="T14" fmla="*/ 17474 w 21600"/>
                <a:gd name="T15" fmla="*/ 89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AutoShape 57"/>
            <p:cNvSpPr>
              <a:spLocks noChangeArrowheads="1"/>
            </p:cNvSpPr>
            <p:nvPr/>
          </p:nvSpPr>
          <p:spPr bwMode="auto">
            <a:xfrm>
              <a:off x="214" y="3186"/>
              <a:ext cx="192" cy="78"/>
            </a:xfrm>
            <a:prstGeom prst="rightArrow">
              <a:avLst>
                <a:gd name="adj1" fmla="val 50000"/>
                <a:gd name="adj2" fmla="val 61538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Text Box 58"/>
          <p:cNvSpPr txBox="1">
            <a:spLocks noChangeArrowheads="1"/>
          </p:cNvSpPr>
          <p:nvPr/>
        </p:nvSpPr>
        <p:spPr bwMode="auto">
          <a:xfrm>
            <a:off x="5486400" y="6477001"/>
            <a:ext cx="3350420" cy="41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0" name="Group 84"/>
          <p:cNvGrpSpPr/>
          <p:nvPr/>
        </p:nvGrpSpPr>
        <p:grpSpPr bwMode="auto">
          <a:xfrm>
            <a:off x="5449888" y="236539"/>
            <a:ext cx="3006726" cy="1555749"/>
            <a:chOff x="1942" y="163"/>
            <a:chExt cx="1894" cy="980"/>
          </a:xfrm>
        </p:grpSpPr>
        <p:sp>
          <p:nvSpPr>
            <p:cNvPr id="222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8" name="Group 77"/>
          <p:cNvGrpSpPr/>
          <p:nvPr/>
        </p:nvGrpSpPr>
        <p:grpSpPr bwMode="auto">
          <a:xfrm>
            <a:off x="6269037" y="1666876"/>
            <a:ext cx="2603500" cy="3833813"/>
            <a:chOff x="2458" y="1064"/>
            <a:chExt cx="1640" cy="2415"/>
          </a:xfrm>
        </p:grpSpPr>
        <p:sp>
          <p:nvSpPr>
            <p:cNvPr id="230" name="AutoShape 71"/>
            <p:cNvSpPr>
              <a:spLocks noChangeArrowheads="1"/>
            </p:cNvSpPr>
            <p:nvPr/>
          </p:nvSpPr>
          <p:spPr bwMode="auto">
            <a:xfrm rot="18969835" flipV="1">
              <a:off x="2458" y="1543"/>
              <a:ext cx="425" cy="151"/>
            </a:xfrm>
            <a:custGeom>
              <a:avLst/>
              <a:gdLst>
                <a:gd name="T0" fmla="*/ 6 w 21600"/>
                <a:gd name="T1" fmla="*/ 0 h 21600"/>
                <a:gd name="T2" fmla="*/ 6 w 21600"/>
                <a:gd name="T3" fmla="*/ 1 h 21600"/>
                <a:gd name="T4" fmla="*/ 1 w 21600"/>
                <a:gd name="T5" fmla="*/ 1 h 21600"/>
                <a:gd name="T6" fmla="*/ 8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2 w 21600"/>
                <a:gd name="T13" fmla="*/ 2861 h 21600"/>
                <a:gd name="T14" fmla="*/ 18246 w 21600"/>
                <a:gd name="T15" fmla="*/ 92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AutoShape 72"/>
            <p:cNvSpPr>
              <a:spLocks noChangeArrowheads="1"/>
            </p:cNvSpPr>
            <p:nvPr/>
          </p:nvSpPr>
          <p:spPr bwMode="auto">
            <a:xfrm rot="565150">
              <a:off x="3700" y="1838"/>
              <a:ext cx="398" cy="211"/>
            </a:xfrm>
            <a:prstGeom prst="leftArrow">
              <a:avLst>
                <a:gd name="adj1" fmla="val 50000"/>
                <a:gd name="adj2" fmla="val 4715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AutoShape 73"/>
            <p:cNvSpPr>
              <a:spLocks noChangeArrowheads="1"/>
            </p:cNvSpPr>
            <p:nvPr/>
          </p:nvSpPr>
          <p:spPr bwMode="auto">
            <a:xfrm rot="2400524">
              <a:off x="2552" y="1072"/>
              <a:ext cx="269" cy="204"/>
            </a:xfrm>
            <a:prstGeom prst="rightArrow">
              <a:avLst>
                <a:gd name="adj1" fmla="val 50000"/>
                <a:gd name="adj2" fmla="val 3296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AutoShape 74"/>
            <p:cNvSpPr>
              <a:spLocks noChangeArrowheads="1"/>
            </p:cNvSpPr>
            <p:nvPr/>
          </p:nvSpPr>
          <p:spPr bwMode="auto">
            <a:xfrm rot="862919">
              <a:off x="3254" y="2957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AutoShape 75"/>
            <p:cNvSpPr>
              <a:spLocks noChangeArrowheads="1"/>
            </p:cNvSpPr>
            <p:nvPr/>
          </p:nvSpPr>
          <p:spPr bwMode="auto">
            <a:xfrm rot="862919">
              <a:off x="3897" y="1186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AutoShape 76"/>
            <p:cNvSpPr>
              <a:spLocks noChangeArrowheads="1"/>
            </p:cNvSpPr>
            <p:nvPr/>
          </p:nvSpPr>
          <p:spPr bwMode="auto">
            <a:xfrm rot="3260220">
              <a:off x="3048" y="999"/>
              <a:ext cx="195" cy="325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7" name="Group 83"/>
          <p:cNvGrpSpPr/>
          <p:nvPr/>
        </p:nvGrpSpPr>
        <p:grpSpPr bwMode="auto">
          <a:xfrm>
            <a:off x="5784852" y="2743200"/>
            <a:ext cx="2505076" cy="3430586"/>
            <a:chOff x="2153" y="1774"/>
            <a:chExt cx="1578" cy="2161"/>
          </a:xfrm>
        </p:grpSpPr>
        <p:sp>
          <p:nvSpPr>
            <p:cNvPr id="239" name="AutoShape 78"/>
            <p:cNvSpPr>
              <a:spLocks noChangeArrowheads="1"/>
            </p:cNvSpPr>
            <p:nvPr/>
          </p:nvSpPr>
          <p:spPr bwMode="auto">
            <a:xfrm rot="3504857">
              <a:off x="3483" y="1712"/>
              <a:ext cx="186" cy="310"/>
            </a:xfrm>
            <a:prstGeom prst="downArrow">
              <a:avLst>
                <a:gd name="adj1" fmla="val 25575"/>
                <a:gd name="adj2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AutoShape 79"/>
            <p:cNvSpPr>
              <a:spLocks noChangeArrowheads="1"/>
            </p:cNvSpPr>
            <p:nvPr/>
          </p:nvSpPr>
          <p:spPr bwMode="auto">
            <a:xfrm rot="3497914">
              <a:off x="2548" y="1849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AutoShape 80"/>
            <p:cNvSpPr>
              <a:spLocks noChangeArrowheads="1"/>
            </p:cNvSpPr>
            <p:nvPr/>
          </p:nvSpPr>
          <p:spPr bwMode="auto">
            <a:xfrm rot="3497914">
              <a:off x="2399" y="3619"/>
              <a:ext cx="186" cy="446"/>
            </a:xfrm>
            <a:prstGeom prst="upArrow">
              <a:avLst>
                <a:gd name="adj1" fmla="val 50000"/>
                <a:gd name="adj2" fmla="val 5994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AutoShape 81"/>
            <p:cNvSpPr>
              <a:spLocks noChangeArrowheads="1"/>
            </p:cNvSpPr>
            <p:nvPr/>
          </p:nvSpPr>
          <p:spPr bwMode="auto">
            <a:xfrm rot="7152545">
              <a:off x="2322" y="3173"/>
              <a:ext cx="210" cy="547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AutoShape 82"/>
            <p:cNvSpPr>
              <a:spLocks noChangeArrowheads="1"/>
            </p:cNvSpPr>
            <p:nvPr/>
          </p:nvSpPr>
          <p:spPr bwMode="auto">
            <a:xfrm rot="-4226464">
              <a:off x="3264" y="3535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419725" y="3244850"/>
            <a:ext cx="137249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sym typeface="+mn-ea"/>
              </a:rPr>
              <a:t>2, Diễn biến: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905001" y="381001"/>
            <a:ext cx="233108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>
                <a:sym typeface="+mn-ea"/>
              </a:rPr>
              <a:t>2, Diễn biến: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05164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936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16" name="Text Box 4"/>
          <p:cNvSpPr>
            <a:spLocks noGrp="1" noChangeArrowheads="1"/>
          </p:cNvSpPr>
          <p:nvPr>
            <p:ph/>
          </p:nvPr>
        </p:nvSpPr>
        <p:spPr>
          <a:xfrm>
            <a:off x="2784476" y="3886200"/>
            <a:ext cx="2143125" cy="2266950"/>
          </a:xfrm>
          <a:solidFill>
            <a:srgbClr val="FFFFCC"/>
          </a:solidFill>
          <a:ln>
            <a:solidFill>
              <a:schemeClr val="tx1"/>
            </a:solidFill>
            <a:miter lim="800000"/>
          </a:ln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200" u="sng">
                <a:latin typeface=".VnTimeH" panose="020B7200000000000000" pitchFamily="34" charset="0"/>
              </a:rPr>
              <a:t>Chó gi¶i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>
                <a:latin typeface=".VnTime" panose="020B7200000000000000" pitchFamily="34" charset="0"/>
              </a:rPr>
              <a:t>            Së chØ huy cña ®Þch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200">
                <a:latin typeface=".VnTime" panose="020B7200000000000000" pitchFamily="34" charset="0"/>
              </a:rPr>
              <a:t>Cø ®iÓm vµ tªn cø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200">
                <a:latin typeface=".VnTime" panose="020B7200000000000000" pitchFamily="34" charset="0"/>
              </a:rPr>
              <a:t>®iÓm cña ®Þch.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200">
                <a:latin typeface=".VnTime" panose="020B7200000000000000" pitchFamily="34" charset="0"/>
              </a:rPr>
              <a:t>S©n bay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200">
              <a:latin typeface=".VnTime" panose="020B7200000000000000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200">
                <a:latin typeface=".VnTime" panose="020B7200000000000000" pitchFamily="34" charset="0"/>
              </a:rPr>
              <a:t>Qu©n ta tÊn c«ng ®ît 1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200">
                <a:latin typeface=".VnTime" panose="020B7200000000000000" pitchFamily="34" charset="0"/>
              </a:rPr>
              <a:t>Qu©n ta tÊn c«ng ®ît 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>
                <a:latin typeface=".VnTime" panose="020B7200000000000000" pitchFamily="34" charset="0"/>
              </a:rPr>
              <a:t>           Qu©n ta tÊn c«ng ®ît 3</a:t>
            </a:r>
          </a:p>
        </p:txBody>
      </p:sp>
      <p:grpSp>
        <p:nvGrpSpPr>
          <p:cNvPr id="13317" name="Group 5"/>
          <p:cNvGrpSpPr/>
          <p:nvPr/>
        </p:nvGrpSpPr>
        <p:grpSpPr bwMode="auto">
          <a:xfrm>
            <a:off x="2970213" y="4114800"/>
            <a:ext cx="190500" cy="190500"/>
            <a:chOff x="1803" y="13659"/>
            <a:chExt cx="300" cy="300"/>
          </a:xfrm>
        </p:grpSpPr>
        <p:sp>
          <p:nvSpPr>
            <p:cNvPr id="13372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Oval 8"/>
          <p:cNvSpPr>
            <a:spLocks noChangeArrowheads="1"/>
          </p:cNvSpPr>
          <p:nvPr/>
        </p:nvSpPr>
        <p:spPr bwMode="auto">
          <a:xfrm>
            <a:off x="3025775" y="4343400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3319" name="Group 9"/>
          <p:cNvGrpSpPr/>
          <p:nvPr/>
        </p:nvGrpSpPr>
        <p:grpSpPr bwMode="auto">
          <a:xfrm rot="2632895">
            <a:off x="2971801" y="4724401"/>
            <a:ext cx="188913" cy="271463"/>
            <a:chOff x="2415" y="12855"/>
            <a:chExt cx="555" cy="795"/>
          </a:xfrm>
        </p:grpSpPr>
        <p:sp>
          <p:nvSpPr>
            <p:cNvPr id="13369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AutoShape 13"/>
          <p:cNvSpPr>
            <a:spLocks noChangeArrowheads="1"/>
          </p:cNvSpPr>
          <p:nvPr/>
        </p:nvSpPr>
        <p:spPr bwMode="auto">
          <a:xfrm flipV="1">
            <a:off x="2970214" y="5080001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AutoShape 14"/>
          <p:cNvSpPr>
            <a:spLocks noChangeArrowheads="1"/>
          </p:cNvSpPr>
          <p:nvPr/>
        </p:nvSpPr>
        <p:spPr bwMode="auto">
          <a:xfrm flipV="1">
            <a:off x="2914651" y="5508626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AutoShape 15"/>
          <p:cNvSpPr>
            <a:spLocks noChangeArrowheads="1"/>
          </p:cNvSpPr>
          <p:nvPr/>
        </p:nvSpPr>
        <p:spPr bwMode="auto">
          <a:xfrm>
            <a:off x="2913063" y="5364164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Rectangle 17"/>
          <p:cNvSpPr>
            <a:spLocks noChangeArrowheads="1"/>
          </p:cNvSpPr>
          <p:nvPr/>
        </p:nvSpPr>
        <p:spPr bwMode="auto">
          <a:xfrm>
            <a:off x="4926970" y="254000"/>
            <a:ext cx="5458962" cy="6604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>
              <a:latin typeface=".VnTimeH" panose="020B7200000000000000" pitchFamily="34" charset="0"/>
            </a:endParaRPr>
          </a:p>
        </p:txBody>
      </p:sp>
      <p:sp>
        <p:nvSpPr>
          <p:cNvPr id="13324" name="Freeform 18"/>
          <p:cNvSpPr/>
          <p:nvPr/>
        </p:nvSpPr>
        <p:spPr bwMode="auto">
          <a:xfrm>
            <a:off x="5684838" y="176214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9"/>
          <p:cNvSpPr/>
          <p:nvPr/>
        </p:nvSpPr>
        <p:spPr bwMode="auto">
          <a:xfrm>
            <a:off x="7699375" y="1098551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20"/>
          <p:cNvSpPr/>
          <p:nvPr/>
        </p:nvSpPr>
        <p:spPr bwMode="auto">
          <a:xfrm>
            <a:off x="6772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21"/>
          <p:cNvSpPr/>
          <p:nvPr/>
        </p:nvSpPr>
        <p:spPr bwMode="auto">
          <a:xfrm>
            <a:off x="7397751" y="1184276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22"/>
          <p:cNvSpPr/>
          <p:nvPr/>
        </p:nvSpPr>
        <p:spPr bwMode="auto">
          <a:xfrm>
            <a:off x="6510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23"/>
          <p:cNvSpPr/>
          <p:nvPr/>
        </p:nvSpPr>
        <p:spPr bwMode="auto">
          <a:xfrm>
            <a:off x="7359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24"/>
          <p:cNvSpPr/>
          <p:nvPr/>
        </p:nvSpPr>
        <p:spPr bwMode="auto">
          <a:xfrm>
            <a:off x="6708775" y="2382839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25"/>
          <p:cNvSpPr/>
          <p:nvPr/>
        </p:nvSpPr>
        <p:spPr bwMode="auto">
          <a:xfrm>
            <a:off x="7443788" y="1881189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Freeform 26"/>
          <p:cNvSpPr/>
          <p:nvPr/>
        </p:nvSpPr>
        <p:spPr bwMode="auto">
          <a:xfrm>
            <a:off x="5567363" y="2320926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Freeform 27"/>
          <p:cNvSpPr/>
          <p:nvPr/>
        </p:nvSpPr>
        <p:spPr bwMode="auto">
          <a:xfrm>
            <a:off x="6026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Freeform 28"/>
          <p:cNvSpPr/>
          <p:nvPr/>
        </p:nvSpPr>
        <p:spPr bwMode="auto">
          <a:xfrm>
            <a:off x="7153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3335" name="Group 29"/>
          <p:cNvGrpSpPr/>
          <p:nvPr/>
        </p:nvGrpSpPr>
        <p:grpSpPr bwMode="auto">
          <a:xfrm>
            <a:off x="7342188" y="2711451"/>
            <a:ext cx="165100" cy="168275"/>
            <a:chOff x="4185" y="13200"/>
            <a:chExt cx="300" cy="300"/>
          </a:xfrm>
        </p:grpSpPr>
        <p:sp>
          <p:nvSpPr>
            <p:cNvPr id="13367" name="Oval 30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Oval 31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6" name="Oval 32"/>
          <p:cNvSpPr>
            <a:spLocks noChangeArrowheads="1"/>
          </p:cNvSpPr>
          <p:nvPr/>
        </p:nvSpPr>
        <p:spPr bwMode="auto">
          <a:xfrm>
            <a:off x="7983538" y="2838451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Oval 33"/>
          <p:cNvSpPr>
            <a:spLocks noChangeArrowheads="1"/>
          </p:cNvSpPr>
          <p:nvPr/>
        </p:nvSpPr>
        <p:spPr bwMode="auto">
          <a:xfrm>
            <a:off x="7275514" y="781051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l"/>
            <a:endParaRPr lang="vi-VN">
              <a:latin typeface=".VnTimeH" panose="020B7200000000000000" pitchFamily="34" charset="0"/>
            </a:endParaRPr>
          </a:p>
        </p:txBody>
      </p:sp>
      <p:sp>
        <p:nvSpPr>
          <p:cNvPr id="13338" name="Oval 34"/>
          <p:cNvSpPr>
            <a:spLocks noChangeArrowheads="1"/>
          </p:cNvSpPr>
          <p:nvPr/>
        </p:nvSpPr>
        <p:spPr bwMode="auto">
          <a:xfrm>
            <a:off x="6391276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Oval 35"/>
          <p:cNvSpPr>
            <a:spLocks noChangeArrowheads="1"/>
          </p:cNvSpPr>
          <p:nvPr/>
        </p:nvSpPr>
        <p:spPr bwMode="auto">
          <a:xfrm>
            <a:off x="8359776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40" name="Oval 36"/>
          <p:cNvSpPr>
            <a:spLocks noChangeArrowheads="1"/>
          </p:cNvSpPr>
          <p:nvPr/>
        </p:nvSpPr>
        <p:spPr bwMode="auto">
          <a:xfrm>
            <a:off x="8205789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3341" name="Group 37"/>
          <p:cNvGrpSpPr/>
          <p:nvPr/>
        </p:nvGrpSpPr>
        <p:grpSpPr bwMode="auto">
          <a:xfrm>
            <a:off x="7058025" y="5670550"/>
            <a:ext cx="166688" cy="166688"/>
            <a:chOff x="4185" y="13200"/>
            <a:chExt cx="300" cy="300"/>
          </a:xfrm>
        </p:grpSpPr>
        <p:sp>
          <p:nvSpPr>
            <p:cNvPr id="13365" name="Oval 38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Oval 39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2" name="Group 40"/>
          <p:cNvGrpSpPr/>
          <p:nvPr/>
        </p:nvGrpSpPr>
        <p:grpSpPr bwMode="auto">
          <a:xfrm rot="-1728032">
            <a:off x="7096126" y="2016125"/>
            <a:ext cx="239713" cy="342900"/>
            <a:chOff x="2415" y="12855"/>
            <a:chExt cx="555" cy="795"/>
          </a:xfrm>
        </p:grpSpPr>
        <p:sp>
          <p:nvSpPr>
            <p:cNvPr id="13362" name="Rectangle 41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AutoShape 42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AutoShape 43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3" name="Group 44"/>
          <p:cNvGrpSpPr/>
          <p:nvPr/>
        </p:nvGrpSpPr>
        <p:grpSpPr bwMode="auto">
          <a:xfrm rot="-376791">
            <a:off x="7386639" y="4910139"/>
            <a:ext cx="307975" cy="396875"/>
            <a:chOff x="2415" y="12855"/>
            <a:chExt cx="555" cy="795"/>
          </a:xfrm>
        </p:grpSpPr>
        <p:sp>
          <p:nvSpPr>
            <p:cNvPr id="13359" name="Rectangle 45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AutoShape 46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AutoShape 47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44" name="Text Box 48"/>
          <p:cNvSpPr txBox="1">
            <a:spLocks noChangeArrowheads="1"/>
          </p:cNvSpPr>
          <p:nvPr/>
        </p:nvSpPr>
        <p:spPr bwMode="auto">
          <a:xfrm>
            <a:off x="7318376" y="712789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anose="020B7200000000000000" pitchFamily="34" charset="0"/>
              </a:rPr>
              <a:t> ®åi ®éc lËp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3345" name="Text Box 49"/>
          <p:cNvSpPr txBox="1">
            <a:spLocks noChangeArrowheads="1"/>
          </p:cNvSpPr>
          <p:nvPr/>
        </p:nvSpPr>
        <p:spPr bwMode="auto">
          <a:xfrm>
            <a:off x="7591425" y="1747839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anose="020B7200000000000000" pitchFamily="34" charset="0"/>
              </a:rPr>
              <a:t> ®åi him lam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3346" name="Text Box 50"/>
          <p:cNvSpPr txBox="1">
            <a:spLocks noChangeArrowheads="1"/>
          </p:cNvSpPr>
          <p:nvPr/>
        </p:nvSpPr>
        <p:spPr bwMode="auto">
          <a:xfrm>
            <a:off x="5867400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9pPr>
          </a:lstStyle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Kéo</a:t>
            </a:r>
            <a:endParaRPr lang="en-US" dirty="0"/>
          </a:p>
        </p:txBody>
      </p:sp>
      <p:sp>
        <p:nvSpPr>
          <p:cNvPr id="13347" name="Text Box 51"/>
          <p:cNvSpPr txBox="1">
            <a:spLocks noChangeArrowheads="1"/>
          </p:cNvSpPr>
          <p:nvPr/>
        </p:nvSpPr>
        <p:spPr bwMode="auto">
          <a:xfrm>
            <a:off x="6026150" y="2039085"/>
            <a:ext cx="127307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MƯỜNG THANH</a:t>
            </a:r>
          </a:p>
        </p:txBody>
      </p:sp>
      <p:sp>
        <p:nvSpPr>
          <p:cNvPr id="13348" name="Text Box 52"/>
          <p:cNvSpPr txBox="1">
            <a:spLocks noChangeArrowheads="1"/>
          </p:cNvSpPr>
          <p:nvPr/>
        </p:nvSpPr>
        <p:spPr bwMode="auto">
          <a:xfrm>
            <a:off x="7927976" y="2771776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anose="020B7200000000000000" pitchFamily="34" charset="0"/>
              </a:rPr>
              <a:t> A</a:t>
            </a:r>
            <a:r>
              <a:rPr lang="en-US" sz="2100" b="1" baseline="-25000">
                <a:latin typeface=".VnTimeH" panose="020B7200000000000000" pitchFamily="34" charset="0"/>
              </a:rPr>
              <a:t>1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3349" name="Text Box 53"/>
          <p:cNvSpPr txBox="1">
            <a:spLocks noChangeArrowheads="1"/>
          </p:cNvSpPr>
          <p:nvPr/>
        </p:nvSpPr>
        <p:spPr bwMode="auto">
          <a:xfrm>
            <a:off x="7488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1200" b="1">
                <a:latin typeface=".VnTimeH" panose="020B7200000000000000" pitchFamily="34" charset="0"/>
              </a:rPr>
              <a:t>B¶n</a:t>
            </a:r>
          </a:p>
          <a:p>
            <a:pPr algn="l" eaLnBrk="1" hangingPunct="1"/>
            <a:r>
              <a:rPr lang="en-US" sz="1200" b="1">
                <a:latin typeface=".VnTimeH" panose="020B7200000000000000" pitchFamily="34" charset="0"/>
              </a:rPr>
              <a:t>hång cóm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3350" name="Text Box 54"/>
          <p:cNvSpPr txBox="1">
            <a:spLocks noChangeArrowheads="1"/>
          </p:cNvSpPr>
          <p:nvPr/>
        </p:nvSpPr>
        <p:spPr bwMode="auto">
          <a:xfrm>
            <a:off x="8156576" y="2173289"/>
            <a:ext cx="657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anose="020B7200000000000000" pitchFamily="34" charset="0"/>
              </a:rPr>
              <a:t> c</a:t>
            </a:r>
            <a:r>
              <a:rPr lang="en-US" sz="2100" b="1" baseline="-25000">
                <a:latin typeface=".VnTimeH" panose="020B7200000000000000" pitchFamily="34" charset="0"/>
              </a:rPr>
              <a:t>1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3351" name="Text Box 55"/>
          <p:cNvSpPr txBox="1">
            <a:spLocks noChangeArrowheads="1"/>
          </p:cNvSpPr>
          <p:nvPr/>
        </p:nvSpPr>
        <p:spPr bwMode="auto">
          <a:xfrm rot="5400000">
            <a:off x="6582569" y="4223694"/>
            <a:ext cx="704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anose="020B7200000000000000" pitchFamily="34" charset="0"/>
              </a:rPr>
              <a:t>S. NËm Rèm</a:t>
            </a:r>
          </a:p>
        </p:txBody>
      </p:sp>
      <p:sp>
        <p:nvSpPr>
          <p:cNvPr id="13352" name="Text Box 56"/>
          <p:cNvSpPr txBox="1">
            <a:spLocks noChangeArrowheads="1"/>
          </p:cNvSpPr>
          <p:nvPr/>
        </p:nvSpPr>
        <p:spPr bwMode="auto">
          <a:xfrm>
            <a:off x="5961064" y="6400801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28" name="Text Box 76"/>
          <p:cNvSpPr txBox="1">
            <a:spLocks noChangeArrowheads="1"/>
          </p:cNvSpPr>
          <p:nvPr/>
        </p:nvSpPr>
        <p:spPr bwMode="auto">
          <a:xfrm>
            <a:off x="2040926" y="122376"/>
            <a:ext cx="1905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13-3-1954</a:t>
            </a:r>
            <a:endParaRPr lang="en-US" sz="2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127" descr="280806ngochungcodoquockh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Line 128"/>
          <p:cNvSpPr>
            <a:spLocks noChangeShapeType="1"/>
          </p:cNvSpPr>
          <p:nvPr/>
        </p:nvSpPr>
        <p:spPr bwMode="auto">
          <a:xfrm>
            <a:off x="6477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" name="Picture 127" descr="280806ngochungcodoquockh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Line 128"/>
          <p:cNvSpPr>
            <a:spLocks noChangeShapeType="1"/>
          </p:cNvSpPr>
          <p:nvPr/>
        </p:nvSpPr>
        <p:spPr bwMode="auto">
          <a:xfrm>
            <a:off x="7315200" y="25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" name="Picture 127" descr="280806ngochungcodoquockh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7" y="1097062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Line 128"/>
          <p:cNvSpPr>
            <a:spLocks noChangeShapeType="1"/>
          </p:cNvSpPr>
          <p:nvPr/>
        </p:nvSpPr>
        <p:spPr bwMode="auto">
          <a:xfrm>
            <a:off x="8408987" y="1122461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AutoShape 38"/>
          <p:cNvSpPr>
            <a:spLocks noChangeArrowheads="1"/>
          </p:cNvSpPr>
          <p:nvPr/>
        </p:nvSpPr>
        <p:spPr bwMode="auto">
          <a:xfrm rot="8161623">
            <a:off x="10345362" y="12255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0" name="AutoShape 39"/>
          <p:cNvSpPr>
            <a:spLocks noChangeArrowheads="1"/>
          </p:cNvSpPr>
          <p:nvPr/>
        </p:nvSpPr>
        <p:spPr bwMode="auto">
          <a:xfrm rot="4750596">
            <a:off x="7493623" y="-357983"/>
            <a:ext cx="655638" cy="152400"/>
          </a:xfrm>
          <a:prstGeom prst="rightArrow">
            <a:avLst>
              <a:gd name="adj1" fmla="val 50000"/>
              <a:gd name="adj2" fmla="val 107552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1" name="AutoShape 40"/>
          <p:cNvSpPr>
            <a:spLocks noChangeArrowheads="1"/>
          </p:cNvSpPr>
          <p:nvPr/>
        </p:nvSpPr>
        <p:spPr bwMode="auto">
          <a:xfrm rot="12781432">
            <a:off x="10652958" y="2719386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2" name="AutoShape 41"/>
          <p:cNvSpPr>
            <a:spLocks noChangeArrowheads="1"/>
          </p:cNvSpPr>
          <p:nvPr/>
        </p:nvSpPr>
        <p:spPr bwMode="auto">
          <a:xfrm rot="2551356" flipV="1">
            <a:off x="4204884" y="-396052"/>
            <a:ext cx="742487" cy="228540"/>
          </a:xfrm>
          <a:prstGeom prst="rightArrow">
            <a:avLst>
              <a:gd name="adj1" fmla="val 50000"/>
              <a:gd name="adj2" fmla="val 63158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68" name="AutoShape 37"/>
          <p:cNvSpPr>
            <a:spLocks noChangeArrowheads="1"/>
          </p:cNvSpPr>
          <p:nvPr/>
        </p:nvSpPr>
        <p:spPr bwMode="auto">
          <a:xfrm rot="19503553" flipH="1">
            <a:off x="8530605" y="-392850"/>
            <a:ext cx="381000" cy="22213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pic>
        <p:nvPicPr>
          <p:cNvPr id="73" name="Picture 3" descr="Explode-04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2219" y="1309358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 descr="Explode-04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8149" y="5921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 descr="Explode-04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918" y="14695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1752600" y="6327776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1" descr="BDCANN~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324725" y="407831"/>
            <a:ext cx="209385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1" descr="BDCANN~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8371653" y="1364457"/>
            <a:ext cx="146531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1" descr="BDCANN~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719069">
            <a:off x="5145324" y="753801"/>
            <a:ext cx="1643058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9198" l="1129" r="100000">
                        <a14:foregroundMark x1="65484" y1="44118" x2="65484" y2="44118"/>
                        <a14:foregroundMark x1="24677" y1="44118" x2="24677" y2="44118"/>
                        <a14:backgroundMark x1="95161" y1="56417" x2="95161" y2="56417"/>
                        <a14:backgroundMark x1="93548" y1="65241" x2="93548" y2="65241"/>
                        <a14:backgroundMark x1="35806" y1="79412" x2="35806" y2="79412"/>
                        <a14:backgroundMark x1="27581" y1="72727" x2="27581" y2="72727"/>
                        <a14:backgroundMark x1="46935" y1="87166" x2="44516" y2="67914"/>
                        <a14:backgroundMark x1="96774" y1="87166" x2="89839" y2="63102"/>
                        <a14:backgroundMark x1="89032" y1="63102" x2="78226" y2="56417"/>
                        <a14:backgroundMark x1="85645" y1="48128" x2="87742" y2="20856"/>
                        <a14:backgroundMark x1="85645" y1="29679" x2="72903" y2="20053"/>
                        <a14:backgroundMark x1="35323" y1="63102" x2="13065" y2="48663"/>
                        <a14:backgroundMark x1="12742" y1="52941" x2="1935" y2="85027"/>
                        <a14:backgroundMark x1="33226" y1="88503" x2="6129" y2="71390"/>
                        <a14:backgroundMark x1="58387" y1="41176" x2="63387" y2="52941"/>
                        <a14:backgroundMark x1="60484" y1="52139" x2="35000" y2="44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9326" y="1675799"/>
            <a:ext cx="2577725" cy="155615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743200" y="830263"/>
            <a:ext cx="1482083" cy="994227"/>
          </a:xfrm>
          <a:prstGeom prst="cloudCallout">
            <a:avLst>
              <a:gd name="adj1" fmla="val -52663"/>
              <a:gd name="adj2" fmla="val 625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Tấn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37 L 0.16702 0.22571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11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6901E-6 L -0.12605 0.137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68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79463E-6 L -0.36927 -0.25185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2" y="-1260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07E-6 L 0.05833 0.2296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4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71323E-7 L -0.19809 0.19797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989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28" grpId="0" animBg="1"/>
      <p:bldP spid="63" grpId="0" animBg="1"/>
      <p:bldP spid="65" grpId="0" animBg="1"/>
      <p:bldP spid="67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68" grpId="0" animBg="1"/>
      <p:bldP spid="68" grpId="1" animBg="1"/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205164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936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/>
          </p:nvPr>
        </p:nvSpPr>
        <p:spPr>
          <a:xfrm>
            <a:off x="2784476" y="4194176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200" u="sng" dirty="0" err="1">
                <a:latin typeface=".VnTimeH" panose="020B7200000000000000" pitchFamily="34" charset="0"/>
              </a:rPr>
              <a:t>Chó</a:t>
            </a:r>
            <a:r>
              <a:rPr lang="en-US" sz="1200" u="sng" dirty="0">
                <a:latin typeface=".VnTimeH" panose="020B7200000000000000" pitchFamily="34" charset="0"/>
              </a:rPr>
              <a:t> </a:t>
            </a:r>
            <a:r>
              <a:rPr lang="en-US" sz="1200" u="sng" dirty="0" err="1">
                <a:latin typeface=".VnTimeH" panose="020B7200000000000000" pitchFamily="34" charset="0"/>
              </a:rPr>
              <a:t>gi¶i</a:t>
            </a:r>
            <a:endParaRPr lang="en-US" sz="1200" u="sng" dirty="0">
              <a:latin typeface=".VnTimeH" panose="020B7200000000000000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.VnTime" panose="020B7200000000000000" pitchFamily="34" charset="0"/>
              </a:rPr>
              <a:t>            </a:t>
            </a:r>
            <a:r>
              <a:rPr lang="en-US" sz="1200" dirty="0" err="1">
                <a:latin typeface=".VnTime" panose="020B7200000000000000" pitchFamily="34" charset="0"/>
              </a:rPr>
              <a:t>Së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chØ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huy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cña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Þch</a:t>
            </a:r>
            <a:endParaRPr lang="en-US" sz="1200" dirty="0">
              <a:latin typeface=".VnTime" panose="020B7200000000000000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anose="020B7200000000000000" pitchFamily="34" charset="0"/>
              </a:rPr>
              <a:t>Cø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iÓm</a:t>
            </a:r>
            <a:r>
              <a:rPr lang="en-US" sz="1200" dirty="0">
                <a:latin typeface=".VnTime" panose="020B7200000000000000" pitchFamily="34" charset="0"/>
              </a:rPr>
              <a:t> vµ </a:t>
            </a:r>
            <a:r>
              <a:rPr lang="en-US" sz="1200" dirty="0" err="1">
                <a:latin typeface=".VnTime" panose="020B7200000000000000" pitchFamily="34" charset="0"/>
              </a:rPr>
              <a:t>tªn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cø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latin typeface=".VnTime" panose="020B7200000000000000" pitchFamily="34" charset="0"/>
              </a:rPr>
              <a:t>®</a:t>
            </a:r>
            <a:r>
              <a:rPr lang="en-US" sz="1200" dirty="0" err="1">
                <a:latin typeface=".VnTime" panose="020B7200000000000000" pitchFamily="34" charset="0"/>
              </a:rPr>
              <a:t>iÓm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cña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Þch</a:t>
            </a:r>
            <a:r>
              <a:rPr lang="en-US" sz="1200" dirty="0">
                <a:latin typeface=".VnTime" panose="020B7200000000000000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anose="020B7200000000000000" pitchFamily="34" charset="0"/>
              </a:rPr>
              <a:t>S©n</a:t>
            </a:r>
            <a:r>
              <a:rPr lang="en-US" sz="1200" dirty="0">
                <a:latin typeface=".VnTime" panose="020B7200000000000000" pitchFamily="34" charset="0"/>
              </a:rPr>
              <a:t> bay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anose="020B7200000000000000" pitchFamily="34" charset="0"/>
              </a:rPr>
              <a:t>Qu©n</a:t>
            </a:r>
            <a:r>
              <a:rPr lang="en-US" sz="1200" dirty="0">
                <a:latin typeface=".VnTime" panose="020B7200000000000000" pitchFamily="34" charset="0"/>
              </a:rPr>
              <a:t> ta </a:t>
            </a:r>
            <a:r>
              <a:rPr lang="en-US" sz="1200" dirty="0" err="1">
                <a:latin typeface=".VnTime" panose="020B7200000000000000" pitchFamily="34" charset="0"/>
              </a:rPr>
              <a:t>tÊn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c«ng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ît</a:t>
            </a:r>
            <a:r>
              <a:rPr lang="en-US" sz="1200" dirty="0">
                <a:latin typeface=".VnTime" panose="020B7200000000000000" pitchFamily="34" charset="0"/>
              </a:rPr>
              <a:t> 1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anose="020B7200000000000000" pitchFamily="34" charset="0"/>
              </a:rPr>
              <a:t>Qu©n</a:t>
            </a:r>
            <a:r>
              <a:rPr lang="en-US" sz="1200" dirty="0">
                <a:latin typeface=".VnTime" panose="020B7200000000000000" pitchFamily="34" charset="0"/>
              </a:rPr>
              <a:t> ta </a:t>
            </a:r>
            <a:r>
              <a:rPr lang="en-US" sz="1200" dirty="0" err="1">
                <a:latin typeface=".VnTime" panose="020B7200000000000000" pitchFamily="34" charset="0"/>
              </a:rPr>
              <a:t>tÊn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c«ng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ît</a:t>
            </a:r>
            <a:r>
              <a:rPr lang="en-US" sz="1200" dirty="0">
                <a:latin typeface=".VnTime" panose="020B7200000000000000" pitchFamily="34" charset="0"/>
              </a:rPr>
              <a:t> 2</a:t>
            </a:r>
          </a:p>
          <a:p>
            <a:pPr marL="0" indent="0">
              <a:buNone/>
            </a:pPr>
            <a:r>
              <a:rPr lang="en-US" sz="1200" dirty="0">
                <a:latin typeface=".VnTime" panose="020B7200000000000000" pitchFamily="34" charset="0"/>
              </a:rPr>
              <a:t>           </a:t>
            </a:r>
            <a:r>
              <a:rPr lang="en-US" sz="1200" dirty="0" err="1">
                <a:latin typeface=".VnTime" panose="020B7200000000000000" pitchFamily="34" charset="0"/>
              </a:rPr>
              <a:t>Qu©n</a:t>
            </a:r>
            <a:r>
              <a:rPr lang="en-US" sz="1200" dirty="0">
                <a:latin typeface=".VnTime" panose="020B7200000000000000" pitchFamily="34" charset="0"/>
              </a:rPr>
              <a:t> ta </a:t>
            </a:r>
            <a:r>
              <a:rPr lang="en-US" sz="1200" dirty="0" err="1">
                <a:latin typeface=".VnTime" panose="020B7200000000000000" pitchFamily="34" charset="0"/>
              </a:rPr>
              <a:t>tÊn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c«ng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ît</a:t>
            </a:r>
            <a:r>
              <a:rPr lang="en-US" sz="1200" dirty="0">
                <a:latin typeface=".VnTime" panose="020B7200000000000000" pitchFamily="34" charset="0"/>
              </a:rPr>
              <a:t> 3</a:t>
            </a:r>
          </a:p>
        </p:txBody>
      </p:sp>
      <p:grpSp>
        <p:nvGrpSpPr>
          <p:cNvPr id="14341" name="Group 5"/>
          <p:cNvGrpSpPr/>
          <p:nvPr/>
        </p:nvGrpSpPr>
        <p:grpSpPr bwMode="auto">
          <a:xfrm>
            <a:off x="2970213" y="4462463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3025775" y="4772025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/>
          <p:nvPr/>
        </p:nvGrpSpPr>
        <p:grpSpPr bwMode="auto">
          <a:xfrm rot="2632895">
            <a:off x="2971801" y="4976813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2970214" y="5280026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2914651" y="5724526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2913063" y="5541964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5305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>
              <a:latin typeface=".VnTimeH" panose="020B7200000000000000" pitchFamily="34" charset="0"/>
            </a:endParaRPr>
          </a:p>
        </p:txBody>
      </p:sp>
      <p:sp>
        <p:nvSpPr>
          <p:cNvPr id="14348" name="Freeform 17"/>
          <p:cNvSpPr/>
          <p:nvPr/>
        </p:nvSpPr>
        <p:spPr bwMode="auto">
          <a:xfrm>
            <a:off x="5684838" y="176214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/>
          <p:nvPr/>
        </p:nvSpPr>
        <p:spPr bwMode="auto">
          <a:xfrm>
            <a:off x="7699375" y="1098551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/>
          <p:nvPr/>
        </p:nvSpPr>
        <p:spPr bwMode="auto">
          <a:xfrm>
            <a:off x="6772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/>
          <p:nvPr/>
        </p:nvSpPr>
        <p:spPr bwMode="auto">
          <a:xfrm>
            <a:off x="7397751" y="1184276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/>
          <p:nvPr/>
        </p:nvSpPr>
        <p:spPr bwMode="auto">
          <a:xfrm>
            <a:off x="6510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/>
          <p:nvPr/>
        </p:nvSpPr>
        <p:spPr bwMode="auto">
          <a:xfrm>
            <a:off x="7359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/>
          <p:nvPr/>
        </p:nvSpPr>
        <p:spPr bwMode="auto">
          <a:xfrm>
            <a:off x="6708775" y="2382839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/>
          <p:nvPr/>
        </p:nvSpPr>
        <p:spPr bwMode="auto">
          <a:xfrm>
            <a:off x="7443788" y="1881189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/>
          <p:nvPr/>
        </p:nvSpPr>
        <p:spPr bwMode="auto">
          <a:xfrm>
            <a:off x="5567363" y="2320926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/>
          <p:nvPr/>
        </p:nvSpPr>
        <p:spPr bwMode="auto">
          <a:xfrm>
            <a:off x="6026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/>
          <p:nvPr/>
        </p:nvSpPr>
        <p:spPr bwMode="auto">
          <a:xfrm>
            <a:off x="7153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/>
          <p:nvPr/>
        </p:nvGrpSpPr>
        <p:grpSpPr bwMode="auto">
          <a:xfrm>
            <a:off x="7342188" y="2711451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7983538" y="2838451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7275514" y="781051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l"/>
            <a:endParaRPr lang="vi-VN">
              <a:latin typeface=".VnTimeH" panose="020B7200000000000000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6391276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8359776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8205789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/>
          <p:nvPr/>
        </p:nvGrpSpPr>
        <p:grpSpPr bwMode="auto">
          <a:xfrm>
            <a:off x="7058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/>
          <p:nvPr/>
        </p:nvGrpSpPr>
        <p:grpSpPr bwMode="auto">
          <a:xfrm rot="-1728032">
            <a:off x="7060871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/>
          <p:nvPr/>
        </p:nvGrpSpPr>
        <p:grpSpPr bwMode="auto">
          <a:xfrm rot="-376791">
            <a:off x="7301423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7318376" y="712789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anose="020B7200000000000000" pitchFamily="34" charset="0"/>
              </a:rPr>
              <a:t> ®åi ®éc lËp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7591425" y="1747839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anose="020B7200000000000000" pitchFamily="34" charset="0"/>
              </a:rPr>
              <a:t> ®åi him lam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5843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anose="020B7200000000000000" pitchFamily="34" charset="0"/>
              </a:rPr>
              <a:t>B¶n kÐo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6145213" y="2063751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anose="020B7200000000000000" pitchFamily="34" charset="0"/>
              </a:rPr>
              <a:t>M­êng</a:t>
            </a:r>
            <a:r>
              <a:rPr lang="en-US" sz="1200" b="1" dirty="0">
                <a:latin typeface=".VnTimeH" panose="020B7200000000000000" pitchFamily="34" charset="0"/>
              </a:rPr>
              <a:t> </a:t>
            </a:r>
            <a:r>
              <a:rPr lang="en-US" sz="1200" b="1" dirty="0" err="1">
                <a:latin typeface=".VnTimeH" panose="020B7200000000000000" pitchFamily="34" charset="0"/>
              </a:rPr>
              <a:t>thanh</a:t>
            </a:r>
            <a:endParaRPr lang="en-US" dirty="0">
              <a:latin typeface=".VnTimeH" panose="020B7200000000000000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7927976" y="2771776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anose="020B7200000000000000" pitchFamily="34" charset="0"/>
              </a:rPr>
              <a:t> A</a:t>
            </a:r>
            <a:r>
              <a:rPr lang="en-US" sz="2100" b="1" baseline="-25000" dirty="0">
                <a:latin typeface=".VnTimeH" panose="020B7200000000000000" pitchFamily="34" charset="0"/>
              </a:rPr>
              <a:t>1</a:t>
            </a:r>
            <a:endParaRPr lang="en-US" dirty="0">
              <a:latin typeface=".VnTimeH" panose="020B7200000000000000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7488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anose="020B7200000000000000" pitchFamily="34" charset="0"/>
              </a:rPr>
              <a:t>B¶n</a:t>
            </a:r>
            <a:endParaRPr lang="en-US" sz="1200" b="1" dirty="0">
              <a:latin typeface=".VnTimeH" panose="020B7200000000000000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anose="020B7200000000000000" pitchFamily="34" charset="0"/>
              </a:rPr>
              <a:t>hång</a:t>
            </a:r>
            <a:r>
              <a:rPr lang="en-US" sz="1200" b="1" dirty="0">
                <a:latin typeface=".VnTimeH" panose="020B7200000000000000" pitchFamily="34" charset="0"/>
              </a:rPr>
              <a:t> </a:t>
            </a:r>
            <a:r>
              <a:rPr lang="en-US" sz="1200" b="1" dirty="0" err="1">
                <a:latin typeface=".VnTimeH" panose="020B7200000000000000" pitchFamily="34" charset="0"/>
              </a:rPr>
              <a:t>cóm</a:t>
            </a:r>
            <a:endParaRPr lang="en-US" dirty="0">
              <a:latin typeface=".VnTimeH" panose="020B7200000000000000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8156576" y="2063751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sz="2000" b="1" dirty="0">
                <a:latin typeface=".VnTimeH" panose="020B7200000000000000" pitchFamily="34" charset="0"/>
              </a:rPr>
              <a:t>c</a:t>
            </a:r>
            <a:r>
              <a:rPr lang="en-US" sz="2000" b="1" baseline="-25000" dirty="0">
                <a:latin typeface=".VnTimeH" panose="020B7200000000000000" pitchFamily="34" charset="0"/>
              </a:rPr>
              <a:t>1</a:t>
            </a:r>
            <a:endParaRPr lang="en-US" dirty="0">
              <a:latin typeface=".VnTimeH" panose="020B7200000000000000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6582569" y="4223694"/>
            <a:ext cx="704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anose="020B7200000000000000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5545138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7200901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7321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7900988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8459789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09" name="Text Box 73"/>
          <p:cNvSpPr txBox="1">
            <a:spLocks noChangeArrowheads="1"/>
          </p:cNvSpPr>
          <p:nvPr/>
        </p:nvSpPr>
        <p:spPr bwMode="auto">
          <a:xfrm>
            <a:off x="2438400" y="1524000"/>
            <a:ext cx="25908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30-3-1954</a:t>
            </a:r>
          </a:p>
        </p:txBody>
      </p:sp>
      <p:sp>
        <p:nvSpPr>
          <p:cNvPr id="14389" name="Text Box 74"/>
          <p:cNvSpPr txBox="1">
            <a:spLocks noChangeArrowheads="1"/>
          </p:cNvSpPr>
          <p:nvPr/>
        </p:nvSpPr>
        <p:spPr bwMode="auto">
          <a:xfrm>
            <a:off x="2126408" y="315183"/>
            <a:ext cx="28194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13-3-1954</a:t>
            </a:r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6477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5" y="154196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7339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93" y="100711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8422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7445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6525043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6231477" y="2614930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7109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8531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8488135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76" y="1092201"/>
            <a:ext cx="545053" cy="1068061"/>
          </a:xfrm>
          <a:prstGeom prst="rect">
            <a:avLst/>
          </a:prstGeom>
        </p:spPr>
      </p:pic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325600" y="540474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25" y="1342108"/>
            <a:ext cx="500110" cy="1068061"/>
          </a:xfrm>
          <a:prstGeom prst="rect">
            <a:avLst/>
          </a:prstGeom>
        </p:spPr>
      </p:pic>
      <p:sp>
        <p:nvSpPr>
          <p:cNvPr id="86" name="AutoShape 71"/>
          <p:cNvSpPr>
            <a:spLocks noChangeArrowheads="1"/>
          </p:cNvSpPr>
          <p:nvPr/>
        </p:nvSpPr>
        <p:spPr bwMode="auto">
          <a:xfrm>
            <a:off x="8046330" y="2339864"/>
            <a:ext cx="318917" cy="390976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7" name="AutoShape 71"/>
          <p:cNvSpPr>
            <a:spLocks noChangeArrowheads="1"/>
          </p:cNvSpPr>
          <p:nvPr/>
        </p:nvSpPr>
        <p:spPr bwMode="auto">
          <a:xfrm>
            <a:off x="7838308" y="2717006"/>
            <a:ext cx="319088" cy="3429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478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7086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7391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4" name="Picture 21" descr="BDCANN~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8365245" y="2045051"/>
            <a:ext cx="1731310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1" descr="BDCANN~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908324" y="2730841"/>
            <a:ext cx="1997677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21" descr="BDCANN~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714156" flipH="1">
            <a:off x="7074728" y="1812334"/>
            <a:ext cx="2896972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56"/>
          <p:cNvSpPr txBox="1">
            <a:spLocks noChangeArrowheads="1"/>
          </p:cNvSpPr>
          <p:nvPr/>
        </p:nvSpPr>
        <p:spPr bwMode="auto">
          <a:xfrm>
            <a:off x="5961064" y="6400801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3631 L 3.33333E-6 2.52544E-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182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053 L 3.33333E-6 -1.64662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152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80204E-6 L -0.01424 0.0282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41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3329 L 3.33333E-6 -1.44509E-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66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0289E-6 L -0.04167 -0.0333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6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665 L 3.33333E-6 4.85549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repeatCount="indefinite" fill="hold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53 0.02728 L -0.34271 0.04485 C -0.31076 0.04879 -0.26371 0.0504 -0.21441 0.0504 C -0.15816 0.0504 -0.11319 0.04879 -0.08212 0.04485 L 0.06962 0.02728 " pathEditMode="relative" rAng="0" ptsTypes="FffFF">
                                      <p:cBhvr>
                                        <p:cTn id="91" dur="4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8" y="1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0139 -0.0615 L 0.00972 0.10474 " pathEditMode="relative" rAng="0" ptsTypes="AA">
                                      <p:cBhvr>
                                        <p:cTn id="9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83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6146 -0.09549 L 0.00312 0.03769 " pathEditMode="relative" rAng="0" ptsTypes="AA">
                                      <p:cBhvr>
                                        <p:cTn id="101" dur="2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753 0.11607 L -0.49253 0.02728 " pathEditMode="relative" rAng="0" ptsTypes="AA">
                                      <p:cBhvr>
                                        <p:cTn id="104" dur="5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44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09" grpId="0" animBg="1"/>
      <p:bldP spid="75" grpId="0" animBg="1"/>
      <p:bldP spid="75" grpId="1" animBg="1"/>
      <p:bldP spid="75" grpId="2" animBg="1"/>
      <p:bldP spid="75" grpId="3" animBg="1"/>
      <p:bldP spid="76" grpId="0" animBg="1"/>
      <p:bldP spid="76" grpId="1" animBg="1"/>
      <p:bldP spid="76" grpId="2" animBg="1"/>
      <p:bldP spid="76" grpId="3" animBg="1"/>
      <p:bldP spid="77" grpId="0" animBg="1"/>
      <p:bldP spid="77" grpId="1" animBg="1"/>
      <p:bldP spid="77" grpId="2" animBg="1"/>
      <p:bldP spid="77" grpId="3" animBg="1"/>
      <p:bldP spid="79" grpId="0" animBg="1"/>
      <p:bldP spid="79" grpId="1" animBg="1"/>
      <p:bldP spid="79" grpId="2" animBg="1"/>
      <p:bldP spid="78" grpId="0" animBg="1"/>
      <p:bldP spid="78" grpId="1" animBg="1"/>
      <p:bldP spid="78" grpId="2" animBg="1"/>
      <p:bldP spid="80" grpId="0" animBg="1"/>
      <p:bldP spid="80" grpId="1" animBg="1"/>
      <p:bldP spid="80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9" grpId="0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19751"/>
            <a:ext cx="9143999" cy="6801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62"/>
            <a:ext cx="12192000" cy="680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52600" y="-153490"/>
            <a:ext cx="8077200" cy="2331184"/>
          </a:xfrm>
          <a:prstGeom prst="horizontalScroll">
            <a:avLst/>
          </a:prstGeom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205164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936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/>
          </p:nvPr>
        </p:nvSpPr>
        <p:spPr>
          <a:xfrm>
            <a:off x="2840356" y="4530726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200" u="sng" dirty="0" err="1">
                <a:latin typeface=".VnTimeH" panose="020B7200000000000000" pitchFamily="34" charset="0"/>
              </a:rPr>
              <a:t>Chó</a:t>
            </a:r>
            <a:r>
              <a:rPr lang="en-US" sz="1200" u="sng" dirty="0">
                <a:latin typeface=".VnTimeH" panose="020B7200000000000000" pitchFamily="34" charset="0"/>
              </a:rPr>
              <a:t> </a:t>
            </a:r>
            <a:r>
              <a:rPr lang="en-US" sz="1200" u="sng" dirty="0" err="1">
                <a:latin typeface=".VnTimeH" panose="020B7200000000000000" pitchFamily="34" charset="0"/>
              </a:rPr>
              <a:t>gi¶i</a:t>
            </a:r>
            <a:endParaRPr lang="en-US" sz="1200" u="sng" dirty="0">
              <a:latin typeface=".VnTimeH" panose="020B7200000000000000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.VnTime" panose="020B7200000000000000" pitchFamily="34" charset="0"/>
              </a:rPr>
              <a:t>            </a:t>
            </a:r>
            <a:r>
              <a:rPr lang="en-US" sz="1200" dirty="0" err="1">
                <a:latin typeface=".VnTime" panose="020B7200000000000000" pitchFamily="34" charset="0"/>
              </a:rPr>
              <a:t>Së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chØ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huy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cña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Þch</a:t>
            </a:r>
            <a:endParaRPr lang="en-US" sz="1200" dirty="0">
              <a:latin typeface=".VnTime" panose="020B7200000000000000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anose="020B7200000000000000" pitchFamily="34" charset="0"/>
              </a:rPr>
              <a:t>Cø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iÓm</a:t>
            </a:r>
            <a:r>
              <a:rPr lang="en-US" sz="1200" dirty="0">
                <a:latin typeface=".VnTime" panose="020B7200000000000000" pitchFamily="34" charset="0"/>
              </a:rPr>
              <a:t> vµ </a:t>
            </a:r>
            <a:r>
              <a:rPr lang="en-US" sz="1200" dirty="0" err="1">
                <a:latin typeface=".VnTime" panose="020B7200000000000000" pitchFamily="34" charset="0"/>
              </a:rPr>
              <a:t>tªn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cø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latin typeface=".VnTime" panose="020B7200000000000000" pitchFamily="34" charset="0"/>
              </a:rPr>
              <a:t>®</a:t>
            </a:r>
            <a:r>
              <a:rPr lang="en-US" sz="1200" dirty="0" err="1">
                <a:latin typeface=".VnTime" panose="020B7200000000000000" pitchFamily="34" charset="0"/>
              </a:rPr>
              <a:t>iÓm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cña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Þch</a:t>
            </a:r>
            <a:r>
              <a:rPr lang="en-US" sz="1200" dirty="0">
                <a:latin typeface=".VnTime" panose="020B7200000000000000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anose="020B7200000000000000" pitchFamily="34" charset="0"/>
              </a:rPr>
              <a:t>S©n</a:t>
            </a:r>
            <a:r>
              <a:rPr lang="en-US" sz="1200" dirty="0">
                <a:latin typeface=".VnTime" panose="020B7200000000000000" pitchFamily="34" charset="0"/>
              </a:rPr>
              <a:t> bay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anose="020B7200000000000000" pitchFamily="34" charset="0"/>
              </a:rPr>
              <a:t>Qu©n</a:t>
            </a:r>
            <a:r>
              <a:rPr lang="en-US" sz="1200" dirty="0">
                <a:latin typeface=".VnTime" panose="020B7200000000000000" pitchFamily="34" charset="0"/>
              </a:rPr>
              <a:t> ta </a:t>
            </a:r>
            <a:r>
              <a:rPr lang="en-US" sz="1200" dirty="0" err="1">
                <a:latin typeface=".VnTime" panose="020B7200000000000000" pitchFamily="34" charset="0"/>
              </a:rPr>
              <a:t>tÊn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c«ng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ît</a:t>
            </a:r>
            <a:r>
              <a:rPr lang="en-US" sz="1200" dirty="0">
                <a:latin typeface=".VnTime" panose="020B7200000000000000" pitchFamily="34" charset="0"/>
              </a:rPr>
              <a:t> 1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anose="020B7200000000000000" pitchFamily="34" charset="0"/>
              </a:rPr>
              <a:t>Qu©n</a:t>
            </a:r>
            <a:r>
              <a:rPr lang="en-US" sz="1200" dirty="0">
                <a:latin typeface=".VnTime" panose="020B7200000000000000" pitchFamily="34" charset="0"/>
              </a:rPr>
              <a:t> ta </a:t>
            </a:r>
            <a:r>
              <a:rPr lang="en-US" sz="1200" dirty="0" err="1">
                <a:latin typeface=".VnTime" panose="020B7200000000000000" pitchFamily="34" charset="0"/>
              </a:rPr>
              <a:t>tÊn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c«ng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ît</a:t>
            </a:r>
            <a:r>
              <a:rPr lang="en-US" sz="1200" dirty="0">
                <a:latin typeface=".VnTime" panose="020B7200000000000000" pitchFamily="34" charset="0"/>
              </a:rPr>
              <a:t> 2</a:t>
            </a:r>
          </a:p>
          <a:p>
            <a:pPr marL="0" indent="0">
              <a:buNone/>
            </a:pPr>
            <a:r>
              <a:rPr lang="en-US" sz="1200" dirty="0">
                <a:latin typeface=".VnTime" panose="020B7200000000000000" pitchFamily="34" charset="0"/>
              </a:rPr>
              <a:t>           </a:t>
            </a:r>
            <a:r>
              <a:rPr lang="en-US" sz="1200" dirty="0" err="1">
                <a:latin typeface=".VnTime" panose="020B7200000000000000" pitchFamily="34" charset="0"/>
              </a:rPr>
              <a:t>Qu©n</a:t>
            </a:r>
            <a:r>
              <a:rPr lang="en-US" sz="1200" dirty="0">
                <a:latin typeface=".VnTime" panose="020B7200000000000000" pitchFamily="34" charset="0"/>
              </a:rPr>
              <a:t> ta </a:t>
            </a:r>
            <a:r>
              <a:rPr lang="en-US" sz="1200" dirty="0" err="1">
                <a:latin typeface=".VnTime" panose="020B7200000000000000" pitchFamily="34" charset="0"/>
              </a:rPr>
              <a:t>tÊn</a:t>
            </a:r>
            <a:r>
              <a:rPr lang="en-US" sz="1200" dirty="0">
                <a:latin typeface=".VnTime" panose="020B7200000000000000" pitchFamily="34" charset="0"/>
              </a:rPr>
              <a:t> </a:t>
            </a:r>
            <a:r>
              <a:rPr lang="en-US" sz="1200" dirty="0" err="1">
                <a:latin typeface=".VnTime" panose="020B7200000000000000" pitchFamily="34" charset="0"/>
              </a:rPr>
              <a:t>c«ng</a:t>
            </a:r>
            <a:r>
              <a:rPr lang="en-US" sz="1200" dirty="0">
                <a:latin typeface=".VnTime" panose="020B7200000000000000" pitchFamily="34" charset="0"/>
              </a:rPr>
              <a:t> ®</a:t>
            </a:r>
            <a:r>
              <a:rPr lang="en-US" sz="1200" dirty="0" err="1">
                <a:latin typeface=".VnTime" panose="020B7200000000000000" pitchFamily="34" charset="0"/>
              </a:rPr>
              <a:t>ît</a:t>
            </a:r>
            <a:r>
              <a:rPr lang="en-US" sz="1200" dirty="0">
                <a:latin typeface=".VnTime" panose="020B7200000000000000" pitchFamily="34" charset="0"/>
              </a:rPr>
              <a:t> 3</a:t>
            </a:r>
          </a:p>
        </p:txBody>
      </p:sp>
      <p:grpSp>
        <p:nvGrpSpPr>
          <p:cNvPr id="14341" name="Group 5"/>
          <p:cNvGrpSpPr/>
          <p:nvPr/>
        </p:nvGrpSpPr>
        <p:grpSpPr bwMode="auto">
          <a:xfrm>
            <a:off x="2970213" y="4462463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3025775" y="4772025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/>
          <p:nvPr/>
        </p:nvGrpSpPr>
        <p:grpSpPr bwMode="auto">
          <a:xfrm rot="2632895">
            <a:off x="2971801" y="4976813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2970214" y="5280026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2914651" y="5724526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2913063" y="5541964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5305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>
              <a:latin typeface=".VnTimeH" panose="020B7200000000000000" pitchFamily="34" charset="0"/>
            </a:endParaRPr>
          </a:p>
        </p:txBody>
      </p:sp>
      <p:sp>
        <p:nvSpPr>
          <p:cNvPr id="14348" name="Freeform 17"/>
          <p:cNvSpPr/>
          <p:nvPr/>
        </p:nvSpPr>
        <p:spPr bwMode="auto">
          <a:xfrm>
            <a:off x="5684838" y="176214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/>
          <p:nvPr/>
        </p:nvSpPr>
        <p:spPr bwMode="auto">
          <a:xfrm>
            <a:off x="7699375" y="1098551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/>
          <p:nvPr/>
        </p:nvSpPr>
        <p:spPr bwMode="auto">
          <a:xfrm>
            <a:off x="6772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/>
          <p:nvPr/>
        </p:nvSpPr>
        <p:spPr bwMode="auto">
          <a:xfrm>
            <a:off x="7397751" y="1184276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/>
          <p:nvPr/>
        </p:nvSpPr>
        <p:spPr bwMode="auto">
          <a:xfrm>
            <a:off x="6510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/>
          <p:nvPr/>
        </p:nvSpPr>
        <p:spPr bwMode="auto">
          <a:xfrm>
            <a:off x="7359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/>
          <p:nvPr/>
        </p:nvSpPr>
        <p:spPr bwMode="auto">
          <a:xfrm>
            <a:off x="6708775" y="2382839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/>
          <p:nvPr/>
        </p:nvSpPr>
        <p:spPr bwMode="auto">
          <a:xfrm>
            <a:off x="7443788" y="1881189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/>
          <p:nvPr/>
        </p:nvSpPr>
        <p:spPr bwMode="auto">
          <a:xfrm>
            <a:off x="5567363" y="2320926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/>
          <p:nvPr/>
        </p:nvSpPr>
        <p:spPr bwMode="auto">
          <a:xfrm>
            <a:off x="6026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/>
          <p:nvPr/>
        </p:nvSpPr>
        <p:spPr bwMode="auto">
          <a:xfrm>
            <a:off x="7153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/>
          <p:nvPr/>
        </p:nvGrpSpPr>
        <p:grpSpPr bwMode="auto">
          <a:xfrm>
            <a:off x="7342188" y="2711451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7983538" y="2838451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7275514" y="781051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l"/>
            <a:endParaRPr lang="vi-VN">
              <a:latin typeface=".VnTimeH" panose="020B7200000000000000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6391276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8359776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8205789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/>
          <p:nvPr/>
        </p:nvGrpSpPr>
        <p:grpSpPr bwMode="auto">
          <a:xfrm>
            <a:off x="7058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/>
          <p:nvPr/>
        </p:nvGrpSpPr>
        <p:grpSpPr bwMode="auto">
          <a:xfrm rot="-1728032">
            <a:off x="7060871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/>
          <p:nvPr/>
        </p:nvGrpSpPr>
        <p:grpSpPr bwMode="auto">
          <a:xfrm rot="-376791">
            <a:off x="7301423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7318376" y="712789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anose="020B7200000000000000" pitchFamily="34" charset="0"/>
              </a:rPr>
              <a:t> ®åi ®éc lËp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7591425" y="1747839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anose="020B7200000000000000" pitchFamily="34" charset="0"/>
              </a:rPr>
              <a:t> ®åi him lam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5843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anose="020B7200000000000000" pitchFamily="34" charset="0"/>
              </a:rPr>
              <a:t>B¶n kÐo</a:t>
            </a:r>
            <a:endParaRPr lang="en-US">
              <a:latin typeface=".VnTimeH" panose="020B7200000000000000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6145213" y="2063751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anose="020B7200000000000000" pitchFamily="34" charset="0"/>
              </a:rPr>
              <a:t>M­êng</a:t>
            </a:r>
            <a:r>
              <a:rPr lang="en-US" sz="1200" b="1" dirty="0">
                <a:latin typeface=".VnTimeH" panose="020B7200000000000000" pitchFamily="34" charset="0"/>
              </a:rPr>
              <a:t> </a:t>
            </a:r>
            <a:r>
              <a:rPr lang="en-US" sz="1200" b="1" dirty="0" err="1">
                <a:latin typeface=".VnTimeH" panose="020B7200000000000000" pitchFamily="34" charset="0"/>
              </a:rPr>
              <a:t>thanh</a:t>
            </a:r>
            <a:endParaRPr lang="en-US" dirty="0">
              <a:latin typeface=".VnTimeH" panose="020B7200000000000000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7944418" y="2828024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anose="020B7200000000000000" pitchFamily="34" charset="0"/>
              </a:rPr>
              <a:t> A</a:t>
            </a:r>
            <a:r>
              <a:rPr lang="en-US" sz="2100" b="1" baseline="-25000" dirty="0">
                <a:latin typeface=".VnTimeH" panose="020B7200000000000000" pitchFamily="34" charset="0"/>
              </a:rPr>
              <a:t>1</a:t>
            </a:r>
            <a:endParaRPr lang="en-US" dirty="0">
              <a:latin typeface=".VnTimeH" panose="020B7200000000000000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7488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anose="020B7200000000000000" pitchFamily="34" charset="0"/>
              </a:rPr>
              <a:t>B¶n</a:t>
            </a:r>
            <a:endParaRPr lang="en-US" sz="1200" b="1" dirty="0">
              <a:latin typeface=".VnTimeH" panose="020B7200000000000000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anose="020B7200000000000000" pitchFamily="34" charset="0"/>
              </a:rPr>
              <a:t>hång</a:t>
            </a:r>
            <a:r>
              <a:rPr lang="en-US" sz="1200" b="1" dirty="0">
                <a:latin typeface=".VnTimeH" panose="020B7200000000000000" pitchFamily="34" charset="0"/>
              </a:rPr>
              <a:t> </a:t>
            </a:r>
            <a:r>
              <a:rPr lang="en-US" sz="1200" b="1" dirty="0" err="1">
                <a:latin typeface=".VnTimeH" panose="020B7200000000000000" pitchFamily="34" charset="0"/>
              </a:rPr>
              <a:t>cóm</a:t>
            </a:r>
            <a:endParaRPr lang="en-US" dirty="0">
              <a:latin typeface=".VnTimeH" panose="020B7200000000000000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8156576" y="2063751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sz="2000" b="1" dirty="0">
                <a:latin typeface=".VnTimeH" panose="020B7200000000000000" pitchFamily="34" charset="0"/>
              </a:rPr>
              <a:t>c</a:t>
            </a:r>
            <a:r>
              <a:rPr lang="en-US" sz="2000" b="1" baseline="-25000" dirty="0">
                <a:latin typeface=".VnTimeH" panose="020B7200000000000000" pitchFamily="34" charset="0"/>
              </a:rPr>
              <a:t>1</a:t>
            </a:r>
            <a:endParaRPr lang="en-US" dirty="0">
              <a:latin typeface=".VnTimeH" panose="020B7200000000000000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6582569" y="4223694"/>
            <a:ext cx="704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anose="020B7200000000000000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5545138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7200901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7321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7900988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8459789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6477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5" y="154196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7339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93" y="100711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8422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7445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6525043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6231477" y="2614930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7109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8531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8488135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25600" y="540474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478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7086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7391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AutoShape 50"/>
          <p:cNvSpPr>
            <a:spLocks noChangeArrowheads="1"/>
          </p:cNvSpPr>
          <p:nvPr/>
        </p:nvSpPr>
        <p:spPr bwMode="auto">
          <a:xfrm rot="20383046">
            <a:off x="5989226" y="5882375"/>
            <a:ext cx="673100" cy="150813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51"/>
          <p:cNvSpPr>
            <a:spLocks noChangeArrowheads="1"/>
          </p:cNvSpPr>
          <p:nvPr/>
        </p:nvSpPr>
        <p:spPr bwMode="auto">
          <a:xfrm rot="11906097">
            <a:off x="7286215" y="5866500"/>
            <a:ext cx="974725" cy="155575"/>
          </a:xfrm>
          <a:prstGeom prst="rightArrow">
            <a:avLst>
              <a:gd name="adj1" fmla="val 50000"/>
              <a:gd name="adj2" fmla="val 156633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52"/>
          <p:cNvSpPr>
            <a:spLocks noChangeArrowheads="1"/>
          </p:cNvSpPr>
          <p:nvPr/>
        </p:nvSpPr>
        <p:spPr bwMode="auto">
          <a:xfrm rot="1945264">
            <a:off x="5990815" y="5183874"/>
            <a:ext cx="1042987" cy="185738"/>
          </a:xfrm>
          <a:prstGeom prst="rightArrow">
            <a:avLst>
              <a:gd name="adj1" fmla="val 50000"/>
              <a:gd name="adj2" fmla="val 140384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53"/>
          <p:cNvSpPr>
            <a:spLocks noChangeArrowheads="1"/>
          </p:cNvSpPr>
          <p:nvPr/>
        </p:nvSpPr>
        <p:spPr bwMode="auto">
          <a:xfrm rot="19911504">
            <a:off x="6490876" y="2999475"/>
            <a:ext cx="774700" cy="123825"/>
          </a:xfrm>
          <a:prstGeom prst="rightArrow">
            <a:avLst>
              <a:gd name="adj1" fmla="val 50000"/>
              <a:gd name="adj2" fmla="val 156410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AutoShape 70"/>
          <p:cNvSpPr>
            <a:spLocks noChangeArrowheads="1"/>
          </p:cNvSpPr>
          <p:nvPr/>
        </p:nvSpPr>
        <p:spPr bwMode="auto">
          <a:xfrm rot="9597807">
            <a:off x="8389234" y="2627364"/>
            <a:ext cx="673100" cy="150812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" name="Picture 4" descr="free animated explosio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58100" y="2500895"/>
            <a:ext cx="642798" cy="6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3164483"/>
            <a:ext cx="252219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</a:p>
          <a:p>
            <a:pPr algn="just"/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1-5-1954 ta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054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Line 128"/>
          <p:cNvSpPr>
            <a:spLocks noChangeShapeType="1"/>
          </p:cNvSpPr>
          <p:nvPr/>
        </p:nvSpPr>
        <p:spPr bwMode="auto">
          <a:xfrm>
            <a:off x="7162800" y="51308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098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Line 128"/>
          <p:cNvSpPr>
            <a:spLocks noChangeShapeType="1"/>
          </p:cNvSpPr>
          <p:nvPr/>
        </p:nvSpPr>
        <p:spPr bwMode="auto">
          <a:xfrm>
            <a:off x="8077200" y="2235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1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33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Line 128"/>
          <p:cNvSpPr>
            <a:spLocks noChangeShapeType="1"/>
          </p:cNvSpPr>
          <p:nvPr/>
        </p:nvSpPr>
        <p:spPr bwMode="auto">
          <a:xfrm>
            <a:off x="7467600" y="2159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Text Box 73"/>
          <p:cNvSpPr txBox="1">
            <a:spLocks noChangeArrowheads="1"/>
          </p:cNvSpPr>
          <p:nvPr/>
        </p:nvSpPr>
        <p:spPr bwMode="auto">
          <a:xfrm>
            <a:off x="2349500" y="2128378"/>
            <a:ext cx="2590800" cy="861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30-3-1954</a:t>
            </a:r>
          </a:p>
        </p:txBody>
      </p:sp>
      <p:sp>
        <p:nvSpPr>
          <p:cNvPr id="104" name="Text Box 74"/>
          <p:cNvSpPr txBox="1">
            <a:spLocks noChangeArrowheads="1"/>
          </p:cNvSpPr>
          <p:nvPr/>
        </p:nvSpPr>
        <p:spPr bwMode="auto">
          <a:xfrm>
            <a:off x="2286000" y="1032788"/>
            <a:ext cx="2819400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13-3-1954</a:t>
            </a:r>
          </a:p>
        </p:txBody>
      </p:sp>
      <p:sp>
        <p:nvSpPr>
          <p:cNvPr id="105" name="Text Box 56"/>
          <p:cNvSpPr txBox="1">
            <a:spLocks noChangeArrowheads="1"/>
          </p:cNvSpPr>
          <p:nvPr/>
        </p:nvSpPr>
        <p:spPr bwMode="auto">
          <a:xfrm>
            <a:off x="5961064" y="6397626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309 0.01619 L -3.33333E-6 -1.96532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667 -0.0111 L 0 1.38728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02 0.0074 L -3.33333E-6 4.62428E-7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2" grpId="0" bldLvl="0" animBg="1"/>
      <p:bldP spid="98" grpId="0" animBg="1"/>
      <p:bldP spid="100" grpId="0" animBg="1"/>
      <p:bldP spid="10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 bwMode="auto">
          <a:xfrm>
            <a:off x="76200" y="0"/>
            <a:ext cx="12115800" cy="6858000"/>
            <a:chOff x="0" y="0"/>
            <a:chExt cx="5760" cy="4320"/>
          </a:xfrm>
        </p:grpSpPr>
        <p:pic>
          <p:nvPicPr>
            <p:cNvPr id="4" name="Picture 3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57376" y="6386513"/>
            <a:ext cx="404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vi-VN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560512" y="5615763"/>
            <a:ext cx="8961438" cy="954107"/>
          </a:xfrm>
          <a:prstGeom prst="rect">
            <a:avLst/>
          </a:prstGeom>
          <a:solidFill>
            <a:srgbClr val="D7E527"/>
          </a:solidFill>
          <a:ln w="349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17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7-5-1954,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tướng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Ca-xtơ-ri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" descr="Fireworks-07-june[1]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265364" y="1619251"/>
            <a:ext cx="1012825" cy="1006475"/>
          </a:xfrm>
          <a:prstGeom prst="rect">
            <a:avLst/>
          </a:prstGeom>
          <a:noFill/>
        </p:spPr>
      </p:pic>
      <p:grpSp>
        <p:nvGrpSpPr>
          <p:cNvPr id="11" name="Group 13"/>
          <p:cNvGrpSpPr/>
          <p:nvPr/>
        </p:nvGrpSpPr>
        <p:grpSpPr bwMode="auto">
          <a:xfrm>
            <a:off x="93785" y="35524"/>
            <a:ext cx="12001457" cy="5410200"/>
            <a:chOff x="75" y="105"/>
            <a:chExt cx="5593" cy="3408"/>
          </a:xfrm>
        </p:grpSpPr>
        <p:pic>
          <p:nvPicPr>
            <p:cNvPr id="12" name="Picture 7" descr="Anh Dien bi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j0178293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50566">
              <a:off x="3019" y="646"/>
              <a:ext cx="1303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4" descr="AR9-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7026" y="5715000"/>
            <a:ext cx="1527175" cy="30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t tuong do - cat _274_1_1672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12115800" cy="632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433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an dinh gi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0"/>
            <a:ext cx="12184966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be van d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3997"/>
            <a:ext cx="126492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2940734" y="6096000"/>
            <a:ext cx="5562600" cy="46196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Vĩnh Diện lấy thân mình chèn pháo</a:t>
            </a:r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07" name="Picture 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648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7391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5943600" y="552450"/>
            <a:ext cx="6248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i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(25/8/1911- 4/10/2013)</a:t>
            </a:r>
          </a:p>
          <a:p>
            <a:pPr eaLnBrk="1" hangingPunct="1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</a:t>
            </a:r>
          </a:p>
        </p:txBody>
      </p:sp>
      <p:pic>
        <p:nvPicPr>
          <p:cNvPr id="110597" name="Picture 5" descr="1201267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563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95400"/>
            <a:ext cx="3810000" cy="3810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1522"/>
            <a:ext cx="4772691" cy="790685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81000" y="1143000"/>
            <a:ext cx="5885793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16.200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17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10" y="1655379"/>
            <a:ext cx="2438400" cy="1895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1" y="4274221"/>
            <a:ext cx="5571798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huỷ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62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44" y="3551039"/>
            <a:ext cx="3810532" cy="260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69" y="-31531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"/>
            <a:ext cx="4772691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90686"/>
            <a:ext cx="12039600" cy="5715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295400" y="457200"/>
            <a:ext cx="8738526" cy="64698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17: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Chiến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thắng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lịch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sử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Điện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Biên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HP001 4H" pitchFamily="34" charset="-127"/>
                <a:cs typeface="Arial" panose="020B0604020202020204" pitchFamily="34" charset="0"/>
              </a:rPr>
              <a:t>Phủ</a:t>
            </a:r>
            <a:endParaRPr lang="en-US" sz="32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HP001 4H" pitchFamily="34" charset="-127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590800"/>
            <a:ext cx="1127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mốc son chói lọi, kết thúc thắng lợi chín năm kháng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chiến chống thực dân Pháp xâm lược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Khẳng định ý chí, sức mạnh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 dân tộc ta trong công cuộc chống xâm lược.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1507618"/>
            <a:ext cx="97682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3. Ý </a:t>
            </a:r>
            <a:r>
              <a:rPr lang="en-US" sz="4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24" y="170497"/>
            <a:ext cx="8978677" cy="6687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981200" y="310979"/>
            <a:ext cx="7900326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17: </a:t>
            </a:r>
            <a:r>
              <a:rPr lang="en-US" sz="2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endParaRPr lang="en-US" sz="2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33600"/>
            <a:ext cx="96774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10617652" y="339792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5961">
            <a:off x="96839" y="5451268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94444E-6 -3.58382E-6 L -1.12621 0.03561 " pathEditMode="relative" rAng="0" ptsTypes="AA">
                                      <p:cBhvr>
                                        <p:cTn id="6" dur="8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9" y="17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1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1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22224" y="3887332"/>
            <a:ext cx="11430000" cy="3394531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khoét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27251" y="7281863"/>
            <a:ext cx="2779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vi-VN">
              <a:latin typeface=".VnTime" panose="020B7200000000000000" pitchFamily="34" charset="0"/>
            </a:endParaRPr>
          </a:p>
        </p:txBody>
      </p:sp>
      <p:grpSp>
        <p:nvGrpSpPr>
          <p:cNvPr id="6" name="Group 8"/>
          <p:cNvGrpSpPr/>
          <p:nvPr/>
        </p:nvGrpSpPr>
        <p:grpSpPr bwMode="auto">
          <a:xfrm>
            <a:off x="0" y="152401"/>
            <a:ext cx="11963400" cy="4157003"/>
            <a:chOff x="75" y="105"/>
            <a:chExt cx="5593" cy="3408"/>
          </a:xfrm>
        </p:grpSpPr>
        <p:pic>
          <p:nvPicPr>
            <p:cNvPr id="7" name="Picture 9" descr="Anh Dien bi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j0178293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50566">
              <a:off x="3024" y="768"/>
              <a:ext cx="1104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0" name="Group 4"/>
          <p:cNvGrpSpPr/>
          <p:nvPr/>
        </p:nvGrpSpPr>
        <p:grpSpPr bwMode="auto">
          <a:xfrm>
            <a:off x="0" y="0"/>
            <a:ext cx="12192000" cy="6934200"/>
            <a:chOff x="0" y="0"/>
            <a:chExt cx="5760" cy="4320"/>
          </a:xfrm>
        </p:grpSpPr>
        <p:pic>
          <p:nvPicPr>
            <p:cNvPr id="86021" name="Picture 5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2" name="Picture 6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3" name="Picture 7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4" name="Picture 8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4724400" y="12954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4953000" y="29718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6037" name="Picture 21" descr="dien-bien-phu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206514"/>
            <a:ext cx="396028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8" name="Picture 22" descr="ImageView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5844"/>
            <a:ext cx="3581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9" name="Picture 23" descr="Doi A1_Dienbienphu3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1" y="186790"/>
            <a:ext cx="337087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8342840" y="4686984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495300" y="4883415"/>
            <a:ext cx="2514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</a:t>
            </a: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4169832" y="4625429"/>
            <a:ext cx="251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0" grpId="0"/>
      <p:bldP spid="86041" grpId="0"/>
      <p:bldP spid="860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18" y="754966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61892"/>
            <a:ext cx="6172199" cy="6765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5006" y="1473367"/>
            <a:ext cx="829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54678" y="1094486"/>
            <a:ext cx="2788722" cy="149642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4" name="Oval 3"/>
          <p:cNvSpPr/>
          <p:nvPr/>
        </p:nvSpPr>
        <p:spPr>
          <a:xfrm>
            <a:off x="5135881" y="1704200"/>
            <a:ext cx="82061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"/>
            <a:ext cx="12039599" cy="697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2686" y="1447800"/>
            <a:ext cx="1250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2391002" y="1723127"/>
            <a:ext cx="123598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842982" y="1314435"/>
            <a:ext cx="987005" cy="657241"/>
          </a:xfrm>
          <a:custGeom>
            <a:avLst/>
            <a:gdLst>
              <a:gd name="connsiteX0" fmla="*/ 700194 w 987005"/>
              <a:gd name="connsiteY0" fmla="*/ 657241 h 657241"/>
              <a:gd name="connsiteX1" fmla="*/ 747819 w 987005"/>
              <a:gd name="connsiteY1" fmla="*/ 581041 h 657241"/>
              <a:gd name="connsiteX2" fmla="*/ 766869 w 987005"/>
              <a:gd name="connsiteY2" fmla="*/ 552466 h 657241"/>
              <a:gd name="connsiteX3" fmla="*/ 795444 w 987005"/>
              <a:gd name="connsiteY3" fmla="*/ 542941 h 657241"/>
              <a:gd name="connsiteX4" fmla="*/ 824019 w 987005"/>
              <a:gd name="connsiteY4" fmla="*/ 561991 h 657241"/>
              <a:gd name="connsiteX5" fmla="*/ 862119 w 987005"/>
              <a:gd name="connsiteY5" fmla="*/ 590566 h 657241"/>
              <a:gd name="connsiteX6" fmla="*/ 871644 w 987005"/>
              <a:gd name="connsiteY6" fmla="*/ 561991 h 657241"/>
              <a:gd name="connsiteX7" fmla="*/ 862119 w 987005"/>
              <a:gd name="connsiteY7" fmla="*/ 457216 h 657241"/>
              <a:gd name="connsiteX8" fmla="*/ 833544 w 987005"/>
              <a:gd name="connsiteY8" fmla="*/ 447691 h 657241"/>
              <a:gd name="connsiteX9" fmla="*/ 824019 w 987005"/>
              <a:gd name="connsiteY9" fmla="*/ 419116 h 657241"/>
              <a:gd name="connsiteX10" fmla="*/ 852594 w 987005"/>
              <a:gd name="connsiteY10" fmla="*/ 400066 h 657241"/>
              <a:gd name="connsiteX11" fmla="*/ 881169 w 987005"/>
              <a:gd name="connsiteY11" fmla="*/ 409591 h 657241"/>
              <a:gd name="connsiteX12" fmla="*/ 900219 w 987005"/>
              <a:gd name="connsiteY12" fmla="*/ 381016 h 657241"/>
              <a:gd name="connsiteX13" fmla="*/ 957369 w 987005"/>
              <a:gd name="connsiteY13" fmla="*/ 352441 h 657241"/>
              <a:gd name="connsiteX14" fmla="*/ 966894 w 987005"/>
              <a:gd name="connsiteY14" fmla="*/ 295291 h 657241"/>
              <a:gd name="connsiteX15" fmla="*/ 976419 w 987005"/>
              <a:gd name="connsiteY15" fmla="*/ 228616 h 657241"/>
              <a:gd name="connsiteX16" fmla="*/ 947844 w 987005"/>
              <a:gd name="connsiteY16" fmla="*/ 219091 h 657241"/>
              <a:gd name="connsiteX17" fmla="*/ 928794 w 987005"/>
              <a:gd name="connsiteY17" fmla="*/ 190516 h 657241"/>
              <a:gd name="connsiteX18" fmla="*/ 900219 w 987005"/>
              <a:gd name="connsiteY18" fmla="*/ 180991 h 657241"/>
              <a:gd name="connsiteX19" fmla="*/ 766869 w 987005"/>
              <a:gd name="connsiteY19" fmla="*/ 161941 h 657241"/>
              <a:gd name="connsiteX20" fmla="*/ 643044 w 987005"/>
              <a:gd name="connsiteY20" fmla="*/ 152416 h 657241"/>
              <a:gd name="connsiteX21" fmla="*/ 604944 w 987005"/>
              <a:gd name="connsiteY21" fmla="*/ 180991 h 657241"/>
              <a:gd name="connsiteX22" fmla="*/ 462069 w 987005"/>
              <a:gd name="connsiteY22" fmla="*/ 180991 h 657241"/>
              <a:gd name="connsiteX23" fmla="*/ 404919 w 987005"/>
              <a:gd name="connsiteY23" fmla="*/ 133366 h 657241"/>
              <a:gd name="connsiteX24" fmla="*/ 319194 w 987005"/>
              <a:gd name="connsiteY24" fmla="*/ 104791 h 657241"/>
              <a:gd name="connsiteX25" fmla="*/ 281094 w 987005"/>
              <a:gd name="connsiteY25" fmla="*/ 76216 h 657241"/>
              <a:gd name="connsiteX26" fmla="*/ 223944 w 987005"/>
              <a:gd name="connsiteY26" fmla="*/ 57166 h 657241"/>
              <a:gd name="connsiteX27" fmla="*/ 100119 w 987005"/>
              <a:gd name="connsiteY27" fmla="*/ 9541 h 657241"/>
              <a:gd name="connsiteX28" fmla="*/ 71544 w 987005"/>
              <a:gd name="connsiteY28" fmla="*/ 28591 h 657241"/>
              <a:gd name="connsiteX29" fmla="*/ 4869 w 987005"/>
              <a:gd name="connsiteY29" fmla="*/ 38116 h 657241"/>
              <a:gd name="connsiteX30" fmla="*/ 14394 w 987005"/>
              <a:gd name="connsiteY30" fmla="*/ 85741 h 657241"/>
              <a:gd name="connsiteX31" fmla="*/ 71544 w 987005"/>
              <a:gd name="connsiteY31" fmla="*/ 123841 h 657241"/>
              <a:gd name="connsiteX32" fmla="*/ 100119 w 987005"/>
              <a:gd name="connsiteY32" fmla="*/ 142891 h 657241"/>
              <a:gd name="connsiteX33" fmla="*/ 138219 w 987005"/>
              <a:gd name="connsiteY33" fmla="*/ 152416 h 657241"/>
              <a:gd name="connsiteX34" fmla="*/ 204894 w 987005"/>
              <a:gd name="connsiteY34" fmla="*/ 171466 h 657241"/>
              <a:gd name="connsiteX35" fmla="*/ 271569 w 987005"/>
              <a:gd name="connsiteY35" fmla="*/ 219091 h 657241"/>
              <a:gd name="connsiteX36" fmla="*/ 300144 w 987005"/>
              <a:gd name="connsiteY36" fmla="*/ 238141 h 657241"/>
              <a:gd name="connsiteX37" fmla="*/ 319194 w 987005"/>
              <a:gd name="connsiteY37" fmla="*/ 266716 h 657241"/>
              <a:gd name="connsiteX38" fmla="*/ 347769 w 987005"/>
              <a:gd name="connsiteY38" fmla="*/ 295291 h 657241"/>
              <a:gd name="connsiteX39" fmla="*/ 395394 w 987005"/>
              <a:gd name="connsiteY39" fmla="*/ 342916 h 657241"/>
              <a:gd name="connsiteX40" fmla="*/ 423969 w 987005"/>
              <a:gd name="connsiteY40" fmla="*/ 333391 h 657241"/>
              <a:gd name="connsiteX41" fmla="*/ 509694 w 987005"/>
              <a:gd name="connsiteY41" fmla="*/ 314341 h 657241"/>
              <a:gd name="connsiteX42" fmla="*/ 557319 w 987005"/>
              <a:gd name="connsiteY42" fmla="*/ 323866 h 657241"/>
              <a:gd name="connsiteX43" fmla="*/ 566844 w 987005"/>
              <a:gd name="connsiteY43" fmla="*/ 352441 h 657241"/>
              <a:gd name="connsiteX44" fmla="*/ 509694 w 987005"/>
              <a:gd name="connsiteY44" fmla="*/ 390541 h 657241"/>
              <a:gd name="connsiteX45" fmla="*/ 509694 w 987005"/>
              <a:gd name="connsiteY45" fmla="*/ 514366 h 657241"/>
              <a:gd name="connsiteX46" fmla="*/ 538269 w 987005"/>
              <a:gd name="connsiteY46" fmla="*/ 523891 h 657241"/>
              <a:gd name="connsiteX47" fmla="*/ 623994 w 987005"/>
              <a:gd name="connsiteY47" fmla="*/ 609616 h 657241"/>
              <a:gd name="connsiteX48" fmla="*/ 652569 w 987005"/>
              <a:gd name="connsiteY48" fmla="*/ 638191 h 657241"/>
              <a:gd name="connsiteX49" fmla="*/ 681144 w 987005"/>
              <a:gd name="connsiteY49" fmla="*/ 647716 h 657241"/>
              <a:gd name="connsiteX50" fmla="*/ 747819 w 987005"/>
              <a:gd name="connsiteY50" fmla="*/ 638191 h 657241"/>
              <a:gd name="connsiteX51" fmla="*/ 757344 w 987005"/>
              <a:gd name="connsiteY51" fmla="*/ 590566 h 657241"/>
              <a:gd name="connsiteX52" fmla="*/ 814494 w 987005"/>
              <a:gd name="connsiteY52" fmla="*/ 571516 h 657241"/>
              <a:gd name="connsiteX53" fmla="*/ 852594 w 987005"/>
              <a:gd name="connsiteY53" fmla="*/ 523891 h 65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87005" h="657241">
                <a:moveTo>
                  <a:pt x="700194" y="657241"/>
                </a:moveTo>
                <a:cubicBezTo>
                  <a:pt x="732188" y="577257"/>
                  <a:pt x="700898" y="637346"/>
                  <a:pt x="747819" y="581041"/>
                </a:cubicBezTo>
                <a:cubicBezTo>
                  <a:pt x="755148" y="572247"/>
                  <a:pt x="757930" y="559617"/>
                  <a:pt x="766869" y="552466"/>
                </a:cubicBezTo>
                <a:cubicBezTo>
                  <a:pt x="774709" y="546194"/>
                  <a:pt x="785919" y="546116"/>
                  <a:pt x="795444" y="542941"/>
                </a:cubicBezTo>
                <a:cubicBezTo>
                  <a:pt x="804969" y="549291"/>
                  <a:pt x="814704" y="555337"/>
                  <a:pt x="824019" y="561991"/>
                </a:cubicBezTo>
                <a:cubicBezTo>
                  <a:pt x="836937" y="571218"/>
                  <a:pt x="846244" y="590566"/>
                  <a:pt x="862119" y="590566"/>
                </a:cubicBezTo>
                <a:cubicBezTo>
                  <a:pt x="872159" y="590566"/>
                  <a:pt x="868469" y="571516"/>
                  <a:pt x="871644" y="561991"/>
                </a:cubicBezTo>
                <a:cubicBezTo>
                  <a:pt x="868469" y="527066"/>
                  <a:pt x="873209" y="490485"/>
                  <a:pt x="862119" y="457216"/>
                </a:cubicBezTo>
                <a:cubicBezTo>
                  <a:pt x="858944" y="447691"/>
                  <a:pt x="840644" y="454791"/>
                  <a:pt x="833544" y="447691"/>
                </a:cubicBezTo>
                <a:cubicBezTo>
                  <a:pt x="826444" y="440591"/>
                  <a:pt x="827194" y="428641"/>
                  <a:pt x="824019" y="419116"/>
                </a:cubicBezTo>
                <a:cubicBezTo>
                  <a:pt x="833544" y="412766"/>
                  <a:pt x="841302" y="401948"/>
                  <a:pt x="852594" y="400066"/>
                </a:cubicBezTo>
                <a:cubicBezTo>
                  <a:pt x="862498" y="398415"/>
                  <a:pt x="871847" y="413320"/>
                  <a:pt x="881169" y="409591"/>
                </a:cubicBezTo>
                <a:cubicBezTo>
                  <a:pt x="891798" y="405339"/>
                  <a:pt x="892124" y="389111"/>
                  <a:pt x="900219" y="381016"/>
                </a:cubicBezTo>
                <a:cubicBezTo>
                  <a:pt x="918683" y="362552"/>
                  <a:pt x="934128" y="360188"/>
                  <a:pt x="957369" y="352441"/>
                </a:cubicBezTo>
                <a:cubicBezTo>
                  <a:pt x="960544" y="333391"/>
                  <a:pt x="961345" y="313789"/>
                  <a:pt x="966894" y="295291"/>
                </a:cubicBezTo>
                <a:cubicBezTo>
                  <a:pt x="974043" y="271461"/>
                  <a:pt x="1002024" y="254221"/>
                  <a:pt x="976419" y="228616"/>
                </a:cubicBezTo>
                <a:cubicBezTo>
                  <a:pt x="969319" y="221516"/>
                  <a:pt x="957369" y="222266"/>
                  <a:pt x="947844" y="219091"/>
                </a:cubicBezTo>
                <a:cubicBezTo>
                  <a:pt x="941494" y="209566"/>
                  <a:pt x="937733" y="197667"/>
                  <a:pt x="928794" y="190516"/>
                </a:cubicBezTo>
                <a:cubicBezTo>
                  <a:pt x="920954" y="184244"/>
                  <a:pt x="910020" y="183169"/>
                  <a:pt x="900219" y="180991"/>
                </a:cubicBezTo>
                <a:cubicBezTo>
                  <a:pt x="864905" y="173143"/>
                  <a:pt x="799824" y="166060"/>
                  <a:pt x="766869" y="161941"/>
                </a:cubicBezTo>
                <a:cubicBezTo>
                  <a:pt x="688420" y="135791"/>
                  <a:pt x="729598" y="140051"/>
                  <a:pt x="643044" y="152416"/>
                </a:cubicBezTo>
                <a:cubicBezTo>
                  <a:pt x="630344" y="161941"/>
                  <a:pt x="618727" y="173115"/>
                  <a:pt x="604944" y="180991"/>
                </a:cubicBezTo>
                <a:cubicBezTo>
                  <a:pt x="563679" y="204571"/>
                  <a:pt x="496584" y="183867"/>
                  <a:pt x="462069" y="180991"/>
                </a:cubicBezTo>
                <a:cubicBezTo>
                  <a:pt x="438879" y="111422"/>
                  <a:pt x="462500" y="118971"/>
                  <a:pt x="404919" y="133366"/>
                </a:cubicBezTo>
                <a:cubicBezTo>
                  <a:pt x="361003" y="124583"/>
                  <a:pt x="356309" y="127988"/>
                  <a:pt x="319194" y="104791"/>
                </a:cubicBezTo>
                <a:cubicBezTo>
                  <a:pt x="305732" y="96377"/>
                  <a:pt x="295293" y="83316"/>
                  <a:pt x="281094" y="76216"/>
                </a:cubicBezTo>
                <a:cubicBezTo>
                  <a:pt x="263133" y="67236"/>
                  <a:pt x="223944" y="57166"/>
                  <a:pt x="223944" y="57166"/>
                </a:cubicBezTo>
                <a:cubicBezTo>
                  <a:pt x="134792" y="-9698"/>
                  <a:pt x="178877" y="-6211"/>
                  <a:pt x="100119" y="9541"/>
                </a:cubicBezTo>
                <a:cubicBezTo>
                  <a:pt x="90594" y="15891"/>
                  <a:pt x="82509" y="25302"/>
                  <a:pt x="71544" y="28591"/>
                </a:cubicBezTo>
                <a:cubicBezTo>
                  <a:pt x="50040" y="35042"/>
                  <a:pt x="20744" y="22241"/>
                  <a:pt x="4869" y="38116"/>
                </a:cubicBezTo>
                <a:cubicBezTo>
                  <a:pt x="-6579" y="49564"/>
                  <a:pt x="4455" y="72962"/>
                  <a:pt x="14394" y="85741"/>
                </a:cubicBezTo>
                <a:cubicBezTo>
                  <a:pt x="28450" y="103813"/>
                  <a:pt x="52494" y="111141"/>
                  <a:pt x="71544" y="123841"/>
                </a:cubicBezTo>
                <a:cubicBezTo>
                  <a:pt x="81069" y="130191"/>
                  <a:pt x="89013" y="140115"/>
                  <a:pt x="100119" y="142891"/>
                </a:cubicBezTo>
                <a:cubicBezTo>
                  <a:pt x="112819" y="146066"/>
                  <a:pt x="125632" y="148820"/>
                  <a:pt x="138219" y="152416"/>
                </a:cubicBezTo>
                <a:cubicBezTo>
                  <a:pt x="233872" y="179745"/>
                  <a:pt x="85787" y="141689"/>
                  <a:pt x="204894" y="171466"/>
                </a:cubicBezTo>
                <a:cubicBezTo>
                  <a:pt x="272237" y="216361"/>
                  <a:pt x="188867" y="160018"/>
                  <a:pt x="271569" y="219091"/>
                </a:cubicBezTo>
                <a:cubicBezTo>
                  <a:pt x="280884" y="225745"/>
                  <a:pt x="290619" y="231791"/>
                  <a:pt x="300144" y="238141"/>
                </a:cubicBezTo>
                <a:cubicBezTo>
                  <a:pt x="306494" y="247666"/>
                  <a:pt x="311865" y="257922"/>
                  <a:pt x="319194" y="266716"/>
                </a:cubicBezTo>
                <a:cubicBezTo>
                  <a:pt x="327818" y="277064"/>
                  <a:pt x="339939" y="284330"/>
                  <a:pt x="347769" y="295291"/>
                </a:cubicBezTo>
                <a:cubicBezTo>
                  <a:pt x="384550" y="346785"/>
                  <a:pt x="343986" y="325780"/>
                  <a:pt x="395394" y="342916"/>
                </a:cubicBezTo>
                <a:cubicBezTo>
                  <a:pt x="404919" y="339741"/>
                  <a:pt x="414315" y="336149"/>
                  <a:pt x="423969" y="333391"/>
                </a:cubicBezTo>
                <a:cubicBezTo>
                  <a:pt x="455356" y="324423"/>
                  <a:pt x="476958" y="320888"/>
                  <a:pt x="509694" y="314341"/>
                </a:cubicBezTo>
                <a:cubicBezTo>
                  <a:pt x="525569" y="317516"/>
                  <a:pt x="543849" y="314886"/>
                  <a:pt x="557319" y="323866"/>
                </a:cubicBezTo>
                <a:cubicBezTo>
                  <a:pt x="565673" y="329435"/>
                  <a:pt x="572680" y="344271"/>
                  <a:pt x="566844" y="352441"/>
                </a:cubicBezTo>
                <a:cubicBezTo>
                  <a:pt x="553536" y="371072"/>
                  <a:pt x="509694" y="390541"/>
                  <a:pt x="509694" y="390541"/>
                </a:cubicBezTo>
                <a:cubicBezTo>
                  <a:pt x="508445" y="401785"/>
                  <a:pt x="488770" y="488210"/>
                  <a:pt x="509694" y="514366"/>
                </a:cubicBezTo>
                <a:cubicBezTo>
                  <a:pt x="515966" y="522206"/>
                  <a:pt x="528744" y="520716"/>
                  <a:pt x="538269" y="523891"/>
                </a:cubicBezTo>
                <a:lnTo>
                  <a:pt x="623994" y="609616"/>
                </a:lnTo>
                <a:cubicBezTo>
                  <a:pt x="633519" y="619141"/>
                  <a:pt x="639790" y="633931"/>
                  <a:pt x="652569" y="638191"/>
                </a:cubicBezTo>
                <a:lnTo>
                  <a:pt x="681144" y="647716"/>
                </a:lnTo>
                <a:cubicBezTo>
                  <a:pt x="703369" y="644541"/>
                  <a:pt x="729858" y="651661"/>
                  <a:pt x="747819" y="638191"/>
                </a:cubicBezTo>
                <a:cubicBezTo>
                  <a:pt x="760771" y="628477"/>
                  <a:pt x="745896" y="602014"/>
                  <a:pt x="757344" y="590566"/>
                </a:cubicBezTo>
                <a:cubicBezTo>
                  <a:pt x="771543" y="576367"/>
                  <a:pt x="814494" y="571516"/>
                  <a:pt x="814494" y="571516"/>
                </a:cubicBezTo>
                <a:cubicBezTo>
                  <a:pt x="848089" y="537921"/>
                  <a:pt x="837045" y="554989"/>
                  <a:pt x="852594" y="523891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animBg="1"/>
      <p:bldP spid="3" grpId="1" animBg="1"/>
      <p:bldP spid="4" grpId="0" animBg="1"/>
      <p:bldP spid="4" grpId="1" animBg="1"/>
      <p:bldP spid="9" grpId="0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18" y="754966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isometricTopUp"/>
            <a:lightRig rig="threePt" dir="t"/>
          </a:scene3d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510004" y="1091656"/>
            <a:ext cx="9144000" cy="1371600"/>
          </a:xfrm>
          <a:noFill/>
        </p:spPr>
        <p:txBody>
          <a:bodyPr anchorCtr="1">
            <a:normAutofit/>
          </a:bodyPr>
          <a:lstStyle/>
          <a:p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1953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685801" y="3200400"/>
            <a:ext cx="5418094" cy="1905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59964" y="3124199"/>
            <a:ext cx="5727236" cy="175260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285750" algn="just">
              <a:spcBef>
                <a:spcPct val="20000"/>
              </a:spcBef>
              <a:buClr>
                <a:schemeClr val="tx2"/>
              </a:buClr>
              <a:buFontTx/>
              <a:buChar char="•"/>
              <a:tabLst>
                <a:tab pos="2743200" algn="l"/>
              </a:tabLs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285750" algn="just">
              <a:spcBef>
                <a:spcPct val="20000"/>
              </a:spcBef>
              <a:buClr>
                <a:schemeClr val="tx1"/>
              </a:buClr>
              <a:tabLst>
                <a:tab pos="2743200" algn="l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31893" y="332034"/>
            <a:ext cx="9144000" cy="71508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17:Chiến </a:t>
            </a:r>
            <a:r>
              <a:rPr lang="en-US" sz="36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thắng</a:t>
            </a:r>
            <a:r>
              <a:rPr lang="en-US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lịch</a:t>
            </a:r>
            <a:r>
              <a:rPr lang="en-US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sử</a:t>
            </a:r>
            <a:r>
              <a:rPr lang="en-US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Điện</a:t>
            </a:r>
            <a:r>
              <a:rPr lang="en-US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Biên</a:t>
            </a:r>
            <a:r>
              <a:rPr lang="en-US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Phủ</a:t>
            </a:r>
            <a:endParaRPr lang="en-US" sz="3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03893" y="2895600"/>
            <a:ext cx="0" cy="30695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18" y="609601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7571"/>
            <a:ext cx="120396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514600" y="533400"/>
            <a:ext cx="6113492" cy="4724400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85395" y="2077254"/>
            <a:ext cx="1371600" cy="95410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400801" y="3581401"/>
            <a:ext cx="277733" cy="289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2678710"/>
            <a:ext cx="900107" cy="1283691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ounded Rectangular Callout 10"/>
          <p:cNvSpPr/>
          <p:nvPr/>
        </p:nvSpPr>
        <p:spPr>
          <a:xfrm>
            <a:off x="1295401" y="3962401"/>
            <a:ext cx="2514600" cy="762000"/>
          </a:xfrm>
          <a:prstGeom prst="wedgeRoundRectCallout">
            <a:avLst>
              <a:gd name="adj1" fmla="val 129572"/>
              <a:gd name="adj2" fmla="val -144269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8205" y="4754310"/>
            <a:ext cx="8229600" cy="1827193"/>
          </a:xfrm>
          <a:prstGeom prst="cloudCallou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dựng Điện Biên Phủ thành pháo đài vững chắc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nhất Đông Dương ?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6" descr="animated tank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61741" y="4825341"/>
            <a:ext cx="1944316" cy="16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E:\7546_hinh_anh_dong_may_bay_chien_dau_81__aw16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680951" y="479955"/>
            <a:ext cx="2066438" cy="16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06" y="2643454"/>
            <a:ext cx="2199194" cy="1515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29" y="2233347"/>
            <a:ext cx="740271" cy="5335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 flipV="1">
            <a:off x="6768925" y="2233347"/>
            <a:ext cx="1" cy="6858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98 0.20903 L 5E-6 1.11111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-104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22 -0.17732 L 1.11111E-6 7.40741E-7 " pathEditMode="relative" rAng="0" ptsTypes="AA">
                                      <p:cBhvr>
                                        <p:cTn id="35" dur="4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88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9751"/>
            <a:ext cx="9143999" cy="68015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2600" y="-22379"/>
            <a:ext cx="87630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" y="794852"/>
            <a:ext cx="12160348" cy="6009222"/>
          </a:xfrm>
          <a:prstGeom prst="rect">
            <a:avLst/>
          </a:prstGeom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1485902" y="5581472"/>
            <a:ext cx="91058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địch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49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"/>
            <a:ext cx="9143999" cy="680155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81000" y="0"/>
            <a:ext cx="11277600" cy="2057400"/>
          </a:xfrm>
          <a:prstGeom prst="wedgeRoundRectCallout">
            <a:avLst>
              <a:gd name="adj1" fmla="val -33475"/>
              <a:gd name="adj2" fmla="val 45989"/>
              <a:gd name="adj3" fmla="val 16667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2859815"/>
            <a:ext cx="11887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</p:txBody>
      </p:sp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554355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36789"/>
            <a:ext cx="5258568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3437474" y="6248400"/>
            <a:ext cx="6705600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22" y="5770564"/>
            <a:ext cx="676628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0919" y="3070298"/>
            <a:ext cx="5256214" cy="17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44068" y="3056230"/>
            <a:ext cx="5256214" cy="17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35" y="325439"/>
            <a:ext cx="676628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57" y="0"/>
            <a:ext cx="12191999" cy="624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1253</Words>
  <Application>Microsoft Office PowerPoint</Application>
  <PresentationFormat>Widescreen</PresentationFormat>
  <Paragraphs>161</Paragraphs>
  <Slides>31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.VnTime</vt:lpstr>
      <vt:lpstr>.VnTimeH</vt:lpstr>
      <vt:lpstr>Arial</vt:lpstr>
      <vt:lpstr>Calibri</vt:lpstr>
      <vt:lpstr>Calibri Light</vt:lpstr>
      <vt:lpstr>HP001 4H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Tình hình của ta và tình thế của quân Pháp từ sau chiến dịch Biên giới 1950 đến năm 1953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DELL</cp:lastModifiedBy>
  <cp:revision>293</cp:revision>
  <cp:lastPrinted>2019-12-20T08:26:00Z</cp:lastPrinted>
  <dcterms:created xsi:type="dcterms:W3CDTF">2014-10-17T14:38:00Z</dcterms:created>
  <dcterms:modified xsi:type="dcterms:W3CDTF">2022-12-31T14:26:28Z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BAA816F444744E76A6D9A491D6825F4E</vt:lpwstr>
  </property>
  <property fmtid="{D5CDD505-2E9C-101B-9397-08002B2CF9AE}" pid="3" name="KSOProductBuildVer">
    <vt:lpwstr>1033-11.2.0.11029</vt:lpwstr>
  </property>
</Properties>
</file>