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4.xml" ContentType="application/vnd.openxmlformats-officedocument.theme+xml"/>
  <Override PartName="/ppt/tags/tag58.xml" ContentType="application/vnd.openxmlformats-officedocument.presentationml.tags+xml"/>
  <Override PartName="/ppt/notesSlides/notesSlide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0" r:id="rId3"/>
  </p:sldMasterIdLst>
  <p:notesMasterIdLst>
    <p:notesMasterId r:id="rId22"/>
  </p:notesMasterIdLst>
  <p:sldIdLst>
    <p:sldId id="367" r:id="rId4"/>
    <p:sldId id="350" r:id="rId5"/>
    <p:sldId id="366" r:id="rId6"/>
    <p:sldId id="333" r:id="rId7"/>
    <p:sldId id="334" r:id="rId8"/>
    <p:sldId id="337" r:id="rId9"/>
    <p:sldId id="356" r:id="rId10"/>
    <p:sldId id="357" r:id="rId11"/>
    <p:sldId id="265" r:id="rId12"/>
    <p:sldId id="330" r:id="rId13"/>
    <p:sldId id="359" r:id="rId14"/>
    <p:sldId id="360" r:id="rId15"/>
    <p:sldId id="361" r:id="rId16"/>
    <p:sldId id="362" r:id="rId17"/>
    <p:sldId id="363" r:id="rId18"/>
    <p:sldId id="364" r:id="rId19"/>
    <p:sldId id="365" r:id="rId20"/>
    <p:sldId id="34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3.xml"/><Relationship Id="rId5" Type="http://schemas.openxmlformats.org/officeDocument/2006/relationships/tags" Target="../tags/tag6.xml"/><Relationship Id="rId4"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3.xml"/><Relationship Id="rId4" Type="http://schemas.openxmlformats.org/officeDocument/2006/relationships/tags" Target="../tags/tag3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3.xml"/><Relationship Id="rId5" Type="http://schemas.openxmlformats.org/officeDocument/2006/relationships/tags" Target="../tags/tag48.xml"/><Relationship Id="rId4" Type="http://schemas.openxmlformats.org/officeDocument/2006/relationships/tags" Target="../tags/tag4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3.xml"/><Relationship Id="rId4" Type="http://schemas.openxmlformats.org/officeDocument/2006/relationships/tags" Target="../tags/tag5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3.xml"/><Relationship Id="rId5" Type="http://schemas.openxmlformats.org/officeDocument/2006/relationships/tags" Target="../tags/tag57.xml"/><Relationship Id="rId4" Type="http://schemas.openxmlformats.org/officeDocument/2006/relationships/tags" Target="../tags/tag5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2023/1/10</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2023/1/10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2023/1/10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2023/1/10</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2023/1/10</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2023/1/10</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2023/1/10</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2023/1/10</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2023/1/10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2023/1/10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2023/1/10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xmlns=""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2023/1/10</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id="{D6BEE668-9EC2-4F99-A596-7666204617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7"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B10CF7-1427-4708-A665-7C43220F7D8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audio" Target="../media/audio3.wav"/><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60.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2012628qmko84d80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22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2012628qmko84d80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71200" y="0"/>
            <a:ext cx="1320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2e9083be8bfe8029070e4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25600" y="4953000"/>
            <a:ext cx="944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6"/>
          <p:cNvSpPr>
            <a:spLocks noChangeArrowheads="1" noChangeShapeType="1" noTextEdit="1"/>
          </p:cNvSpPr>
          <p:nvPr/>
        </p:nvSpPr>
        <p:spPr bwMode="auto">
          <a:xfrm>
            <a:off x="1422400" y="685800"/>
            <a:ext cx="10261600" cy="2133600"/>
          </a:xfrm>
          <a:prstGeom prst="rect">
            <a:avLst/>
          </a:prstGeom>
        </p:spPr>
        <p:txBody>
          <a:bodyPr wrap="none" fromWordArt="1">
            <a:prstTxWarp prst="textCanUp">
              <a:avLst>
                <a:gd name="adj" fmla="val 85713"/>
              </a:avLst>
            </a:prstTxWarp>
            <a:scene3d>
              <a:camera prst="legacyObliqueTopRight"/>
              <a:lightRig rig="legacyFlat3" dir="b"/>
            </a:scene3d>
            <a:sp3d extrusionH="430200" prstMaterial="legacyMatte">
              <a:extrusionClr>
                <a:srgbClr val="FFFFFF"/>
              </a:extrusionClr>
              <a:contourClr>
                <a:srgbClr val="FF0000"/>
              </a:contourClr>
            </a:sp3d>
          </a:bodyPr>
          <a:lstStyle/>
          <a:p>
            <a:pPr algn="ctr"/>
            <a:r>
              <a:rPr lang="en-US" sz="2400" b="1" kern="10">
                <a:ln w="9525">
                  <a:round/>
                  <a:headEnd/>
                  <a:tailEnd/>
                </a:ln>
                <a:solidFill>
                  <a:srgbClr val="FF0000"/>
                </a:solidFill>
                <a:latin typeface="Times New Roman" panose="02020603050405020304" pitchFamily="18" charset="0"/>
                <a:cs typeface="Times New Roman" panose="02020603050405020304" pitchFamily="18" charset="0"/>
              </a:rPr>
              <a:t>Nhiệt liệt chào mừng </a:t>
            </a:r>
          </a:p>
          <a:p>
            <a:pPr algn="ctr"/>
            <a:r>
              <a:rPr lang="en-US" sz="2400" b="1" kern="10">
                <a:ln w="9525">
                  <a:round/>
                  <a:headEnd/>
                  <a:tailEnd/>
                </a:ln>
                <a:solidFill>
                  <a:srgbClr val="FF0000"/>
                </a:solidFill>
                <a:latin typeface="Times New Roman" panose="02020603050405020304" pitchFamily="18" charset="0"/>
                <a:cs typeface="Times New Roman" panose="02020603050405020304" pitchFamily="18" charset="0"/>
              </a:rPr>
              <a:t>quý thầy cô giáo về dự giờ!!</a:t>
            </a:r>
          </a:p>
        </p:txBody>
      </p:sp>
      <p:sp>
        <p:nvSpPr>
          <p:cNvPr id="14345" name="WordArt 9"/>
          <p:cNvSpPr>
            <a:spLocks noChangeArrowheads="1" noChangeShapeType="1" noTextEdit="1"/>
          </p:cNvSpPr>
          <p:nvPr/>
        </p:nvSpPr>
        <p:spPr bwMode="auto">
          <a:xfrm>
            <a:off x="4189863" y="2971800"/>
            <a:ext cx="4107976" cy="1259006"/>
          </a:xfrm>
          <a:prstGeom prst="rect">
            <a:avLst/>
          </a:prstGeom>
        </p:spPr>
        <p:txBody>
          <a:bodyPr wrap="none" fromWordArt="1">
            <a:prstTxWarp prst="textSlantUp">
              <a:avLst>
                <a:gd name="adj" fmla="val 0"/>
              </a:avLst>
            </a:prstTxWarp>
          </a:bodyPr>
          <a:lstStyle/>
          <a:p>
            <a:pPr algn="ctr"/>
            <a:r>
              <a:rPr lang="en-US" sz="2400" b="1" kern="10" smtClean="0">
                <a:ln w="9525">
                  <a:solidFill>
                    <a:srgbClr val="FF00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Tiếng Việt </a:t>
            </a:r>
            <a:r>
              <a:rPr lang="en-US" sz="2400" b="1" kern="10">
                <a:ln w="9525">
                  <a:solidFill>
                    <a:srgbClr val="FF00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3</a:t>
            </a:r>
          </a:p>
          <a:p>
            <a:pPr algn="ctr"/>
            <a:endParaRPr lang="en-US" sz="2400" b="1" kern="10">
              <a:ln w="9525">
                <a:solidFill>
                  <a:srgbClr val="FF00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503451" y="3872252"/>
            <a:ext cx="11480800" cy="789896"/>
          </a:xfrm>
          <a:prstGeom prst="rect">
            <a:avLst/>
          </a:prstGeom>
          <a:noFill/>
        </p:spPr>
        <p:txBody>
          <a:bodyPr>
            <a:spAutoFit/>
          </a:bodyPr>
          <a:lstStyle/>
          <a:p>
            <a:pPr algn="ctr">
              <a:defRPr/>
            </a:pPr>
            <a:r>
              <a:rPr lang="en-US" sz="4267" b="1" kern="10" dirty="0">
                <a:ln w="9525">
                  <a:round/>
                  <a:headEnd/>
                  <a:tailEnd/>
                </a:ln>
                <a:solidFill>
                  <a:srgbClr val="002060"/>
                </a:solidFill>
                <a:latin typeface="Times New Roman" pitchFamily="18" charset="0"/>
                <a:cs typeface="Times New Roman" pitchFamily="18" charset="0"/>
              </a:rPr>
              <a:t>   GV </a:t>
            </a:r>
            <a:r>
              <a:rPr lang="en-US" sz="4533" b="1" kern="10" dirty="0" err="1">
                <a:ln w="9525">
                  <a:round/>
                  <a:headEnd/>
                  <a:tailEnd/>
                </a:ln>
                <a:solidFill>
                  <a:srgbClr val="002060"/>
                </a:solidFill>
                <a:latin typeface="Times New Roman" pitchFamily="18" charset="0"/>
                <a:cs typeface="Times New Roman" pitchFamily="18" charset="0"/>
              </a:rPr>
              <a:t>thực</a:t>
            </a:r>
            <a:r>
              <a:rPr lang="en-US" sz="4533" b="1" kern="10" dirty="0">
                <a:ln w="9525">
                  <a:round/>
                  <a:headEnd/>
                  <a:tailEnd/>
                </a:ln>
                <a:solidFill>
                  <a:srgbClr val="002060"/>
                </a:solidFill>
                <a:latin typeface="Times New Roman" pitchFamily="18" charset="0"/>
                <a:cs typeface="Times New Roman" pitchFamily="18" charset="0"/>
              </a:rPr>
              <a:t> </a:t>
            </a:r>
            <a:r>
              <a:rPr lang="en-US" sz="4533" b="1" kern="10" err="1">
                <a:ln w="9525">
                  <a:round/>
                  <a:headEnd/>
                  <a:tailEnd/>
                </a:ln>
                <a:solidFill>
                  <a:srgbClr val="002060"/>
                </a:solidFill>
                <a:latin typeface="Times New Roman" pitchFamily="18" charset="0"/>
                <a:cs typeface="Times New Roman" pitchFamily="18" charset="0"/>
              </a:rPr>
              <a:t>hiện</a:t>
            </a:r>
            <a:r>
              <a:rPr lang="vi-VN" sz="4533" b="1" kern="10" smtClean="0">
                <a:ln w="9525">
                  <a:round/>
                  <a:headEnd/>
                  <a:tailEnd/>
                </a:ln>
                <a:solidFill>
                  <a:srgbClr val="002060"/>
                </a:solidFill>
                <a:latin typeface="Times New Roman" pitchFamily="18" charset="0"/>
                <a:cs typeface="Times New Roman" pitchFamily="18" charset="0"/>
              </a:rPr>
              <a:t>:</a:t>
            </a:r>
            <a:r>
              <a:rPr lang="en-US" sz="4533" b="1" kern="10">
                <a:ln w="9525">
                  <a:round/>
                  <a:headEnd/>
                  <a:tailEnd/>
                </a:ln>
                <a:solidFill>
                  <a:srgbClr val="002060"/>
                </a:solidFill>
                <a:latin typeface="Times New Roman" pitchFamily="18" charset="0"/>
                <a:cs typeface="Times New Roman" pitchFamily="18" charset="0"/>
              </a:rPr>
              <a:t> </a:t>
            </a:r>
            <a:r>
              <a:rPr lang="en-US" sz="4533" b="1" kern="10" smtClean="0">
                <a:ln w="9525">
                  <a:round/>
                  <a:headEnd/>
                  <a:tailEnd/>
                </a:ln>
                <a:solidFill>
                  <a:srgbClr val="002060"/>
                </a:solidFill>
                <a:latin typeface="Times New Roman" pitchFamily="18" charset="0"/>
                <a:cs typeface="Times New Roman" pitchFamily="18" charset="0"/>
              </a:rPr>
              <a:t>Bùi Phương Thảo </a:t>
            </a:r>
            <a:endParaRPr lang="en-US" sz="4533" b="1" kern="10" dirty="0">
              <a:ln w="9525">
                <a:round/>
                <a:headEnd/>
                <a:tailEnd/>
              </a:ln>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6126011"/>
      </p:ext>
    </p:extLst>
  </p:cSld>
  <p:clrMapOvr>
    <a:masterClrMapping/>
  </p:clrMapOvr>
  <p:transition spd="med">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3" presetClass="emph" presetSubtype="6" repeatCount="indefinite" fill="hold" nodeType="withEffect">
                                  <p:stCondLst>
                                    <p:cond delay="0"/>
                                  </p:stCondLst>
                                  <p:childTnLst>
                                    <p:animClr clrSpc="hsl" dir="cw">
                                      <p:cBhvr>
                                        <p:cTn id="9" dur="2000" fill="hold"/>
                                        <p:tgtEl>
                                          <p:spTgt spid="4"/>
                                        </p:tgtEl>
                                        <p:attrNameLst>
                                          <p:attrName>style.color</p:attrName>
                                        </p:attrNameLst>
                                      </p:cBhvr>
                                      <p:to>
                                        <a:schemeClr val="accent2"/>
                                      </p:to>
                                    </p:animClr>
                                  </p:childTnLst>
                                </p:cTn>
                              </p:par>
                              <p:par>
                                <p:cTn id="10" presetID="21" presetClass="entr" presetSubtype="4" fill="hold" nodeType="with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wheel(4)">
                                      <p:cBhvr>
                                        <p:cTn id="12" dur="3000"/>
                                        <p:tgtEl>
                                          <p:spTgt spid="143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0966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Mềm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3" name="Straight Connector 2"/>
          <p:cNvCxnSpPr/>
          <p:nvPr/>
        </p:nvCxnSpPr>
        <p:spPr>
          <a:xfrm>
            <a:off x="941696" y="1869743"/>
            <a:ext cx="2852382" cy="0"/>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847195" y="4042012"/>
            <a:ext cx="2660624" cy="0"/>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715000" y="1724167"/>
            <a:ext cx="2705669" cy="0"/>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873087" y="3457433"/>
            <a:ext cx="3298209" cy="0"/>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715000" y="5591601"/>
            <a:ext cx="2443162" cy="0"/>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sp>
        <p:nvSpPr>
          <p:cNvPr id="3" name="Rectangle 2"/>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Yêu</a:t>
            </a:r>
            <a:r>
              <a:rPr kumimoji="0" lang="zh-CN" altLang="en-US" sz="3200" b="1"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cầu</a:t>
            </a:r>
            <a:endParaRPr kumimoji="0" lang="zh-CN" altLang="en-US" sz="3200" b="1"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Phân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công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theo</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đoạn</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Tất</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cả</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thành</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viên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đều</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Giải</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nghĩa</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từ</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cùng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nhau</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p:txBody>
      </p:sp>
      <p:pic>
        <p:nvPicPr>
          <p:cNvPr id="4" name="Picture 3"/>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5" name="Picture 4"/>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6" name="Picture 5"/>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3832600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6690" y="958367"/>
            <a:ext cx="2747868"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err="1">
                <a:ln w="9525">
                  <a:solidFill>
                    <a:srgbClr val="7030A0"/>
                  </a:solidFill>
                  <a:prstDash val="solid"/>
                </a:ln>
                <a:solidFill>
                  <a:srgbClr val="5B9BD5"/>
                </a:solidFill>
                <a:effectLst>
                  <a:outerShdw blurRad="12700" dist="38100" dir="2700000" algn="tl" rotWithShape="0">
                    <a:srgbClr val="5B9BD5">
                      <a:lumMod val="60000"/>
                      <a:lumOff val="40000"/>
                    </a:srgbClr>
                  </a:outerShdw>
                </a:effectLst>
                <a:uLnTx/>
                <a:uFillTx/>
                <a:latin typeface="Calibri" panose="020F0502020204030204" pitchFamily="34" charset="0"/>
                <a:ea typeface="杨任东竹石体-Semibold"/>
                <a:cs typeface="Calibri" panose="020F0502020204030204" pitchFamily="34" charset="0"/>
                <a:sym typeface="Arial"/>
              </a:rPr>
              <a:t>Tiếng</a:t>
            </a:r>
            <a:r>
              <a:rPr kumimoji="0" lang="en-US" sz="4800" b="1" i="0" u="none" strike="noStrike" kern="0" cap="none" spc="0" normalizeH="0" baseline="0" noProof="0" dirty="0">
                <a:ln w="9525">
                  <a:solidFill>
                    <a:srgbClr val="7030A0"/>
                  </a:solidFill>
                  <a:prstDash val="solid"/>
                </a:ln>
                <a:solidFill>
                  <a:srgbClr val="5B9BD5"/>
                </a:solidFill>
                <a:effectLst>
                  <a:outerShdw blurRad="12700" dist="38100" dir="2700000" algn="tl" rotWithShape="0">
                    <a:srgbClr val="5B9BD5">
                      <a:lumMod val="60000"/>
                      <a:lumOff val="40000"/>
                    </a:srgb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4800" b="1" i="0" u="none" strike="noStrike" kern="0" cap="none" spc="0" normalizeH="0" baseline="0" noProof="0" dirty="0" err="1">
                <a:ln w="9525">
                  <a:solidFill>
                    <a:srgbClr val="7030A0"/>
                  </a:solidFill>
                  <a:prstDash val="solid"/>
                </a:ln>
                <a:solidFill>
                  <a:srgbClr val="5B9BD5"/>
                </a:solidFill>
                <a:effectLst>
                  <a:outerShdw blurRad="12700" dist="38100" dir="2700000" algn="tl" rotWithShape="0">
                    <a:srgbClr val="5B9BD5">
                      <a:lumMod val="60000"/>
                      <a:lumOff val="40000"/>
                    </a:srgbClr>
                  </a:outerShdw>
                </a:effectLst>
                <a:uLnTx/>
                <a:uFillTx/>
                <a:latin typeface="Calibri" panose="020F0502020204030204" pitchFamily="34" charset="0"/>
                <a:ea typeface="杨任东竹石体-Semibold"/>
                <a:cs typeface="Calibri" panose="020F0502020204030204" pitchFamily="34" charset="0"/>
                <a:sym typeface="Arial"/>
              </a:rPr>
              <a:t>Việt</a:t>
            </a:r>
            <a:endParaRPr kumimoji="0" lang="en-US" sz="4800" b="1" i="0" u="none" strike="noStrike" kern="0" cap="none" spc="0" normalizeH="0" baseline="0" noProof="0" dirty="0">
              <a:ln w="9525">
                <a:solidFill>
                  <a:srgbClr val="7030A0"/>
                </a:solidFill>
                <a:prstDash val="solid"/>
              </a:ln>
              <a:solidFill>
                <a:srgbClr val="5B9BD5"/>
              </a:solidFill>
              <a:effectLst>
                <a:outerShdw blurRad="12700" dist="38100" dir="2700000" algn="tl" rotWithShape="0">
                  <a:srgbClr val="5B9BD5">
                    <a:lumMod val="60000"/>
                    <a:lumOff val="40000"/>
                  </a:srgbClr>
                </a:outerShdw>
              </a:effectLst>
              <a:uLnTx/>
              <a:uFillTx/>
              <a:latin typeface="Calibri" panose="020F0502020204030204" pitchFamily="34" charset="0"/>
              <a:ea typeface="杨任东竹石体-Semibold"/>
              <a:cs typeface="Calibri" panose="020F0502020204030204" pitchFamily="34" charset="0"/>
              <a:sym typeface="Arial"/>
            </a:endParaRPr>
          </a:p>
        </p:txBody>
      </p:sp>
      <p:sp>
        <p:nvSpPr>
          <p:cNvPr id="4" name="Rectangle 3"/>
          <p:cNvSpPr/>
          <p:nvPr/>
        </p:nvSpPr>
        <p:spPr>
          <a:xfrm>
            <a:off x="3914377" y="1890152"/>
            <a:ext cx="6074100"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Nói</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và</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nghe</a:t>
            </a:r>
            <a:endPar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000" b="1" kern="0" baseline="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Một</a:t>
            </a:r>
            <a:r>
              <a:rPr lang="en-US" sz="60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giờ</a:t>
            </a:r>
            <a:r>
              <a:rPr lang="en-US" sz="60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học</a:t>
            </a:r>
            <a:r>
              <a:rPr lang="en-US" sz="60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thú</a:t>
            </a:r>
            <a:r>
              <a:rPr lang="en-US" sz="60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vị</a:t>
            </a:r>
            <a:endParaRPr kumimoji="0" lang="en-US" sz="6000" b="1" i="0" u="none" strike="noStrike" kern="0" cap="none" spc="0" normalizeH="0" baseline="0" noProof="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endParaRPr>
          </a:p>
        </p:txBody>
      </p:sp>
      <p:pic>
        <p:nvPicPr>
          <p:cNvPr id="5" name="图片 38">
            <a:extLst>
              <a:ext uri="{FF2B5EF4-FFF2-40B4-BE49-F238E27FC236}">
                <a16:creationId xmlns:a16="http://schemas.microsoft.com/office/drawing/2014/main" id="{A34C5731-470E-4A50-B061-05912F0AF4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0539" y="4517631"/>
            <a:ext cx="4331461" cy="2420177"/>
          </a:xfrm>
          <a:prstGeom prst="rect">
            <a:avLst/>
          </a:prstGeom>
        </p:spPr>
      </p:pic>
      <p:pic>
        <p:nvPicPr>
          <p:cNvPr id="6" name="Picture 5">
            <a:extLst>
              <a:ext uri="{FF2B5EF4-FFF2-40B4-BE49-F238E27FC236}">
                <a16:creationId xmlns:a16="http://schemas.microsoft.com/office/drawing/2014/main" id="{F32DD66E-9D41-43D5-BC46-220543015D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12" y="3859929"/>
            <a:ext cx="2928788" cy="2924109"/>
          </a:xfrm>
          <a:prstGeom prst="rect">
            <a:avLst/>
          </a:prstGeom>
        </p:spPr>
      </p:pic>
    </p:spTree>
    <p:extLst>
      <p:ext uri="{BB962C8B-B14F-4D97-AF65-F5344CB8AC3E}">
        <p14:creationId xmlns:p14="http://schemas.microsoft.com/office/powerpoint/2010/main" val="4002402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34" presetClass="emph" presetSubtype="0" repeatCount="indefinite" fill="hold" grpId="0" nodeType="withEffect">
                                  <p:stCondLst>
                                    <p:cond delay="0"/>
                                  </p:stCondLst>
                                  <p:iterate type="lt">
                                    <p:tmPct val="10000"/>
                                  </p:iterate>
                                  <p:childTnLst>
                                    <p:animMotion origin="layout" path="M 2.70833E-6 3.7037E-6 L 2.70833E-6 -0.07223 " pathEditMode="relative" rAng="0" ptsTypes="AA">
                                      <p:cBhvr>
                                        <p:cTn id="16" dur="250" accel="50000" decel="50000" autoRev="1" fill="hold">
                                          <p:stCondLst>
                                            <p:cond delay="0"/>
                                          </p:stCondLst>
                                        </p:cTn>
                                        <p:tgtEl>
                                          <p:spTgt spid="4"/>
                                        </p:tgtEl>
                                        <p:attrNameLst>
                                          <p:attrName>ppt_x</p:attrName>
                                          <p:attrName>ppt_y</p:attrName>
                                        </p:attrNameLst>
                                      </p:cBhvr>
                                      <p:rCtr x="0" y="-3611"/>
                                    </p:animMotion>
                                    <p:animRot by="1500000">
                                      <p:cBhvr>
                                        <p:cTn id="17" dur="125" fill="hold">
                                          <p:stCondLst>
                                            <p:cond delay="0"/>
                                          </p:stCondLst>
                                        </p:cTn>
                                        <p:tgtEl>
                                          <p:spTgt spid="4"/>
                                        </p:tgtEl>
                                        <p:attrNameLst>
                                          <p:attrName>r</p:attrName>
                                        </p:attrNameLst>
                                      </p:cBhvr>
                                    </p:animRot>
                                    <p:animRot by="-1500000">
                                      <p:cBhvr>
                                        <p:cTn id="18" dur="125" fill="hold">
                                          <p:stCondLst>
                                            <p:cond delay="125"/>
                                          </p:stCondLst>
                                        </p:cTn>
                                        <p:tgtEl>
                                          <p:spTgt spid="4"/>
                                        </p:tgtEl>
                                        <p:attrNameLst>
                                          <p:attrName>r</p:attrName>
                                        </p:attrNameLst>
                                      </p:cBhvr>
                                    </p:animRot>
                                    <p:animRot by="-1500000">
                                      <p:cBhvr>
                                        <p:cTn id="19" dur="125" fill="hold">
                                          <p:stCondLst>
                                            <p:cond delay="250"/>
                                          </p:stCondLst>
                                        </p:cTn>
                                        <p:tgtEl>
                                          <p:spTgt spid="4"/>
                                        </p:tgtEl>
                                        <p:attrNameLst>
                                          <p:attrName>r</p:attrName>
                                        </p:attrNameLst>
                                      </p:cBhvr>
                                    </p:animRot>
                                    <p:animRot by="1500000">
                                      <p:cBhvr>
                                        <p:cTn id="20" dur="125" fill="hold">
                                          <p:stCondLst>
                                            <p:cond delay="375"/>
                                          </p:stCondLst>
                                        </p:cTn>
                                        <p:tgtEl>
                                          <p:spTgt spid="4"/>
                                        </p:tgtEl>
                                        <p:attrNameLst>
                                          <p:attrName>r</p:attrName>
                                        </p:attrNameLst>
                                      </p:cBhvr>
                                    </p:animRot>
                                  </p:childTnLst>
                                </p:cTn>
                              </p:par>
                              <p:par>
                                <p:cTn id="21" presetID="2" presetClass="entr" presetSubtype="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CE17B-0F12-4F87-826A-49E016601F5D}"/>
              </a:ext>
            </a:extLst>
          </p:cNvPr>
          <p:cNvSpPr/>
          <p:nvPr/>
        </p:nvSpPr>
        <p:spPr>
          <a:xfrm>
            <a:off x="1110065" y="1490008"/>
            <a:ext cx="8834035"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1. </a:t>
            </a:r>
            <a:r>
              <a:rPr kumimoji="0" lang="en-US" sz="6000" b="1" i="0" u="none" strike="noStrike" kern="0" cap="none" spc="0" normalizeH="0" baseline="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Kể</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về</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một</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giờ</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học</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em</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thấy</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thú</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vị</a:t>
            </a:r>
            <a:endParaRPr kumimoji="0" lang="en-US" sz="6000" b="1" i="0" u="none" strike="noStrike" kern="0" cap="none" spc="0" normalizeH="0" baseline="0" noProof="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endParaRPr>
          </a:p>
        </p:txBody>
      </p:sp>
    </p:spTree>
    <p:extLst>
      <p:ext uri="{BB962C8B-B14F-4D97-AF65-F5344CB8AC3E}">
        <p14:creationId xmlns:p14="http://schemas.microsoft.com/office/powerpoint/2010/main" val="23317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4" presetClass="emph" presetSubtype="0" repeatCount="indefinite" fill="hold" grpId="0" nodeType="withEffect">
                                  <p:stCondLst>
                                    <p:cond delay="0"/>
                                  </p:stCondLst>
                                  <p:iterate type="lt">
                                    <p:tmPct val="10000"/>
                                  </p:iterate>
                                  <p:childTnLst>
                                    <p:animMotion origin="layout" path="M 2.70833E-6 3.7037E-6 L 2.70833E-6 -0.07223 " pathEditMode="relative" rAng="0" ptsTypes="AA">
                                      <p:cBhvr>
                                        <p:cTn id="11" dur="250" accel="50000" decel="50000" autoRev="1" fill="hold">
                                          <p:stCondLst>
                                            <p:cond delay="0"/>
                                          </p:stCondLst>
                                        </p:cTn>
                                        <p:tgtEl>
                                          <p:spTgt spid="2"/>
                                        </p:tgtEl>
                                        <p:attrNameLst>
                                          <p:attrName>ppt_x</p:attrName>
                                          <p:attrName>ppt_y</p:attrName>
                                        </p:attrNameLst>
                                      </p:cBhvr>
                                      <p:rCtr x="0" y="-3611"/>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897" y="-52047"/>
            <a:ext cx="12213122" cy="1200329"/>
          </a:xfrm>
          <a:prstGeom prst="rect">
            <a:avLst/>
          </a:prstGeom>
          <a:solidFill>
            <a:srgbClr val="FFFF9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Suy</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nghĩ</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và</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chọn</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ra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một</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giờ</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học</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em</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cảm</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thấy</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thú</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vị</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và</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chia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sẻ</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với</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bạn</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endParaRPr>
          </a:p>
        </p:txBody>
      </p:sp>
      <p:pic>
        <p:nvPicPr>
          <p:cNvPr id="3" name="Picture 2" descr="18,818 BEST Kids Talking Cartoon IMAGES, STOCK PHOTOS &amp;amp; VECTORS | Adobe  Stoc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200" r="98204">
                        <a14:foregroundMark x1="6387" y1="24444" x2="36926" y2="83611"/>
                        <a14:foregroundMark x1="33533" y1="21111" x2="17964" y2="36389"/>
                        <a14:foregroundMark x1="18762" y1="78056" x2="32735" y2="77500"/>
                      </a14:backgroundRemoval>
                    </a14:imgEffect>
                  </a14:imgLayer>
                </a14:imgProps>
              </a:ext>
              <a:ext uri="{28A0092B-C50C-407E-A947-70E740481C1C}">
                <a14:useLocalDpi xmlns:a14="http://schemas.microsoft.com/office/drawing/2010/main" val="0"/>
              </a:ext>
            </a:extLst>
          </a:blip>
          <a:srcRect/>
          <a:stretch>
            <a:fillRect/>
          </a:stretch>
        </p:blipFill>
        <p:spPr bwMode="auto">
          <a:xfrm>
            <a:off x="4212189" y="3657143"/>
            <a:ext cx="4454525" cy="3200857"/>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1">
            <a:extLst>
              <a:ext uri="{FF2B5EF4-FFF2-40B4-BE49-F238E27FC236}">
                <a16:creationId xmlns:a16="http://schemas.microsoft.com/office/drawing/2014/main" id="{309CFA86-DB66-4BE4-8318-0EC24E24BDE3}"/>
              </a:ext>
            </a:extLst>
          </p:cNvPr>
          <p:cNvSpPr/>
          <p:nvPr/>
        </p:nvSpPr>
        <p:spPr>
          <a:xfrm>
            <a:off x="8739673" y="2495550"/>
            <a:ext cx="3347552" cy="2480251"/>
          </a:xfrm>
          <a:prstGeom prst="wedgeEllipseCallout">
            <a:avLst>
              <a:gd name="adj1" fmla="val -61763"/>
              <a:gd name="adj2" fmla="val 31462"/>
            </a:avLst>
          </a:prstGeom>
          <a:solidFill>
            <a:srgbClr val="FFFF99">
              <a:alpha val="5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C00000"/>
                </a:solidFill>
                <a:latin typeface="Calibri" panose="020F0502020204030204" pitchFamily="34" charset="0"/>
                <a:ea typeface="杨任东竹石体-Semibold"/>
                <a:cs typeface="Calibri" panose="020F0502020204030204" pitchFamily="34" charset="0"/>
              </a:rPr>
              <a:t>Em</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thích</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hoạt</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động</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nào</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trong</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giờ</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học</a:t>
            </a:r>
            <a:r>
              <a:rPr lang="en-US" sz="3200" dirty="0">
                <a:solidFill>
                  <a:srgbClr val="C00000"/>
                </a:solidFill>
                <a:latin typeface="Calibri" panose="020F0502020204030204" pitchFamily="34" charset="0"/>
                <a:ea typeface="杨任东竹石体-Semibold"/>
                <a:cs typeface="Calibri" panose="020F0502020204030204" pitchFamily="34" charset="0"/>
              </a:rPr>
              <a:t>?</a:t>
            </a:r>
            <a:endParaRPr kumimoji="0" lang="en-US" sz="3200" b="0" i="0" u="none" strike="noStrike" kern="1200" cap="none" spc="0" normalizeH="0" baseline="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endParaRPr>
          </a:p>
        </p:txBody>
      </p:sp>
      <p:sp>
        <p:nvSpPr>
          <p:cNvPr id="5" name="Oval Callout 4">
            <a:extLst>
              <a:ext uri="{FF2B5EF4-FFF2-40B4-BE49-F238E27FC236}">
                <a16:creationId xmlns:a16="http://schemas.microsoft.com/office/drawing/2014/main" id="{844AABFE-B918-45EC-B4C1-15BA9A8AA148}"/>
              </a:ext>
            </a:extLst>
          </p:cNvPr>
          <p:cNvSpPr/>
          <p:nvPr/>
        </p:nvSpPr>
        <p:spPr>
          <a:xfrm>
            <a:off x="4600575" y="1291771"/>
            <a:ext cx="4343401" cy="2137229"/>
          </a:xfrm>
          <a:prstGeom prst="wedgeEllipseCallout">
            <a:avLst>
              <a:gd name="adj1" fmla="val -5929"/>
              <a:gd name="adj2" fmla="val 91644"/>
            </a:avLst>
          </a:prstGeom>
          <a:solidFill>
            <a:srgbClr val="FFFF99">
              <a:alpha val="5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Trong</a:t>
            </a:r>
            <a:r>
              <a:rPr kumimoji="0" lang="en-US" sz="3200" b="0" i="0" u="none" strike="noStrike" kern="1200" cap="none" spc="0" normalizeH="0" baseline="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baseline="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giờ</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học</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em</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được</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tham</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gia</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hoạt</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động</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nào</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a:t>
            </a:r>
            <a:endParaRPr kumimoji="0" lang="en-US" sz="3200" b="0" i="0" u="none" strike="noStrike" kern="1200" cap="none" spc="0" normalizeH="0" baseline="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endParaRPr>
          </a:p>
        </p:txBody>
      </p:sp>
      <p:sp>
        <p:nvSpPr>
          <p:cNvPr id="6" name="Oval Callout 5">
            <a:extLst>
              <a:ext uri="{FF2B5EF4-FFF2-40B4-BE49-F238E27FC236}">
                <a16:creationId xmlns:a16="http://schemas.microsoft.com/office/drawing/2014/main" id="{8FF04699-4648-4E91-8123-74C5D2120139}"/>
              </a:ext>
            </a:extLst>
          </p:cNvPr>
          <p:cNvSpPr/>
          <p:nvPr/>
        </p:nvSpPr>
        <p:spPr>
          <a:xfrm>
            <a:off x="878113" y="3498067"/>
            <a:ext cx="3189062" cy="1872343"/>
          </a:xfrm>
          <a:prstGeom prst="wedgeEllipseCallout">
            <a:avLst>
              <a:gd name="adj1" fmla="val 69459"/>
              <a:gd name="adj2" fmla="val 53423"/>
            </a:avLst>
          </a:prstGeom>
          <a:solidFill>
            <a:srgbClr val="FFFF99">
              <a:alpha val="5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C00000"/>
                </a:solidFill>
                <a:latin typeface="Calibri" panose="020F0502020204030204" pitchFamily="34" charset="0"/>
                <a:ea typeface="杨任东竹石体-Semibold"/>
                <a:cs typeface="Calibri" panose="020F0502020204030204" pitchFamily="34" charset="0"/>
              </a:rPr>
              <a:t>Đó</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là</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giờ</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học</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môn</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gì</a:t>
            </a:r>
            <a:r>
              <a:rPr lang="en-US" sz="3200" dirty="0">
                <a:solidFill>
                  <a:srgbClr val="C00000"/>
                </a:solidFill>
                <a:latin typeface="Calibri" panose="020F0502020204030204" pitchFamily="34" charset="0"/>
                <a:ea typeface="杨任东竹石体-Semibold"/>
                <a:cs typeface="Calibri" panose="020F0502020204030204" pitchFamily="34" charset="0"/>
              </a:rPr>
              <a:t>?</a:t>
            </a:r>
            <a:endParaRPr kumimoji="0" lang="en-US" sz="3200" b="0" i="0" u="none" strike="noStrike" kern="1200" cap="none" spc="0" normalizeH="0" baseline="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endParaRPr>
          </a:p>
        </p:txBody>
      </p:sp>
    </p:spTree>
    <p:extLst>
      <p:ext uri="{BB962C8B-B14F-4D97-AF65-F5344CB8AC3E}">
        <p14:creationId xmlns:p14="http://schemas.microsoft.com/office/powerpoint/2010/main" val="467154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C9144B-730C-4C84-99FB-E2AEE45D7B03}"/>
              </a:ext>
            </a:extLst>
          </p:cNvPr>
          <p:cNvSpPr/>
          <p:nvPr/>
        </p:nvSpPr>
        <p:spPr>
          <a:xfrm>
            <a:off x="1110065" y="1490008"/>
            <a:ext cx="8834035"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2.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Em</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cảm</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nhận</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thế</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nào</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về</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giờ</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học</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đó</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a:t>
            </a:r>
            <a:endParaRPr kumimoji="0" lang="en-US" sz="6000" b="1" i="0" u="none" strike="noStrike" kern="0" cap="none" spc="0" normalizeH="0" baseline="0" noProof="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endParaRPr>
          </a:p>
        </p:txBody>
      </p:sp>
    </p:spTree>
    <p:extLst>
      <p:ext uri="{BB962C8B-B14F-4D97-AF65-F5344CB8AC3E}">
        <p14:creationId xmlns:p14="http://schemas.microsoft.com/office/powerpoint/2010/main" val="728810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4" presetClass="emph" presetSubtype="0" repeatCount="indefinite" fill="hold" grpId="0" nodeType="withEffect">
                                  <p:stCondLst>
                                    <p:cond delay="0"/>
                                  </p:stCondLst>
                                  <p:iterate type="lt">
                                    <p:tmPct val="10000"/>
                                  </p:iterate>
                                  <p:childTnLst>
                                    <p:animMotion origin="layout" path="M 2.70833E-6 3.7037E-6 L 2.70833E-6 -0.07223 " pathEditMode="relative" rAng="0" ptsTypes="AA">
                                      <p:cBhvr>
                                        <p:cTn id="11" dur="250" accel="50000" decel="50000" autoRev="1" fill="hold">
                                          <p:stCondLst>
                                            <p:cond delay="0"/>
                                          </p:stCondLst>
                                        </p:cTn>
                                        <p:tgtEl>
                                          <p:spTgt spid="2"/>
                                        </p:tgtEl>
                                        <p:attrNameLst>
                                          <p:attrName>ppt_x</p:attrName>
                                          <p:attrName>ppt_y</p:attrName>
                                        </p:attrNameLst>
                                      </p:cBhvr>
                                      <p:rCtr x="0" y="-3611"/>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266A03F6-DD46-4648-ABC2-3EE92BE30B92}"/>
              </a:ext>
            </a:extLst>
          </p:cNvPr>
          <p:cNvGrpSpPr/>
          <p:nvPr/>
        </p:nvGrpSpPr>
        <p:grpSpPr>
          <a:xfrm>
            <a:off x="-15832" y="5588405"/>
            <a:ext cx="12219799" cy="1269592"/>
            <a:chOff x="-15831" y="5749200"/>
            <a:chExt cx="10672175" cy="1108800"/>
          </a:xfrm>
        </p:grpSpPr>
        <p:grpSp>
          <p:nvGrpSpPr>
            <p:cNvPr id="3" name="组合 30">
              <a:extLst>
                <a:ext uri="{FF2B5EF4-FFF2-40B4-BE49-F238E27FC236}">
                  <a16:creationId xmlns:a16="http://schemas.microsoft.com/office/drawing/2014/main" id="{6F8B99B0-A653-4FAB-96C5-3554E9EEA803}"/>
                </a:ext>
              </a:extLst>
            </p:cNvPr>
            <p:cNvGrpSpPr/>
            <p:nvPr/>
          </p:nvGrpSpPr>
          <p:grpSpPr>
            <a:xfrm>
              <a:off x="-15831" y="5749493"/>
              <a:ext cx="8004131" cy="1108507"/>
              <a:chOff x="-883527" y="6643441"/>
              <a:chExt cx="10169247" cy="1408358"/>
            </a:xfrm>
          </p:grpSpPr>
          <p:grpSp>
            <p:nvGrpSpPr>
              <p:cNvPr id="5" name="组合 26">
                <a:extLst>
                  <a:ext uri="{FF2B5EF4-FFF2-40B4-BE49-F238E27FC236}">
                    <a16:creationId xmlns:a16="http://schemas.microsoft.com/office/drawing/2014/main" id="{C741FA7F-7B5F-448A-9868-49B84F16D542}"/>
                  </a:ext>
                </a:extLst>
              </p:cNvPr>
              <p:cNvGrpSpPr/>
              <p:nvPr/>
            </p:nvGrpSpPr>
            <p:grpSpPr>
              <a:xfrm>
                <a:off x="-883527" y="6643441"/>
                <a:ext cx="6779498" cy="1408358"/>
                <a:chOff x="-6117" y="4325260"/>
                <a:chExt cx="11112036" cy="2532739"/>
              </a:xfrm>
            </p:grpSpPr>
            <p:pic>
              <p:nvPicPr>
                <p:cNvPr id="7" name="图片 5">
                  <a:extLst>
                    <a:ext uri="{FF2B5EF4-FFF2-40B4-BE49-F238E27FC236}">
                      <a16:creationId xmlns:a16="http://schemas.microsoft.com/office/drawing/2014/main" id="{5BB6B223-AC96-4736-B1F9-595D1E4540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8" name="图片 25">
                  <a:extLst>
                    <a:ext uri="{FF2B5EF4-FFF2-40B4-BE49-F238E27FC236}">
                      <a16:creationId xmlns:a16="http://schemas.microsoft.com/office/drawing/2014/main" id="{B2982B7E-FA11-4BE7-96A4-7FB0B103F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6" name="图片 28">
                <a:extLst>
                  <a:ext uri="{FF2B5EF4-FFF2-40B4-BE49-F238E27FC236}">
                    <a16:creationId xmlns:a16="http://schemas.microsoft.com/office/drawing/2014/main" id="{3AD8561A-8511-49FF-A94B-3CB0736181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4" name="图片 27">
              <a:extLst>
                <a:ext uri="{FF2B5EF4-FFF2-40B4-BE49-F238E27FC236}">
                  <a16:creationId xmlns:a16="http://schemas.microsoft.com/office/drawing/2014/main" id="{EEFC0B43-A1AC-4C62-B8C8-B487D85BE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pic>
        <p:nvPicPr>
          <p:cNvPr id="9" name="Picture 8" descr="A picture containing toy, doll, vector graphics, clipart&#10;&#10;Description automatically generated">
            <a:extLst>
              <a:ext uri="{FF2B5EF4-FFF2-40B4-BE49-F238E27FC236}">
                <a16:creationId xmlns:a16="http://schemas.microsoft.com/office/drawing/2014/main" id="{05BC81AF-A02B-43C1-A7C6-01EB0F6F6B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1172" y="886375"/>
            <a:ext cx="8310828" cy="4937760"/>
          </a:xfrm>
          <a:prstGeom prst="rect">
            <a:avLst/>
          </a:prstGeom>
        </p:spPr>
      </p:pic>
      <p:sp>
        <p:nvSpPr>
          <p:cNvPr id="10" name="Speech Bubble: Oval 21">
            <a:extLst>
              <a:ext uri="{FF2B5EF4-FFF2-40B4-BE49-F238E27FC236}">
                <a16:creationId xmlns:a16="http://schemas.microsoft.com/office/drawing/2014/main" id="{F14880FA-6FD0-4AED-B439-4E63639A3B5C}"/>
              </a:ext>
            </a:extLst>
          </p:cNvPr>
          <p:cNvSpPr/>
          <p:nvPr/>
        </p:nvSpPr>
        <p:spPr>
          <a:xfrm flipH="1">
            <a:off x="9977172" y="1401093"/>
            <a:ext cx="1843563"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NHẬN XÉT</a:t>
            </a:r>
          </a:p>
        </p:txBody>
      </p:sp>
      <p:sp>
        <p:nvSpPr>
          <p:cNvPr id="11" name="Speech Bubble: Oval 22">
            <a:extLst>
              <a:ext uri="{FF2B5EF4-FFF2-40B4-BE49-F238E27FC236}">
                <a16:creationId xmlns:a16="http://schemas.microsoft.com/office/drawing/2014/main" id="{CEB639B1-688C-47C6-8DAE-E13BC57C250F}"/>
              </a:ext>
            </a:extLst>
          </p:cNvPr>
          <p:cNvSpPr/>
          <p:nvPr/>
        </p:nvSpPr>
        <p:spPr>
          <a:xfrm>
            <a:off x="4267689" y="1519082"/>
            <a:ext cx="1828311"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CC"/>
                </a:solidFill>
                <a:effectLst/>
                <a:uLnTx/>
                <a:uFillTx/>
                <a:latin typeface="Calibri" panose="020F0502020204030204" pitchFamily="34" charset="0"/>
                <a:ea typeface="+mn-ea"/>
                <a:cs typeface="Calibri" panose="020F0502020204030204" pitchFamily="34" charset="0"/>
              </a:rPr>
              <a:t>TRÌNH BÀY</a:t>
            </a:r>
          </a:p>
        </p:txBody>
      </p:sp>
      <p:pic>
        <p:nvPicPr>
          <p:cNvPr id="12" name="Picture 11">
            <a:extLst>
              <a:ext uri="{FF2B5EF4-FFF2-40B4-BE49-F238E27FC236}">
                <a16:creationId xmlns:a16="http://schemas.microsoft.com/office/drawing/2014/main" id="{126EC94C-DC15-4BEA-B28F-2C8C6FD24E91}"/>
              </a:ext>
            </a:extLst>
          </p:cNvPr>
          <p:cNvPicPr>
            <a:picLocks noChangeAspect="1"/>
          </p:cNvPicPr>
          <p:nvPr/>
        </p:nvPicPr>
        <p:blipFill>
          <a:blip r:embed="rId6"/>
          <a:stretch>
            <a:fillRect/>
          </a:stretch>
        </p:blipFill>
        <p:spPr>
          <a:xfrm>
            <a:off x="1944912" y="527125"/>
            <a:ext cx="2322777" cy="4127350"/>
          </a:xfrm>
          <a:prstGeom prst="rect">
            <a:avLst/>
          </a:prstGeom>
        </p:spPr>
      </p:pic>
    </p:spTree>
    <p:extLst>
      <p:ext uri="{BB962C8B-B14F-4D97-AF65-F5344CB8AC3E}">
        <p14:creationId xmlns:p14="http://schemas.microsoft.com/office/powerpoint/2010/main" val="414798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5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uỷ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3" name="Trò-chơi-chíu.wav"/>
                                            </p:tgtEl>
                                          </p:cMediaNode>
                                        </p:audio>
                                      </p:sub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7" name="uỷ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8" name="Trò-chơi-chíu.wav"/>
                                            </p:tgtEl>
                                          </p:cMediaNode>
                                        </p:audio>
                                      </p:sub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spTree>
    <p:custDataLst>
      <p:tags r:id="rId1"/>
    </p:custDataLst>
    <p:extLst>
      <p:ext uri="{BB962C8B-B14F-4D97-AF65-F5344CB8AC3E}">
        <p14:creationId xmlns:p14="http://schemas.microsoft.com/office/powerpoint/2010/main" val="78429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ustDataLst>
      <p:tags r:id="rId1"/>
    </p:custDataLst>
    <p:extLst>
      <p:ext uri="{BB962C8B-B14F-4D97-AF65-F5344CB8AC3E}">
        <p14:creationId xmlns:p14="http://schemas.microsoft.com/office/powerpoint/2010/main" val="33901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sp>
        <p:nvSpPr>
          <p:cNvPr id="3" name="TextBox 2"/>
          <p:cNvSpPr txBox="1"/>
          <p:nvPr/>
        </p:nvSpPr>
        <p:spPr>
          <a:xfrm>
            <a:off x="2497738" y="276225"/>
            <a:ext cx="6932866" cy="805339"/>
          </a:xfrm>
          <a:prstGeom prst="roundRect">
            <a:avLst>
              <a:gd name="adj" fmla="val 47436"/>
            </a:avLst>
          </a:prstGeom>
          <a:solidFill>
            <a:srgbClr val="80CDE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err="1">
                <a:ln>
                  <a:noFill/>
                </a:ln>
                <a:solidFill>
                  <a:srgbClr val="000000"/>
                </a:solidFill>
                <a:effectLst/>
                <a:uLnTx/>
                <a:uFillTx/>
                <a:latin typeface="Times New Roman" pitchFamily="18" charset="0"/>
                <a:cs typeface="Times New Roman" pitchFamily="18" charset="0"/>
                <a:sym typeface="Arial"/>
              </a:rPr>
              <a:t>Thứ</a:t>
            </a:r>
            <a:r>
              <a:rPr kumimoji="0" lang="en-US" sz="32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rPr>
              <a:t> </a:t>
            </a:r>
            <a:r>
              <a:rPr kumimoji="0" lang="en-US" sz="32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sym typeface="Arial"/>
              </a:rPr>
              <a:t>Hai </a:t>
            </a:r>
            <a:r>
              <a:rPr kumimoji="0" lang="en-US" sz="3200" b="0" i="0" u="none" strike="noStrike" kern="0" cap="none" spc="0" normalizeH="0" baseline="0" noProof="0" err="1">
                <a:ln>
                  <a:noFill/>
                </a:ln>
                <a:solidFill>
                  <a:srgbClr val="000000"/>
                </a:solidFill>
                <a:effectLst/>
                <a:uLnTx/>
                <a:uFillTx/>
                <a:latin typeface="Times New Roman" pitchFamily="18" charset="0"/>
                <a:cs typeface="Times New Roman" pitchFamily="18" charset="0"/>
                <a:sym typeface="Arial"/>
              </a:rPr>
              <a:t>ngày</a:t>
            </a:r>
            <a:r>
              <a:rPr kumimoji="0" lang="en-US" sz="32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rPr>
              <a:t> </a:t>
            </a:r>
            <a:r>
              <a:rPr kumimoji="0" lang="en-US" sz="32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sym typeface="Arial"/>
              </a:rPr>
              <a:t>17 </a:t>
            </a:r>
            <a:r>
              <a:rPr kumimoji="0" lang="en-US" sz="3200" b="0" i="0" u="none" strike="noStrike" kern="0" cap="none" spc="0" normalizeH="0" baseline="0" noProof="0" err="1">
                <a:ln>
                  <a:noFill/>
                </a:ln>
                <a:solidFill>
                  <a:srgbClr val="000000"/>
                </a:solidFill>
                <a:effectLst/>
                <a:uLnTx/>
                <a:uFillTx/>
                <a:latin typeface="Times New Roman" pitchFamily="18" charset="0"/>
                <a:cs typeface="Times New Roman" pitchFamily="18" charset="0"/>
                <a:sym typeface="Arial"/>
              </a:rPr>
              <a:t>tháng</a:t>
            </a:r>
            <a:r>
              <a:rPr kumimoji="0" lang="en-US" sz="32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rPr>
              <a:t> </a:t>
            </a:r>
            <a:r>
              <a:rPr kumimoji="0" lang="en-US" sz="32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sym typeface="Arial"/>
              </a:rPr>
              <a:t>10 </a:t>
            </a:r>
            <a:r>
              <a:rPr kumimoji="0" lang="en-US" sz="3200" b="0"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năm</a:t>
            </a:r>
            <a:r>
              <a:rPr kumimoji="0" lang="en-US" sz="32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2022</a:t>
            </a:r>
          </a:p>
        </p:txBody>
      </p:sp>
      <p:pic>
        <p:nvPicPr>
          <p:cNvPr id="4" name="Picture 3">
            <a:extLst>
              <a:ext uri="{FF2B5EF4-FFF2-40B4-BE49-F238E27FC236}">
                <a16:creationId xmlns:a16="http://schemas.microsoft.com/office/drawing/2014/main" id="{EA4D87D8-BD28-4883-BC55-5CE076A076F8}"/>
              </a:ext>
            </a:extLst>
          </p:cNvPr>
          <p:cNvPicPr>
            <a:picLocks noChangeAspect="1"/>
          </p:cNvPicPr>
          <p:nvPr/>
        </p:nvPicPr>
        <p:blipFill>
          <a:blip r:embed="rId3"/>
          <a:stretch>
            <a:fillRect/>
          </a:stretch>
        </p:blipFill>
        <p:spPr>
          <a:xfrm>
            <a:off x="3930832" y="1242779"/>
            <a:ext cx="4474030" cy="790412"/>
          </a:xfrm>
          <a:prstGeom prst="rect">
            <a:avLst/>
          </a:prstGeom>
        </p:spPr>
      </p:pic>
      <p:sp>
        <p:nvSpPr>
          <p:cNvPr id="5" name="TextBox 4">
            <a:extLst>
              <a:ext uri="{FF2B5EF4-FFF2-40B4-BE49-F238E27FC236}">
                <a16:creationId xmlns:a16="http://schemas.microsoft.com/office/drawing/2014/main" id="{148E4907-2432-49D6-9E31-A0957315BB00}"/>
              </a:ext>
            </a:extLst>
          </p:cNvPr>
          <p:cNvSpPr txBox="1"/>
          <p:nvPr/>
        </p:nvSpPr>
        <p:spPr>
          <a:xfrm>
            <a:off x="4686300" y="2033190"/>
            <a:ext cx="4956812" cy="646331"/>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Bài</a:t>
            </a:r>
            <a:r>
              <a:rPr lang="en-US" sz="3600" dirty="0">
                <a:solidFill>
                  <a:srgbClr val="FF0000"/>
                </a:solidFill>
                <a:latin typeface="Times New Roman" pitchFamily="18" charset="0"/>
                <a:cs typeface="Times New Roman" pitchFamily="18" charset="0"/>
              </a:rPr>
              <a:t> 13 – </a:t>
            </a:r>
            <a:r>
              <a:rPr lang="en-US" sz="3600" dirty="0" err="1">
                <a:solidFill>
                  <a:srgbClr val="FF0000"/>
                </a:solidFill>
                <a:latin typeface="Times New Roman" pitchFamily="18" charset="0"/>
                <a:cs typeface="Times New Roman" pitchFamily="18" charset="0"/>
              </a:rPr>
              <a:t>Đọc</a:t>
            </a:r>
            <a:endParaRPr lang="en-US" sz="3600" dirty="0">
              <a:solidFill>
                <a:srgbClr val="FF0000"/>
              </a:solidFill>
              <a:latin typeface="Times New Roman" pitchFamily="18" charset="0"/>
              <a:cs typeface="Times New Roman" pitchFamily="18"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860A5508-3978-46A1-AAEE-8A48247AF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7" name="Picture 6">
            <a:extLst>
              <a:ext uri="{FF2B5EF4-FFF2-40B4-BE49-F238E27FC236}">
                <a16:creationId xmlns:a16="http://schemas.microsoft.com/office/drawing/2014/main" id="{A56887B6-F759-4B9A-8246-D4AE29DF28CF}"/>
              </a:ext>
            </a:extLst>
          </p:cNvPr>
          <p:cNvPicPr>
            <a:picLocks noChangeAspect="1"/>
          </p:cNvPicPr>
          <p:nvPr/>
        </p:nvPicPr>
        <p:blipFill>
          <a:blip r:embed="rId5"/>
          <a:stretch>
            <a:fillRect/>
          </a:stretch>
        </p:blipFill>
        <p:spPr>
          <a:xfrm>
            <a:off x="2497737" y="2679521"/>
            <a:ext cx="7340220" cy="1981372"/>
          </a:xfrm>
          <a:prstGeom prst="rect">
            <a:avLst/>
          </a:prstGeom>
        </p:spPr>
      </p:pic>
      <p:sp>
        <p:nvSpPr>
          <p:cNvPr id="8" name="TextBox 7"/>
          <p:cNvSpPr txBox="1"/>
          <p:nvPr/>
        </p:nvSpPr>
        <p:spPr>
          <a:xfrm>
            <a:off x="2988860" y="5049675"/>
            <a:ext cx="4831307" cy="954107"/>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Giáo viên: Bùi Phương Thảo</a:t>
            </a:r>
          </a:p>
          <a:p>
            <a:r>
              <a:rPr lang="en-US" sz="2800" b="1" smtClean="0">
                <a:solidFill>
                  <a:srgbClr val="FF0000"/>
                </a:solidFill>
                <a:latin typeface="Times New Roman" pitchFamily="18" charset="0"/>
                <a:cs typeface="Times New Roman" pitchFamily="18" charset="0"/>
              </a:rPr>
              <a:t>Lớp: 3E</a:t>
            </a:r>
            <a:endParaRPr lang="en-US"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7885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66440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337720"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646445"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2039006" cy="126498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ounded Rectangle 9"/>
          <p:cNvSpPr/>
          <p:nvPr/>
        </p:nvSpPr>
        <p:spPr>
          <a:xfrm>
            <a:off x="4278912" y="2472666"/>
            <a:ext cx="3916907" cy="126498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smtClean="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Dập dềnh</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ounded Rectangle 10"/>
          <p:cNvSpPr/>
          <p:nvPr/>
        </p:nvSpPr>
        <p:spPr>
          <a:xfrm>
            <a:off x="8456481" y="2472666"/>
            <a:ext cx="2813781"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rì</a:t>
            </a:r>
            <a:r>
              <a:rPr kumimoji="0" lang="en-US" sz="4000" b="1" i="0" u="none" strike="noStrike" kern="0" cap="none" spc="0" normalizeH="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TextBox 5">
            <a:extLst>
              <a:ext uri="{FF2B5EF4-FFF2-40B4-BE49-F238E27FC236}">
                <a16:creationId xmlns:a16="http://schemas.microsoft.com/office/drawing/2014/main" id="{5DF82A5D-34A6-4521-B330-621A4C0A0A85}"/>
              </a:ext>
            </a:extLst>
          </p:cNvPr>
          <p:cNvSpPr txBox="1"/>
          <p:nvPr/>
        </p:nvSpPr>
        <p:spPr>
          <a:xfrm>
            <a:off x="824568" y="3950951"/>
            <a:ext cx="10134600" cy="2207527"/>
          </a:xfrm>
          <a:prstGeom prst="rect">
            <a:avLst/>
          </a:prstGeom>
          <a:noFill/>
        </p:spPr>
        <p:txBody>
          <a:bodyPr wrap="square" rtlCol="0">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a. Mặt nước chuyển động lên xuống nhịp nhàng</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b. Tiếng sóng vỗ nhỏ, êm nhẹ, phát ra đều đều liên tiếp</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a16="http://schemas.microsoft.com/office/drawing/2014/main"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Rounded Corners 16">
            <a:extLst>
              <a:ext uri="{FF2B5EF4-FFF2-40B4-BE49-F238E27FC236}">
                <a16:creationId xmlns:a16="http://schemas.microsoft.com/office/drawing/2014/main"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xanh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thuyền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dập</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dềnh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Arrow Connector 9">
            <a:extLst>
              <a:ext uri="{FF2B5EF4-FFF2-40B4-BE49-F238E27FC236}">
                <a16:creationId xmlns:a16="http://schemas.microsoft.com/office/drawing/2014/main"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569660"/>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Theo em, 2 dòng thơ "Biết bao điều lạ/Từ bàn tay cô" muốn nói điều gì? Chọn câu trả lời </a:t>
            </a:r>
            <a:r>
              <a:rPr lang="vi-VN" sz="320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hoặc </a:t>
            </a:r>
            <a:r>
              <a:rPr lang="vi-VN" sz="32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nê</a:t>
            </a:r>
            <a:r>
              <a:rPr lang="en-US" sz="32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u</a:t>
            </a:r>
            <a:r>
              <a:rPr lang="vi-VN" sz="32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có</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phép</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màu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b.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khéo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c. </a:t>
            </a:r>
            <a:r>
              <a:rPr lang="en-US" sz="4000" dirty="0" err="1">
                <a:latin typeface="Arial-Rounded" panose="020B0500000000000000" pitchFamily="34" charset="0"/>
                <a:ea typeface="Arial-Rounded" panose="020B0500000000000000" pitchFamily="34" charset="0"/>
                <a:cs typeface="Arial-Rounded" panose="020B0500000000000000" pitchFamily="34" charset="0"/>
              </a:rPr>
              <a:t>Nêu</a:t>
            </a:r>
            <a:r>
              <a:rPr lang="en-US" sz="4000" dirty="0">
                <a:latin typeface="Arial-Rounded" panose="020B0500000000000000" pitchFamily="34" charset="0"/>
                <a:ea typeface="Arial-Rounded" panose="020B0500000000000000" pitchFamily="34" charset="0"/>
                <a:cs typeface="Arial-Rounded" panose="020B0500000000000000" pitchFamily="34" charset="0"/>
              </a:rPr>
              <a:t> ý </a:t>
            </a:r>
            <a:r>
              <a:rPr lang="en-US" sz="40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a16="http://schemas.microsoft.com/office/drawing/2014/main"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gấp cong cong</a:t>
            </a:r>
          </a:p>
          <a:p>
            <a:pPr lvl="0" algn="just"/>
            <a:r>
              <a:rPr lang="en-US"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Thoắt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cái đã xong</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mj-lt"/>
                <a:ea typeface="Arial-Rounded" panose="020B0500000000000000" pitchFamily="34" charset="0"/>
                <a:cs typeface="Arial-Rounded" panose="020B0500000000000000" pitchFamily="34"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250967"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en-US" sz="320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200" smtClean="0">
                <a:solidFill>
                  <a:prstClr val="black"/>
                </a:solidFill>
                <a:latin typeface="+mj-lt"/>
                <a:ea typeface="Arial-Rounded" panose="020B0500000000000000" pitchFamily="34" charset="0"/>
                <a:cs typeface="Arial-Rounded" panose="020B0500000000000000" pitchFamily="34" charset="0"/>
              </a:rPr>
              <a:t>Bằng </a:t>
            </a:r>
            <a:r>
              <a:rPr lang="vi-VN" sz="3200" dirty="0">
                <a:solidFill>
                  <a:prstClr val="black"/>
                </a:solidFill>
                <a:latin typeface="+mj-lt"/>
                <a:ea typeface="Arial-Rounded" panose="020B0500000000000000" pitchFamily="34" charset="0"/>
                <a:cs typeface="Arial-Rounded" panose="020B0500000000000000" pitchFamily="34" charset="0"/>
              </a:rPr>
              <a:t>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itchFamily="18" charset="0"/>
                <a:ea typeface="仓耳今楷05-6763 W05" panose="02020400000000000000" pitchFamily="18" charset="-122"/>
                <a:cs typeface="Times New Roman" pitchFamily="18"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itchFamily="18" charset="0"/>
                <a:ea typeface="仓耳今楷05-6763 W05" panose="02020400000000000000" pitchFamily="18" charset="-122"/>
                <a:cs typeface="Times New Roman" pitchFamily="18"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itchFamily="18" charset="0"/>
                <a:ea typeface="仓耳今楷05-6763 W05" panose="02020400000000000000" pitchFamily="18" charset="-122"/>
                <a:cs typeface="Times New Roman" pitchFamily="18"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itchFamily="18" charset="0"/>
                <a:ea typeface="仓耳今楷05-6763 W05" panose="02020400000000000000" pitchFamily="18" charset="-122"/>
                <a:cs typeface="Times New Roman" pitchFamily="18"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itchFamily="18" charset="0"/>
                <a:ea typeface="仓耳今楷05-6763 W05" panose="02020400000000000000" pitchFamily="18" charset="-122"/>
                <a:cs typeface="Times New Roman" pitchFamily="18"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itchFamily="18" charset="0"/>
              <a:ea typeface="仓耳今楷05-6763 W05" panose="02020400000000000000" pitchFamily="18" charset="-122"/>
              <a:cs typeface="Times New Roman" pitchFamily="18" charset="0"/>
              <a:sym typeface="Arial"/>
            </a:endParaRPr>
          </a:p>
        </p:txBody>
      </p:sp>
      <p:sp>
        <p:nvSpPr>
          <p:cNvPr id="136" name="Rounded Rectangle 135"/>
          <p:cNvSpPr/>
          <p:nvPr/>
        </p:nvSpPr>
        <p:spPr>
          <a:xfrm>
            <a:off x="691931" y="2058428"/>
            <a:ext cx="10707980"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id="{94AAAAED-4D83-41E3-BB60-D604328DBD4C}"/>
              </a:ext>
            </a:extLst>
          </p:cNvPr>
          <p:cNvSpPr txBox="1"/>
          <p:nvPr/>
        </p:nvSpPr>
        <p:spPr>
          <a:xfrm>
            <a:off x="867770" y="2426796"/>
            <a:ext cx="1051097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Bài</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thơ</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nói</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về</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sự</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khéo</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léo</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từ</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bàn</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tay</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cô</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giáo</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Cô</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đã</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tạo</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ra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một</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bức</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tranh</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có</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cảnh</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biển</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bình</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minh</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bằng</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những</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tờ</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giấy</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màu</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trước</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mắt</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các</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bạn</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nhỏ</a:t>
            </a:r>
            <a:r>
              <a:rPr lang="en-US" altLang="zh-CN" sz="4000" b="1" dirty="0">
                <a:solidFill>
                  <a:srgbClr val="002060"/>
                </a:solidFill>
                <a:latin typeface="Times New Roman" pitchFamily="18" charset="0"/>
                <a:ea typeface="Arial-Rounded" panose="020B0500000000000000" pitchFamily="34" charset="0"/>
                <a:cs typeface="Times New Roman" pitchFamily="18" charset="0"/>
                <a:sym typeface="Arial"/>
              </a:rPr>
              <a:t>.</a:t>
            </a:r>
            <a:endParaRPr kumimoji="0" lang="zh-CN" altLang="en-US" sz="40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532</Words>
  <Application>Microsoft Office PowerPoint</Application>
  <PresentationFormat>Widescreen</PresentationFormat>
  <Paragraphs>83</Paragraphs>
  <Slides>18</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18</vt:i4>
      </vt:variant>
    </vt:vector>
  </HeadingPairs>
  <TitlesOfParts>
    <vt:vector size="34" baseType="lpstr">
      <vt:lpstr>Coiny</vt:lpstr>
      <vt:lpstr>Gochi Hand</vt:lpstr>
      <vt:lpstr>inpin heiti</vt:lpstr>
      <vt:lpstr>微软雅黑</vt:lpstr>
      <vt:lpstr>Short Stack</vt:lpstr>
      <vt:lpstr>仓耳今楷05-6763 W05</vt:lpstr>
      <vt:lpstr>杨任东竹石体-Semibold</vt:lpstr>
      <vt:lpstr>站酷快乐体2016修订版</vt:lpstr>
      <vt:lpstr>Arial</vt:lpstr>
      <vt:lpstr>Arial-Rounded</vt:lpstr>
      <vt:lpstr>Calibri</vt:lpstr>
      <vt:lpstr>Times New Roman</vt:lpstr>
      <vt:lpstr>Wingdings</vt:lpstr>
      <vt:lpstr>2_Office 主题</vt:lpstr>
      <vt:lpstr>The Digital Quick Grammar by Slidesgo</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THUY</cp:lastModifiedBy>
  <cp:revision>62</cp:revision>
  <dcterms:created xsi:type="dcterms:W3CDTF">2022-06-25T09:00:30Z</dcterms:created>
  <dcterms:modified xsi:type="dcterms:W3CDTF">2023-01-10T06:24:12Z</dcterms:modified>
</cp:coreProperties>
</file>