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5" r:id="rId2"/>
    <p:sldId id="268" r:id="rId3"/>
    <p:sldId id="314" r:id="rId4"/>
    <p:sldId id="257" r:id="rId5"/>
    <p:sldId id="273" r:id="rId6"/>
    <p:sldId id="275" r:id="rId7"/>
    <p:sldId id="318" r:id="rId8"/>
    <p:sldId id="276" r:id="rId9"/>
    <p:sldId id="302" r:id="rId10"/>
    <p:sldId id="317" r:id="rId11"/>
    <p:sldId id="319" r:id="rId12"/>
    <p:sldId id="280" r:id="rId13"/>
    <p:sldId id="307" r:id="rId14"/>
    <p:sldId id="309" r:id="rId15"/>
    <p:sldId id="329" r:id="rId16"/>
    <p:sldId id="324" r:id="rId17"/>
    <p:sldId id="330" r:id="rId18"/>
    <p:sldId id="331" r:id="rId19"/>
    <p:sldId id="321" r:id="rId20"/>
    <p:sldId id="297" r:id="rId21"/>
    <p:sldId id="298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944" autoAdjust="0"/>
  </p:normalViewPr>
  <p:slideViewPr>
    <p:cSldViewPr snapToGrid="0">
      <p:cViewPr varScale="1">
        <p:scale>
          <a:sx n="71" d="100"/>
          <a:sy n="71" d="100"/>
        </p:scale>
        <p:origin x="-118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1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1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8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457" y="1428245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NhacDo\Co%20gai%20mo%20duong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audio" Target="../media/audio5.wav"/><Relationship Id="rId9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/>
          <p:cNvSpPr txBox="1">
            <a:spLocks noChangeArrowheads="1"/>
          </p:cNvSpPr>
          <p:nvPr/>
        </p:nvSpPr>
        <p:spPr bwMode="auto">
          <a:xfrm>
            <a:off x="3222352" y="2262356"/>
            <a:ext cx="497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US" altLang="vi-VN" sz="36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vi-VN" altLang="vi-VN" sz="3600" b="1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altLang="vi-VN" sz="3600" b="1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3600" b="1" dirty="0"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Co gai mo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图片 39940" descr="1-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32" y="4263232"/>
            <a:ext cx="4927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5" y="88902"/>
            <a:ext cx="14255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7328" y="201000"/>
            <a:ext cx="83391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rgbClr val="FF0000"/>
                </a:solidFill>
                <a:latin typeface="Time nes New Roman"/>
              </a:rPr>
              <a:t>TRƯỜNG TIỂU HỌC QUỐC TUẤN</a:t>
            </a:r>
            <a:endParaRPr lang="en-US" sz="4000" b="1" dirty="0">
              <a:ln/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870" y="1260211"/>
            <a:ext cx="9861716" cy="493872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GIÁO, CÔ GIÁO VỀ DỰ GIỜ</a:t>
            </a:r>
            <a:endParaRPr lang="en-US" sz="4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97400" y="5446476"/>
            <a:ext cx="6152167" cy="6604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6433" y="5453224"/>
            <a:ext cx="5965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GIÁO VIÊN: PHÙNG THỊ THU HIỀN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0578" y="3192243"/>
            <a:ext cx="987014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smtClean="0">
                <a:ln/>
                <a:solidFill>
                  <a:srgbClr val="7030A0"/>
                </a:solidFill>
                <a:latin typeface="Time nes New Roman"/>
              </a:rPr>
              <a:t>LÀM QUEN VỚI DÃY SỐ TỰ NHIÊN (TIẾT 1) </a:t>
            </a:r>
            <a:endParaRPr lang="en-US" sz="3600" b="1" dirty="0">
              <a:ln/>
              <a:solidFill>
                <a:srgbClr val="7030A0"/>
              </a:solidFill>
              <a:latin typeface="Time n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7328" y="207968"/>
            <a:ext cx="83391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rgbClr val="FF0000"/>
                </a:solidFill>
                <a:latin typeface="Time nes New Roman"/>
              </a:rPr>
              <a:t>TRƯỜNG TIỂU HỌC QUỐC TUẤN</a:t>
            </a:r>
            <a:endParaRPr lang="en-US" sz="4000" b="1" dirty="0">
              <a:ln/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4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3988" cy="17957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2407023" y="1613647"/>
            <a:ext cx="3133164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486"/>
            <a:ext cx="24050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  <p:bldLst>
      <p:bldP spid="2050" grpId="0"/>
      <p:bldP spid="3" grpId="0"/>
      <p:bldP spid="4" grpId="0"/>
      <p:bldP spid="6" grpId="0" animBg="1"/>
      <p:bldP spid="8" grpId="0"/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xmlns="" id="{7C2E04BE-C423-62E9-AA92-1FDDAAAC07E0}"/>
              </a:ext>
            </a:extLst>
          </p:cNvPr>
          <p:cNvSpPr/>
          <p:nvPr/>
        </p:nvSpPr>
        <p:spPr>
          <a:xfrm>
            <a:off x="1277471" y="968187"/>
            <a:ext cx="10233211" cy="4397188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61BEFDF5-9052-261D-B08C-A72DE755D16B}"/>
              </a:ext>
            </a:extLst>
          </p:cNvPr>
          <p:cNvSpPr txBox="1"/>
          <p:nvPr/>
        </p:nvSpPr>
        <p:spPr>
          <a:xfrm>
            <a:off x="1830370" y="1100166"/>
            <a:ext cx="810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Các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sắp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xếp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thứ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từ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bé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tạo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thành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dãy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.</a:t>
            </a:r>
            <a:endParaRPr lang="en-US" sz="2800" b="1" dirty="0">
              <a:latin typeface="Time nes New Roman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48D57787-44AF-4B42-E287-0B58B6FD48C6}"/>
              </a:ext>
            </a:extLst>
          </p:cNvPr>
          <p:cNvSpPr txBox="1"/>
          <p:nvPr/>
        </p:nvSpPr>
        <p:spPr>
          <a:xfrm>
            <a:off x="1792218" y="2754151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bé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là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0.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Không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 nes New Roman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Time nes New Roman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0939019-9927-BC96-796E-5D8E8954BE4B}"/>
              </a:ext>
            </a:extLst>
          </p:cNvPr>
          <p:cNvSpPr txBox="1"/>
          <p:nvPr/>
        </p:nvSpPr>
        <p:spPr>
          <a:xfrm>
            <a:off x="1824737" y="4047256"/>
            <a:ext cx="810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+mj-lt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32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07024" y="1613647"/>
            <a:ext cx="3375211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0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76200"/>
            <a:ext cx="11917218" cy="66663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7762396" y="3409372"/>
            <a:ext cx="2713061" cy="165649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916305" y="999665"/>
            <a:ext cx="3581400" cy="17526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3/5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03657" y="1066900"/>
            <a:ext cx="2971800" cy="126952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097741" y="3876888"/>
            <a:ext cx="3009900" cy="1373875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2, 34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111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823801" y="-3289598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Time nes New Roman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Time nes New Roman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788933" y="919917"/>
            <a:ext cx="1719182" cy="584775"/>
            <a:chOff x="1870518" y="1361143"/>
            <a:chExt cx="1253329" cy="57191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374899"/>
              <a:ext cx="1253329" cy="511709"/>
              <a:chOff x="1870518" y="1374899"/>
              <a:chExt cx="1253329" cy="511709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09728" y="1374899"/>
                <a:ext cx="1214119" cy="51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000000"/>
                    </a:solidFill>
                    <a:latin typeface="Time nes New Roman"/>
                    <a:cs typeface="Arial"/>
                    <a:sym typeface="Arial"/>
                  </a:rPr>
                  <a:t>Đ, S</a:t>
                </a:r>
                <a:endPara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 nes New Roman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705104" y="1361143"/>
              <a:ext cx="284211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69B857F-AFD7-A4D0-657D-B2F003EF486F}"/>
              </a:ext>
            </a:extLst>
          </p:cNvPr>
          <p:cNvGrpSpPr/>
          <p:nvPr/>
        </p:nvGrpSpPr>
        <p:grpSpPr>
          <a:xfrm>
            <a:off x="443753" y="1871566"/>
            <a:ext cx="10582056" cy="5060400"/>
            <a:chOff x="368616" y="1792579"/>
            <a:chExt cx="11129719" cy="4888569"/>
          </a:xfrm>
        </p:grpSpPr>
        <p:grpSp>
          <p:nvGrpSpPr>
            <p:cNvPr id="37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43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39DAFAA-8A2A-D096-2221-B2A06C226422}"/>
                </a:ext>
              </a:extLst>
            </p:cNvPr>
            <p:cNvSpPr txBox="1"/>
            <p:nvPr/>
          </p:nvSpPr>
          <p:spPr>
            <a:xfrm>
              <a:off x="1749533" y="1792579"/>
              <a:ext cx="9748802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0.</a:t>
              </a:r>
              <a:endParaRPr lang="vi-VN" sz="36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.</a:t>
              </a:r>
              <a:endParaRPr lang="vi-VN" sz="36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604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411" y="-1"/>
            <a:ext cx="9144000" cy="643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6852" y="1509713"/>
            <a:ext cx="7942501" cy="39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5155" y="303790"/>
            <a:ext cx="1911029" cy="20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95759" y="419669"/>
            <a:ext cx="1482495" cy="183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6185" y="4485120"/>
            <a:ext cx="6151721" cy="1510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"/>
          <p:cNvGrpSpPr/>
          <p:nvPr/>
        </p:nvGrpSpPr>
        <p:grpSpPr>
          <a:xfrm rot="6329695" flipH="1">
            <a:off x="9721848" y="2936953"/>
            <a:ext cx="1267341" cy="865607"/>
            <a:chOff x="9015984" y="2528554"/>
            <a:chExt cx="2157344" cy="1473489"/>
          </a:xfrm>
        </p:grpSpPr>
        <p:sp>
          <p:nvSpPr>
            <p:cNvPr id="409" name="Google Shape;409;p3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24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3"/>
          <p:cNvSpPr/>
          <p:nvPr/>
        </p:nvSpPr>
        <p:spPr>
          <a:xfrm>
            <a:off x="3445440" y="1922929"/>
            <a:ext cx="5277314" cy="796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000" dirty="0" err="1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 nes New Roman"/>
              </a:rPr>
              <a:t>Trò</a:t>
            </a:r>
            <a:r>
              <a:rPr sz="2000" dirty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 nes New Roman"/>
              </a:rPr>
              <a:t> </a:t>
            </a:r>
            <a:r>
              <a:rPr sz="2000" dirty="0" err="1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 nes New Roman"/>
              </a:rPr>
              <a:t>chơi</a:t>
            </a:r>
            <a:endParaRPr sz="2000" dirty="0">
              <a:ln w="19050" cap="flat" cmpd="sng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 nes New Roman"/>
            </a:endParaRPr>
          </a:p>
        </p:txBody>
      </p:sp>
      <p:sp>
        <p:nvSpPr>
          <p:cNvPr id="421" name="Google Shape;421;p3"/>
          <p:cNvSpPr/>
          <p:nvPr/>
        </p:nvSpPr>
        <p:spPr>
          <a:xfrm>
            <a:off x="2690975" y="3585898"/>
            <a:ext cx="6844061" cy="7716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2800" dirty="0" smtClean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latin typeface="Time nes New Roman"/>
              </a:rPr>
              <a:t>RUNG CHUÔNG VÀNG</a:t>
            </a:r>
            <a:endParaRPr sz="2800" dirty="0">
              <a:ln w="19050" cap="flat" cmpd="sng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70C0"/>
              </a:solidFill>
              <a:latin typeface="Time nes New Roman"/>
            </a:endParaRPr>
          </a:p>
        </p:txBody>
      </p:sp>
      <p:pic>
        <p:nvPicPr>
          <p:cNvPr id="422" name="Google Shape;422;p3" descr="C:\Users\ADMIN\Desktop\Tai nguyen thiet ke tro choi\Angry birds epic birds\1505573783630 (2).png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61091" y="5256597"/>
            <a:ext cx="1681872" cy="1023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057401" y="1099595"/>
            <a:ext cx="10007219" cy="16845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vi-VN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Số 1 000 000 là số tự nhiên lớn nhất</a:t>
            </a:r>
            <a:endParaRPr lang="en-US" altLang="en-US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925032" y="330042"/>
            <a:ext cx="357669" cy="5417616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6167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4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354" y="-308167"/>
              <a:ext cx="77197" cy="7166167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66975" y="3185842"/>
            <a:ext cx="1669596" cy="7604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11480">
              <a:lnSpc>
                <a:spcPct val="250000"/>
              </a:lnSpc>
              <a:defRPr/>
            </a:pPr>
            <a:r>
              <a:rPr lang="en-US" sz="288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sz="288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endParaRPr lang="vi-VN" sz="288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defTabSz="411480">
              <a:defRPr/>
            </a:pPr>
            <a:endParaRPr lang="en-US" sz="288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462338"/>
            <a:ext cx="533400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9" y="3233739"/>
            <a:ext cx="1349375" cy="7207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95400" y="3298825"/>
            <a:ext cx="736600" cy="55245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481139" y="3400425"/>
            <a:ext cx="414337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66975" y="4323672"/>
            <a:ext cx="1669595" cy="7143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S</a:t>
            </a:r>
            <a:endParaRPr lang="vi-V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24388"/>
            <a:ext cx="534988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340226"/>
            <a:ext cx="1350962" cy="7223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82701" y="4457701"/>
            <a:ext cx="735013" cy="5508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89075" y="4525963"/>
            <a:ext cx="414338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85813" y="1235076"/>
            <a:ext cx="1389062" cy="12223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20">
              <a:solidFill>
                <a:srgbClr val="000000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128714" y="1565275"/>
            <a:ext cx="617537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4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4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WordArt 30"/>
          <p:cNvSpPr>
            <a:spLocks noChangeArrowheads="1" noChangeShapeType="1" noTextEdit="1"/>
          </p:cNvSpPr>
          <p:nvPr/>
        </p:nvSpPr>
        <p:spPr bwMode="auto">
          <a:xfrm>
            <a:off x="2243139" y="342900"/>
            <a:ext cx="5375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4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87014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18751" y="3135314"/>
            <a:ext cx="6000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837739" y="4368800"/>
            <a:ext cx="1577975" cy="1062038"/>
            <a:chOff x="4320" y="2928"/>
            <a:chExt cx="1104" cy="1104"/>
          </a:xfrm>
        </p:grpSpPr>
        <p:sp>
          <p:nvSpPr>
            <p:cNvPr id="41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129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992188"/>
            <a:ext cx="924560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4" y="71438"/>
            <a:ext cx="14874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55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1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057401" y="1099595"/>
            <a:ext cx="10007219" cy="16845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vi-VN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Dãy số 1, 2, 3, 4, 5… là dãy số tự nhiê</a:t>
            </a:r>
            <a:r>
              <a:rPr lang="en-US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n</a:t>
            </a:r>
            <a:endParaRPr lang="en-US" altLang="en-US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925032" y="330042"/>
            <a:ext cx="357669" cy="5417616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6167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4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354" y="-308167"/>
              <a:ext cx="77197" cy="7166167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66975" y="3185842"/>
            <a:ext cx="1669596" cy="7604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11480">
              <a:lnSpc>
                <a:spcPct val="250000"/>
              </a:lnSpc>
              <a:defRPr/>
            </a:pPr>
            <a:r>
              <a:rPr lang="en-US" sz="288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sz="288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endParaRPr lang="vi-VN" sz="288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defTabSz="411480">
              <a:defRPr/>
            </a:pPr>
            <a:endParaRPr lang="en-US" sz="288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462338"/>
            <a:ext cx="533400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9" y="3233739"/>
            <a:ext cx="1349375" cy="7207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95400" y="3298825"/>
            <a:ext cx="736600" cy="55245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481139" y="3400425"/>
            <a:ext cx="414337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66975" y="4323672"/>
            <a:ext cx="1669595" cy="7143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S</a:t>
            </a:r>
            <a:endParaRPr lang="vi-V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24388"/>
            <a:ext cx="534988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340226"/>
            <a:ext cx="1350962" cy="7223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82701" y="4457701"/>
            <a:ext cx="735013" cy="5508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89075" y="4525963"/>
            <a:ext cx="414338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85813" y="1235076"/>
            <a:ext cx="1389062" cy="12223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20">
              <a:solidFill>
                <a:srgbClr val="000000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128714" y="1565275"/>
            <a:ext cx="617537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4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4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WordArt 30"/>
          <p:cNvSpPr>
            <a:spLocks noChangeArrowheads="1" noChangeShapeType="1" noTextEdit="1"/>
          </p:cNvSpPr>
          <p:nvPr/>
        </p:nvSpPr>
        <p:spPr bwMode="auto">
          <a:xfrm>
            <a:off x="2243139" y="342900"/>
            <a:ext cx="5375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4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87014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18751" y="3135314"/>
            <a:ext cx="6000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837739" y="4368800"/>
            <a:ext cx="1577975" cy="1062038"/>
            <a:chOff x="4320" y="2928"/>
            <a:chExt cx="1104" cy="1104"/>
          </a:xfrm>
        </p:grpSpPr>
        <p:sp>
          <p:nvSpPr>
            <p:cNvPr id="41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129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992188"/>
            <a:ext cx="924560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4" y="71438"/>
            <a:ext cx="14874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30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1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7" grpId="0" animBg="1"/>
      <p:bldP spid="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057401" y="1099595"/>
            <a:ext cx="10007219" cy="16845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vi-VN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Số đầu tiên của dãy số tự nhiên</a:t>
            </a:r>
            <a:r>
              <a:rPr lang="en-US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là số </a:t>
            </a:r>
            <a:r>
              <a:rPr lang="en-US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925032" y="330042"/>
            <a:ext cx="357669" cy="5417616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6167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4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354" y="-308167"/>
              <a:ext cx="77197" cy="7166167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576514" y="4304793"/>
            <a:ext cx="1669596" cy="70377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11480">
              <a:lnSpc>
                <a:spcPct val="250000"/>
              </a:lnSpc>
              <a:defRPr/>
            </a:pPr>
            <a:r>
              <a:rPr lang="en-US" sz="288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S</a:t>
            </a:r>
            <a:endParaRPr lang="vi-VN" sz="288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defTabSz="411480">
              <a:defRPr/>
            </a:pPr>
            <a:endParaRPr lang="en-US" sz="288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462338"/>
            <a:ext cx="533400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9" y="3233739"/>
            <a:ext cx="1349375" cy="7207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95400" y="3298825"/>
            <a:ext cx="736600" cy="55245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481139" y="3400425"/>
            <a:ext cx="414337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576514" y="3298825"/>
            <a:ext cx="1669595" cy="6692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endParaRPr lang="vi-V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24388"/>
            <a:ext cx="534988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340226"/>
            <a:ext cx="1350962" cy="7223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82701" y="4457701"/>
            <a:ext cx="735013" cy="5508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89075" y="4525963"/>
            <a:ext cx="414338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85813" y="1235076"/>
            <a:ext cx="1389062" cy="12223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20">
              <a:solidFill>
                <a:srgbClr val="000000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128714" y="1565275"/>
            <a:ext cx="617537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4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4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WordArt 30"/>
          <p:cNvSpPr>
            <a:spLocks noChangeArrowheads="1" noChangeShapeType="1" noTextEdit="1"/>
          </p:cNvSpPr>
          <p:nvPr/>
        </p:nvSpPr>
        <p:spPr bwMode="auto">
          <a:xfrm>
            <a:off x="2243139" y="342900"/>
            <a:ext cx="5375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4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87014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18751" y="3135314"/>
            <a:ext cx="6000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837739" y="4368800"/>
            <a:ext cx="1577975" cy="1062038"/>
            <a:chOff x="4320" y="2928"/>
            <a:chExt cx="1104" cy="1104"/>
          </a:xfrm>
        </p:grpSpPr>
        <p:sp>
          <p:nvSpPr>
            <p:cNvPr id="41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129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992188"/>
            <a:ext cx="924560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4" y="71438"/>
            <a:ext cx="14874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697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11111E-6 L 2.29167E-6 -0.07222 " pathEditMode="relative" rAng="0" ptsTypes="AA">
                                      <p:cBhvr>
                                        <p:cTn id="1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7" grpId="0" animBg="1"/>
      <p:bldP spid="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057401" y="1099595"/>
            <a:ext cx="10007219" cy="16845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en-US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vi-VN" b="1" dirty="0">
                <a:solidFill>
                  <a:srgbClr val="000000"/>
                </a:solidFill>
                <a:cs typeface="Calibri" panose="020F0502020204030204" pitchFamily="34" charset="0"/>
              </a:rPr>
              <a:t>Số liền trước của một số bé hơn số liền sau của </a:t>
            </a:r>
            <a:endParaRPr 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b="1" dirty="0">
                <a:solidFill>
                  <a:srgbClr val="000000"/>
                </a:solidFill>
                <a:cs typeface="Calibri" panose="020F0502020204030204" pitchFamily="34" charset="0"/>
              </a:rPr>
              <a:t>một số 2 đơn vị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925032" y="330042"/>
            <a:ext cx="357669" cy="5417616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6167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4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354" y="-308167"/>
              <a:ext cx="77197" cy="7166167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1480">
                <a:defRPr/>
              </a:pPr>
              <a:endParaRPr lang="en-US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524013" y="4343962"/>
            <a:ext cx="1669596" cy="70377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11480">
              <a:lnSpc>
                <a:spcPct val="250000"/>
              </a:lnSpc>
              <a:defRPr/>
            </a:pPr>
            <a:r>
              <a:rPr lang="en-US" sz="288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S</a:t>
            </a:r>
            <a:endParaRPr lang="vi-VN" sz="288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defTabSz="411480">
              <a:defRPr/>
            </a:pPr>
            <a:endParaRPr lang="en-US" sz="288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462338"/>
            <a:ext cx="533400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9" y="3233739"/>
            <a:ext cx="1349375" cy="7207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95400" y="3298825"/>
            <a:ext cx="736600" cy="55245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481139" y="3400425"/>
            <a:ext cx="414337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513828" y="3259477"/>
            <a:ext cx="1669595" cy="6692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defTabSz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endParaRPr lang="vi-V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24388"/>
            <a:ext cx="534988" cy="3159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340226"/>
            <a:ext cx="1350962" cy="7223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82701" y="4457701"/>
            <a:ext cx="735013" cy="5508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89075" y="4525963"/>
            <a:ext cx="414338" cy="3492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4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85813" y="1235076"/>
            <a:ext cx="1389062" cy="12223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20">
              <a:solidFill>
                <a:srgbClr val="000000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128714" y="1565275"/>
            <a:ext cx="617537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4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4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WordArt 30"/>
          <p:cNvSpPr>
            <a:spLocks noChangeArrowheads="1" noChangeShapeType="1" noTextEdit="1"/>
          </p:cNvSpPr>
          <p:nvPr/>
        </p:nvSpPr>
        <p:spPr bwMode="auto">
          <a:xfrm>
            <a:off x="2243139" y="342900"/>
            <a:ext cx="5375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4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4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87014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18751" y="3135314"/>
            <a:ext cx="6000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18751" y="3065464"/>
            <a:ext cx="600075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4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837739" y="4368800"/>
            <a:ext cx="1577975" cy="1062038"/>
            <a:chOff x="4320" y="2928"/>
            <a:chExt cx="1104" cy="1104"/>
          </a:xfrm>
        </p:grpSpPr>
        <p:sp>
          <p:nvSpPr>
            <p:cNvPr id="41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4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129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992188"/>
            <a:ext cx="924560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4" y="71438"/>
            <a:ext cx="14874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30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11111E-6 L -2.08333E-7 -0.07222 " pathEditMode="relative" rAng="0" ptsTypes="AA">
                                      <p:cBhvr>
                                        <p:cTn id="1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7" grpId="0" animBg="1"/>
      <p:bldP spid="5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69B857F-AFD7-A4D0-657D-B2F003EF486F}"/>
              </a:ext>
            </a:extLst>
          </p:cNvPr>
          <p:cNvGrpSpPr/>
          <p:nvPr/>
        </p:nvGrpSpPr>
        <p:grpSpPr>
          <a:xfrm>
            <a:off x="-103910" y="1264025"/>
            <a:ext cx="11129719" cy="5060400"/>
            <a:chOff x="368616" y="1792579"/>
            <a:chExt cx="11129719" cy="4888569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39DAFAA-8A2A-D096-2221-B2A06C226422}"/>
                </a:ext>
              </a:extLst>
            </p:cNvPr>
            <p:cNvSpPr txBox="1"/>
            <p:nvPr/>
          </p:nvSpPr>
          <p:spPr>
            <a:xfrm>
              <a:off x="1749533" y="1792579"/>
              <a:ext cx="9748802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0.</a:t>
              </a:r>
              <a:endParaRPr lang="vi-VN" sz="36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+mj-lt"/>
                  <a:cs typeface="Calibri" panose="020F0502020204030204" pitchFamily="34" charset="0"/>
                </a:rPr>
                <a:t>.</a:t>
              </a:r>
              <a:endParaRPr lang="vi-VN" sz="36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883AD55-DFFC-1085-04BD-2E8DE66EEF22}"/>
                </a:ext>
              </a:extLst>
            </p:cNvPr>
            <p:cNvSpPr/>
            <p:nvPr/>
          </p:nvSpPr>
          <p:spPr>
            <a:xfrm>
              <a:off x="9532987" y="1900791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DAA6EEEA-1FE5-391F-D641-67A95B113D6F}"/>
                </a:ext>
              </a:extLst>
            </p:cNvPr>
            <p:cNvSpPr/>
            <p:nvPr/>
          </p:nvSpPr>
          <p:spPr>
            <a:xfrm>
              <a:off x="10090459" y="2758860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8CEB3E0A-AFAA-AAD6-D7B9-06F22E7FD6D0}"/>
                </a:ext>
              </a:extLst>
            </p:cNvPr>
            <p:cNvSpPr/>
            <p:nvPr/>
          </p:nvSpPr>
          <p:spPr>
            <a:xfrm>
              <a:off x="10149675" y="3575002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87EFCC1A-ECCD-C60A-2E84-0DDCC431F59F}"/>
                </a:ext>
              </a:extLst>
            </p:cNvPr>
            <p:cNvSpPr/>
            <p:nvPr/>
          </p:nvSpPr>
          <p:spPr>
            <a:xfrm>
              <a:off x="5797713" y="5217942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658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407024" y="1613647"/>
            <a:ext cx="3375211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77071" y="20700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2787631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3332529" y="384727"/>
            <a:ext cx="705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 số liền trước của các số sau.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5528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239923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2869229" y="478856"/>
            <a:ext cx="888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641339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7">
            <a:extLst>
              <a:ext uri="{FF2B5EF4-FFF2-40B4-BE49-F238E27FC236}">
                <a16:creationId xmlns:a16="http://schemas.microsoft.com/office/drawing/2014/main" xmlns="" id="{8D539C36-FF33-4AEB-A79C-32E995B33CD0}"/>
              </a:ext>
            </a:extLst>
          </p:cNvPr>
          <p:cNvSpPr txBox="1"/>
          <p:nvPr/>
        </p:nvSpPr>
        <p:spPr>
          <a:xfrm>
            <a:off x="195943" y="250421"/>
            <a:ext cx="1187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48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8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&gt;,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&lt;,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ô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trống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DB2FEA7-28D4-1591-943A-72F121872AB4}"/>
              </a:ext>
            </a:extLst>
          </p:cNvPr>
          <p:cNvSpPr/>
          <p:nvPr/>
        </p:nvSpPr>
        <p:spPr>
          <a:xfrm>
            <a:off x="3000655" y="1428095"/>
            <a:ext cx="5296180" cy="2552700"/>
          </a:xfrm>
          <a:prstGeom prst="roundRect">
            <a:avLst/>
          </a:prstGeom>
          <a:solidFill>
            <a:srgbClr val="F7B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A2A5D5-07F3-26A7-C02D-254EE6304D38}"/>
              </a:ext>
            </a:extLst>
          </p:cNvPr>
          <p:cNvGrpSpPr/>
          <p:nvPr/>
        </p:nvGrpSpPr>
        <p:grpSpPr>
          <a:xfrm>
            <a:off x="3143529" y="1712691"/>
            <a:ext cx="4951599" cy="523220"/>
            <a:chOff x="3219729" y="1579341"/>
            <a:chExt cx="4951599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FDECEF5-81D4-B1D9-745E-6EA9D9F82C81}"/>
                </a:ext>
              </a:extLst>
            </p:cNvPr>
            <p:cNvSpPr txBox="1"/>
            <p:nvPr/>
          </p:nvSpPr>
          <p:spPr>
            <a:xfrm>
              <a:off x="3219729" y="1579341"/>
              <a:ext cx="495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 nes New Roman"/>
                </a:rPr>
                <a:t>278 992 000         278 999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39BFF18-78E5-26E7-E98B-8011E6A7F819}"/>
                </a:ext>
              </a:extLst>
            </p:cNvPr>
            <p:cNvSpPr/>
            <p:nvPr/>
          </p:nvSpPr>
          <p:spPr>
            <a:xfrm>
              <a:off x="5536827" y="1579952"/>
              <a:ext cx="523875" cy="4953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EBB5F4D-F593-6739-B655-5D99E0E1B77F}"/>
              </a:ext>
            </a:extLst>
          </p:cNvPr>
          <p:cNvGrpSpPr/>
          <p:nvPr/>
        </p:nvGrpSpPr>
        <p:grpSpPr>
          <a:xfrm>
            <a:off x="3157956" y="2635608"/>
            <a:ext cx="5392412" cy="536874"/>
            <a:chOff x="-822372" y="-481293"/>
            <a:chExt cx="5392412" cy="5368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41F4096-8FBC-A216-537D-9FC3709CF887}"/>
                </a:ext>
              </a:extLst>
            </p:cNvPr>
            <p:cNvSpPr txBox="1"/>
            <p:nvPr/>
          </p:nvSpPr>
          <p:spPr>
            <a:xfrm>
              <a:off x="-822372" y="-467639"/>
              <a:ext cx="5392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 nes New Roman"/>
                </a:rPr>
                <a:t>37 338 449        37 839 449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3EFABA3-A892-F721-CD1B-B22429BBD71A}"/>
                </a:ext>
              </a:extLst>
            </p:cNvPr>
            <p:cNvSpPr/>
            <p:nvPr/>
          </p:nvSpPr>
          <p:spPr>
            <a:xfrm>
              <a:off x="1189784" y="-481293"/>
              <a:ext cx="523875" cy="4953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-2407024" y="1613647"/>
            <a:ext cx="3375211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07025" y="1624293"/>
            <a:ext cx="3375211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107" y="-76988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7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03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-2407024" y="1613647"/>
            <a:ext cx="3375211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xmlns="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407024" y="1613647"/>
            <a:ext cx="3035633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ounded Rectangle 24">
            <a:extLst>
              <a:ext uri="{FF2B5EF4-FFF2-40B4-BE49-F238E27FC236}">
                <a16:creationId xmlns:a16="http://schemas.microsoft.com/office/drawing/2014/main" xmlns="" id="{7C2E04BE-C423-62E9-AA92-1FDDAAAC07E0}"/>
              </a:ext>
            </a:extLst>
          </p:cNvPr>
          <p:cNvSpPr/>
          <p:nvPr/>
        </p:nvSpPr>
        <p:spPr>
          <a:xfrm>
            <a:off x="1903790" y="1371599"/>
            <a:ext cx="8656530" cy="1067657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xmlns="" id="{7C2E04BE-C423-62E9-AA92-1FDDAAAC07E0}"/>
              </a:ext>
            </a:extLst>
          </p:cNvPr>
          <p:cNvSpPr/>
          <p:nvPr/>
        </p:nvSpPr>
        <p:spPr>
          <a:xfrm>
            <a:off x="1903790" y="2979455"/>
            <a:ext cx="8656529" cy="106448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1BEFDF5-9052-261D-B08C-A72DE755D16B}"/>
              </a:ext>
            </a:extLst>
          </p:cNvPr>
          <p:cNvSpPr txBox="1"/>
          <p:nvPr/>
        </p:nvSpPr>
        <p:spPr>
          <a:xfrm>
            <a:off x="2005170" y="1611152"/>
            <a:ext cx="810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nào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bé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hơn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0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không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?</a:t>
            </a:r>
            <a:endParaRPr lang="en-US" sz="3200" b="1" dirty="0">
              <a:latin typeface="Time nes New Roman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1BEFDF5-9052-261D-B08C-A72DE755D16B}"/>
              </a:ext>
            </a:extLst>
          </p:cNvPr>
          <p:cNvSpPr txBox="1"/>
          <p:nvPr/>
        </p:nvSpPr>
        <p:spPr>
          <a:xfrm>
            <a:off x="2036547" y="3229275"/>
            <a:ext cx="810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nào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lớn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hơn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 10 </a:t>
            </a:r>
            <a:r>
              <a:rPr lang="en-US" sz="3200" b="1" dirty="0" err="1" smtClean="0">
                <a:latin typeface="Time nes New Roman"/>
                <a:cs typeface="Calibri" panose="020F0502020204030204" pitchFamily="34" charset="0"/>
              </a:rPr>
              <a:t>không</a:t>
            </a:r>
            <a:r>
              <a:rPr lang="en-US" sz="3200" b="1" dirty="0" smtClean="0">
                <a:latin typeface="Time nes New Roman"/>
                <a:cs typeface="Calibri" panose="020F0502020204030204" pitchFamily="34" charset="0"/>
              </a:rPr>
              <a:t>?</a:t>
            </a:r>
            <a:endParaRPr lang="en-US" sz="3200" b="1" dirty="0">
              <a:latin typeface="Time nes New Roman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407024" y="1613647"/>
            <a:ext cx="3375211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9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40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FAB24F64-23ED-3050-57C8-25A0DC2C5388}"/>
              </a:ext>
            </a:extLst>
          </p:cNvPr>
          <p:cNvSpPr/>
          <p:nvPr/>
        </p:nvSpPr>
        <p:spPr>
          <a:xfrm>
            <a:off x="499729" y="1487165"/>
            <a:ext cx="2838255" cy="1436789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 nes New Roman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Time nes New Roman"/>
                <a:cs typeface="Calibri" panose="020F0502020204030204" pitchFamily="34" charset="0"/>
              </a:rPr>
              <a:t> 0, 1, 2, </a:t>
            </a:r>
            <a:r>
              <a:rPr lang="en-US" sz="2400" b="1" dirty="0" smtClean="0">
                <a:latin typeface="Time nes New Roman"/>
                <a:cs typeface="Calibri" panose="020F0502020204030204" pitchFamily="34" charset="0"/>
              </a:rPr>
              <a:t>3 </a:t>
            </a:r>
            <a:r>
              <a:rPr lang="en-US" sz="2400" b="1" dirty="0" err="1" smtClean="0">
                <a:latin typeface="Time nes New Roman"/>
                <a:cs typeface="Calibri" panose="020F0502020204030204" pitchFamily="34" charset="0"/>
              </a:rPr>
              <a:t>là</a:t>
            </a:r>
            <a:r>
              <a:rPr lang="en-US" sz="2400" b="1" dirty="0" smtClean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Time nes New Roman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Time nes New Roman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Time nes New Roman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Time nes New Roman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 nes New Roman"/>
                <a:cs typeface="Calibri" panose="020F0502020204030204" pitchFamily="34" charset="0"/>
              </a:rPr>
              <a:t>nhiên</a:t>
            </a:r>
            <a:r>
              <a:rPr lang="en-US" sz="2400" b="1" dirty="0" smtClean="0">
                <a:latin typeface="Time nes New Roman"/>
                <a:cs typeface="Calibri" panose="020F0502020204030204" pitchFamily="34" charset="0"/>
              </a:rPr>
              <a:t>…</a:t>
            </a:r>
            <a:endParaRPr lang="en-US" sz="2400" b="1" dirty="0">
              <a:latin typeface="Time nes New Roman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2407023" y="1613647"/>
            <a:ext cx="2728340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5" y="279348"/>
            <a:ext cx="11876603" cy="650755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xmlns="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xmlns="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xmlns="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xmlns="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xmlns="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xmlns="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xmlns="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xmlns="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xmlns="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xmlns="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xmlns="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xmlns="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xmlns="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xmlns="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xmlns="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xmlns="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xmlns="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xmlns="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xmlns="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xmlns="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xmlns="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xmlns="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xmlns="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xmlns="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xmlns="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xmlns="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xmlns="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xmlns="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Left Brace 38">
            <a:extLst>
              <a:ext uri="{FF2B5EF4-FFF2-40B4-BE49-F238E27FC236}">
                <a16:creationId xmlns:a16="http://schemas.microsoft.com/office/drawing/2014/main" xmlns="" id="{379742AB-FAF4-90C1-F825-52A0EC626CDB}"/>
              </a:ext>
            </a:extLst>
          </p:cNvPr>
          <p:cNvSpPr/>
          <p:nvPr/>
        </p:nvSpPr>
        <p:spPr>
          <a:xfrm rot="5400000">
            <a:off x="3081713" y="1088503"/>
            <a:ext cx="425305" cy="61325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639907-8089-2421-8C10-6C6601FFAAFD}"/>
              </a:ext>
            </a:extLst>
          </p:cNvPr>
          <p:cNvSpPr txBox="1"/>
          <p:nvPr/>
        </p:nvSpPr>
        <p:spPr>
          <a:xfrm>
            <a:off x="2935131" y="597704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xmlns="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208" y="1619068"/>
            <a:ext cx="444500" cy="418173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36">
            <a:extLst>
              <a:ext uri="{FF2B5EF4-FFF2-40B4-BE49-F238E27FC236}">
                <a16:creationId xmlns:a16="http://schemas.microsoft.com/office/drawing/2014/main" xmlns="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211205"/>
            <a:ext cx="1905000" cy="1418010"/>
            <a:chOff x="816" y="2016"/>
            <a:chExt cx="1200" cy="720"/>
          </a:xfrm>
        </p:grpSpPr>
        <p:sp>
          <p:nvSpPr>
            <p:cNvPr id="44" name="AutoShape 34">
              <a:extLst>
                <a:ext uri="{FF2B5EF4-FFF2-40B4-BE49-F238E27FC236}">
                  <a16:creationId xmlns:a16="http://schemas.microsoft.com/office/drawing/2014/main" xmlns="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5" name="Text Box 35">
              <a:extLst>
                <a:ext uri="{FF2B5EF4-FFF2-40B4-BE49-F238E27FC236}">
                  <a16:creationId xmlns:a16="http://schemas.microsoft.com/office/drawing/2014/main" xmlns="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34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-2407023" y="1613647"/>
            <a:ext cx="2619676" cy="387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978</TotalTime>
  <Words>559</Words>
  <Application>Microsoft Office PowerPoint</Application>
  <PresentationFormat>Custom</PresentationFormat>
  <Paragraphs>160</Paragraphs>
  <Slides>22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DELL</cp:lastModifiedBy>
  <cp:revision>103</cp:revision>
  <cp:lastPrinted>2023-10-08T22:50:00Z</cp:lastPrinted>
  <dcterms:created xsi:type="dcterms:W3CDTF">2023-08-09T23:21:32Z</dcterms:created>
  <dcterms:modified xsi:type="dcterms:W3CDTF">2023-10-17T03:16:18Z</dcterms:modified>
  <cp:category>9Slide.vn</cp:category>
</cp:coreProperties>
</file>