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7" r:id="rId2"/>
  </p:sldMasterIdLst>
  <p:notesMasterIdLst>
    <p:notesMasterId r:id="rId19"/>
  </p:notesMasterIdLst>
  <p:sldIdLst>
    <p:sldId id="380" r:id="rId3"/>
    <p:sldId id="382" r:id="rId4"/>
    <p:sldId id="322" r:id="rId5"/>
    <p:sldId id="383" r:id="rId6"/>
    <p:sldId id="389" r:id="rId7"/>
    <p:sldId id="353" r:id="rId8"/>
    <p:sldId id="384" r:id="rId9"/>
    <p:sldId id="390" r:id="rId10"/>
    <p:sldId id="385" r:id="rId11"/>
    <p:sldId id="392" r:id="rId12"/>
    <p:sldId id="391" r:id="rId13"/>
    <p:sldId id="386" r:id="rId14"/>
    <p:sldId id="366" r:id="rId15"/>
    <p:sldId id="393" r:id="rId16"/>
    <p:sldId id="377" r:id="rId17"/>
    <p:sldId id="387" r:id="rId18"/>
  </p:sldIdLst>
  <p:sldSz cx="9144000" cy="5143500" type="screen16x9"/>
  <p:notesSz cx="6858000" cy="9144000"/>
  <p:embeddedFontLst>
    <p:embeddedFont>
      <p:font typeface="等线" panose="020B0604020202020204" charset="0"/>
      <p:regular r:id="rId20"/>
      <p:bold r:id="rId21"/>
    </p:embeddedFont>
    <p:embeddedFont>
      <p:font typeface="思源黑体 CN Bold" panose="020B0604020202020204" charset="0"/>
      <p:bold r:id="rId22"/>
    </p:embeddedFont>
    <p:embeddedFont>
      <p:font typeface="AvantGarde" panose="00000400000000000000" charset="0"/>
      <p:regular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C1C1C"/>
    <a:srgbClr val="EF86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60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B6F11-BC89-4AAB-A063-12B9341974DC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4C92A-ECB1-46C6-BAB7-7FC3E8BD5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7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TV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98050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HS (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oẳn</a:t>
            </a:r>
            <a:r>
              <a:rPr lang="en-US" dirty="0"/>
              <a:t> </a:t>
            </a:r>
            <a:r>
              <a:rPr lang="en-US" dirty="0" err="1"/>
              <a:t>tù</a:t>
            </a:r>
            <a:r>
              <a:rPr lang="en-US" dirty="0"/>
              <a:t> </a:t>
            </a:r>
            <a:r>
              <a:rPr lang="en-US" dirty="0" err="1"/>
              <a:t>tì</a:t>
            </a:r>
            <a:r>
              <a:rPr lang="en-US" dirty="0"/>
              <a:t>)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bịt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HS </a:t>
            </a:r>
            <a:r>
              <a:rPr lang="en-US" dirty="0" err="1"/>
              <a:t>lại</a:t>
            </a:r>
            <a:r>
              <a:rPr lang="en-US" dirty="0"/>
              <a:t>. D</a:t>
            </a:r>
            <a:r>
              <a:rPr lang="vi-VN" dirty="0"/>
              <a:t>ư</a:t>
            </a:r>
            <a:r>
              <a:rPr lang="en-US" dirty="0" err="1"/>
              <a:t>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1 – 2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HS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3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HS (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oẳn</a:t>
            </a:r>
            <a:r>
              <a:rPr lang="en-US" dirty="0"/>
              <a:t> </a:t>
            </a:r>
            <a:r>
              <a:rPr lang="en-US" dirty="0" err="1"/>
              <a:t>tù</a:t>
            </a:r>
            <a:r>
              <a:rPr lang="en-US" dirty="0"/>
              <a:t> </a:t>
            </a:r>
            <a:r>
              <a:rPr lang="en-US" dirty="0" err="1"/>
              <a:t>tì</a:t>
            </a:r>
            <a:r>
              <a:rPr lang="en-US" dirty="0"/>
              <a:t>)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bịt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HS </a:t>
            </a:r>
            <a:r>
              <a:rPr lang="en-US" dirty="0" err="1"/>
              <a:t>lại</a:t>
            </a:r>
            <a:r>
              <a:rPr lang="en-US" dirty="0"/>
              <a:t>. D</a:t>
            </a:r>
            <a:r>
              <a:rPr lang="vi-VN" dirty="0"/>
              <a:t>ư</a:t>
            </a:r>
            <a:r>
              <a:rPr lang="en-US" dirty="0" err="1"/>
              <a:t>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1 – 2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HS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3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4C92A-ECB1-46C6-BAB7-7FC3E8BD52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53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4C92A-ECB1-46C6-BAB7-7FC3E8BD52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88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AE49F-BDB5-4E12-8EC1-DEA201E2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C0CF8-7C2E-47AA-98AE-A5F1FBD20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99FFE-59D1-4CE6-B38A-727C8D1C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DCD65-C7C3-46DC-900B-16C0DC454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18B19-96C2-4D35-8035-F5B8ED7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2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1625-0096-480B-B284-F79C4CDD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D9DC9E-4AE8-4142-B2A3-1CBEE6398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5A886-6C6F-42D2-B896-20157021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A85D1-95C5-4861-ACC5-EA287219F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3B3B6-20DF-4606-B6A1-6AEA2886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3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F685E5-2371-474E-841B-CC50888A2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02C0A-7D04-4E05-8BBD-93F904862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52D6B-7B98-48D8-9CF5-6D9D2C9F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89346-840E-4317-8736-A5645CDB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CFACD-5117-46E0-8249-F18D0653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4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711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8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3669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5622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2086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6496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0B127C-92B5-4FFA-837D-E04006F66D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714375" cy="3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075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387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0C9A-775C-4BCE-8AC4-58961674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B5DC5-22E4-44AA-A2C8-6F903F833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DE03E-8151-4587-AA45-83CFB5F86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DE2FD-E75B-4A88-B8DF-09822548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87C01-80F5-4C3D-A769-686C46756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70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3635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1558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996E-D8C6-44DE-9EC6-26C40C1CAA6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0CF7-7CFC-4A1D-B37F-25255C9F5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1928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0" y="194193"/>
            <a:ext cx="8539315" cy="859366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030041"/>
            <a:ext cx="8582414" cy="3903573"/>
            <a:chOff x="220782" y="1309284"/>
            <a:chExt cx="6436810" cy="3624331"/>
          </a:xfrm>
        </p:grpSpPr>
        <p:sp>
          <p:nvSpPr>
            <p:cNvPr id="17" name="Freeform 16"/>
            <p:cNvSpPr/>
            <p:nvPr/>
          </p:nvSpPr>
          <p:spPr>
            <a:xfrm>
              <a:off x="1344141" y="1309284"/>
              <a:ext cx="5254779" cy="31836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DDFC95A-4495-4C37-B4AD-CB0303C12685}"/>
              </a:ext>
            </a:extLst>
          </p:cNvPr>
          <p:cNvGrpSpPr/>
          <p:nvPr userDrawn="1"/>
        </p:nvGrpSpPr>
        <p:grpSpPr>
          <a:xfrm>
            <a:off x="378397" y="374736"/>
            <a:ext cx="1175657" cy="1076447"/>
            <a:chOff x="1856085" y="3027724"/>
            <a:chExt cx="1567543" cy="1435263"/>
          </a:xfrm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926F64AC-DBB4-41FC-9D8B-59D4EC30789A}"/>
                </a:ext>
              </a:extLst>
            </p:cNvPr>
            <p:cNvSpPr/>
            <p:nvPr userDrawn="1"/>
          </p:nvSpPr>
          <p:spPr>
            <a:xfrm>
              <a:off x="1856085" y="3027724"/>
              <a:ext cx="1567543" cy="1435263"/>
            </a:xfrm>
            <a:prstGeom prst="hexagon">
              <a:avLst/>
            </a:prstGeom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4A603415-0853-49C9-BB28-27C3950AE19D}"/>
                </a:ext>
              </a:extLst>
            </p:cNvPr>
            <p:cNvSpPr/>
            <p:nvPr userDrawn="1"/>
          </p:nvSpPr>
          <p:spPr>
            <a:xfrm>
              <a:off x="1884660" y="3061355"/>
              <a:ext cx="1512000" cy="1368000"/>
            </a:xfrm>
            <a:prstGeom prst="hexagon">
              <a:avLst/>
            </a:prstGeom>
            <a:solidFill>
              <a:schemeClr val="accent2"/>
            </a:solidFill>
            <a:ln w="19050">
              <a:solidFill>
                <a:srgbClr val="1C1C1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D20E53BC-1B4F-4842-B6FD-84426DC20C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75" y="447474"/>
            <a:ext cx="782712" cy="96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3CF5FC4-2838-452E-803C-E2A308E186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79" y="4760100"/>
            <a:ext cx="840922" cy="37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29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214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24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92D7-DBE1-430E-8B88-CCD58CC5C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FC13D-4807-40C2-88D3-78524A53B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510F2-360D-4A61-95AE-9E8D3A26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C49B2-38B1-4C21-8065-54669DFE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50840-AA79-4351-BC5D-F49901D6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9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462A-663C-4C83-9111-CEF4A545A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CCFF1-1493-42A4-95E7-4FBD227F2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4DB49-A75F-4CAA-89AC-5ADD4B760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D293C-F452-4FBE-82F7-2477D50A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F2345-054D-48D3-9814-C4E5DEC4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67DC0-87D3-4936-8179-5E8878B5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6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DBA1-4B2E-475F-8A0F-99B91047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93052-F49C-403D-BBB6-4EC478D8F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BD713-4359-41C3-9BBC-CD21F01A1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649F2-A614-4078-9C6E-320ECA522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A3BF91-D0A1-4F2D-801D-1D55BA13C4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18A61-A2D8-4B2F-AAFE-B7DD41E25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BB9B81-5783-4C9A-BAC8-BB9F0C8E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0744AB-F5F0-4E98-A85C-934547639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CDAC4-9D73-494C-A8D3-28DD6DE2B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D4258-EEEA-40F7-80F1-08F04E47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B3E4F-A6B1-4154-9D4F-905E06C86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7C7B4-E6E1-4067-AAFD-2B1C624C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524CD2-FCC8-44B6-AB2A-FB1D05FDF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919D1-42E8-45FD-8CF6-D3FD9F93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937A6-78D9-40EF-88F0-5E5A7DF8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2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4442-C5B6-46D5-B0E9-0B320F902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610B9-BD97-4EDF-981B-7165528CC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481EA-EA53-4CB5-B456-45EE14DA3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338B1-383D-47D1-9C16-F6ABC211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340D1-4592-4D90-B935-84D4E4D0D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48677-2489-4E53-A88D-7F842DE2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3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38A0-F07F-42FB-9507-4F6AC5947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74095-64FC-43F6-8522-E762B516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E6DB7-0923-40CB-AC29-F3AA52906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6C9F2-BAAE-4699-86D2-3AA9C6CA4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C1E8D-F26C-46CD-9A67-D757A677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25E07-7F4F-4E01-86EC-970FCD60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2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F393A-8BA3-42E4-AD95-91E8B1A6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5707D-6FC4-427C-A171-E131817AC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CD700-7057-49F6-9C8A-207048D3D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469BD-26AA-487A-8FBE-C0A271FD9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8260F-2D3A-40B7-B1E8-F4A0AC64C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6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05F66-04D4-498F-A747-5DC84AA113D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143E9-9C2A-4DCA-B031-DA1D099B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670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NhacDo\Co%20gai%20mo%20duong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9"/>
          <p:cNvSpPr txBox="1">
            <a:spLocks noChangeArrowheads="1"/>
          </p:cNvSpPr>
          <p:nvPr/>
        </p:nvSpPr>
        <p:spPr bwMode="auto">
          <a:xfrm>
            <a:off x="2416764" y="2130432"/>
            <a:ext cx="37338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en-US" altLang="vi-VN" sz="2700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 ĐỌC</a:t>
            </a:r>
            <a:r>
              <a:rPr lang="vi-VN" altLang="vi-VN" sz="2700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LỚP 4</a:t>
            </a:r>
            <a:endParaRPr lang="en-US" altLang="vi-VN" sz="2700" b="1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Co gai mo d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80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图片 39940" descr="1-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49" y="3197424"/>
            <a:ext cx="3695700" cy="215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" y="3086101"/>
            <a:ext cx="1803797" cy="199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23" y="66676"/>
            <a:ext cx="1069181" cy="149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5208" y="150750"/>
            <a:ext cx="6304932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dirty="0">
                <a:ln/>
                <a:solidFill>
                  <a:srgbClr val="FF0000"/>
                </a:solidFill>
                <a:latin typeface="Time nes New Roman"/>
              </a:rPr>
              <a:t>TRƯỜNG TIỂU HỌC QUỐC TUẤN</a:t>
            </a:r>
            <a:endParaRPr lang="en-US" sz="3000" b="1" dirty="0">
              <a:ln/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6902" y="1046010"/>
            <a:ext cx="7396287" cy="370404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THẦY GIÁO, CÔ GIÁO VỀ DỰ GIỜ</a:t>
            </a:r>
            <a:endParaRPr lang="en-US" sz="3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91515" y="4084857"/>
            <a:ext cx="4614125" cy="495300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9057" y="4089918"/>
            <a:ext cx="4486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GIÁO VIÊN: </a:t>
            </a:r>
            <a:r>
              <a:rPr lang="en-US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PHÙNG THỊ THU HIỀN</a:t>
            </a:r>
            <a:endParaRPr lang="en-US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9555" y="2726995"/>
            <a:ext cx="3545698" cy="7155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50" b="1" dirty="0" smtClean="0">
                <a:ln/>
                <a:latin typeface="Time nes New Roman"/>
              </a:rPr>
              <a:t>ĐIỀU KÌ DIỆU</a:t>
            </a:r>
            <a:endParaRPr lang="en-US" sz="4050" b="1" dirty="0">
              <a:ln/>
              <a:latin typeface="Time n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5208" y="155976"/>
            <a:ext cx="6304932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dirty="0">
                <a:ln/>
                <a:solidFill>
                  <a:srgbClr val="FF0000"/>
                </a:solidFill>
                <a:latin typeface="Time nes New Roman"/>
              </a:rPr>
              <a:t>TRƯỜNG TIỂU HỌC QUỐC TUẤN</a:t>
            </a:r>
            <a:endParaRPr lang="en-US" sz="3000" b="1" dirty="0">
              <a:ln/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" y="-27797"/>
            <a:ext cx="1525491" cy="134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3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4"/>
                </p:tgtEl>
              </p:cMediaNode>
            </p:audio>
          </p:childTnLst>
        </p:cTn>
      </p:par>
    </p:tnLst>
    <p:bldLst>
      <p:bldP spid="2050" grpId="0"/>
      <p:bldP spid="4" grpId="0"/>
      <p:bldP spid="8" grpId="0"/>
      <p:bldP spid="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0431" y="2421709"/>
            <a:ext cx="2616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3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D55338-2E38-446A-9940-5A00DA1F8DD0}"/>
              </a:ext>
            </a:extLst>
          </p:cNvPr>
          <p:cNvSpPr txBox="1"/>
          <p:nvPr/>
        </p:nvSpPr>
        <p:spPr>
          <a:xfrm>
            <a:off x="560038" y="378023"/>
            <a:ext cx="823561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4</a:t>
            </a: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dàn đ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ồ</a:t>
            </a:r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 ca ở cuối bài thơ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 hiện đi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ề</a:t>
            </a:r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 gì? </a:t>
            </a:r>
            <a:endParaRPr lang="en-US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Chọn câu trả lời đúng.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tập thể thích hát.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tập thể thống nhất.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Một tập thể đầy sức mạnh.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lang="vi-VN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tập thể </a:t>
            </a:r>
            <a:r>
              <a:rPr lang="en-US" sz="2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endParaRPr lang="vi-VN" sz="20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CC9B98-F610-4BA9-BBE1-9F0C14A93D3F}"/>
              </a:ext>
            </a:extLst>
          </p:cNvPr>
          <p:cNvSpPr/>
          <p:nvPr/>
        </p:nvSpPr>
        <p:spPr>
          <a:xfrm>
            <a:off x="477980" y="2171700"/>
            <a:ext cx="486115" cy="4693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937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11969" y="336724"/>
            <a:ext cx="2821242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9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BB6B61FF-A473-5FEF-1BA3-2C7DC4AAF74F}"/>
              </a:ext>
            </a:extLst>
          </p:cNvPr>
          <p:cNvSpPr/>
          <p:nvPr/>
        </p:nvSpPr>
        <p:spPr>
          <a:xfrm>
            <a:off x="887506" y="1444333"/>
            <a:ext cx="7799294" cy="216130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</a:rPr>
              <a:t>  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Mỗi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vẻ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không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ai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giống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ai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nhưng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khi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hòa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chung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tập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thì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lại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rất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hòa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quyện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thống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 nes New Roman"/>
              </a:rPr>
              <a:t>nhất</a:t>
            </a:r>
            <a:r>
              <a:rPr lang="en-US" sz="3600" dirty="0" smtClean="0">
                <a:solidFill>
                  <a:srgbClr val="000000"/>
                </a:solidFill>
                <a:latin typeface="Time nes New Roman"/>
              </a:rPr>
              <a:t>.</a:t>
            </a:r>
            <a:endParaRPr lang="en-US" sz="4000" dirty="0">
              <a:solidFill>
                <a:srgbClr val="000000"/>
              </a:solidFill>
              <a:latin typeface="Time n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41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802161" y="228393"/>
            <a:ext cx="2231325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LUYỆN ĐỌC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9852" y="2584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399722" y="308671"/>
            <a:ext cx="21155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1C1C1C"/>
                </a:solidFill>
                <a:latin typeface="UTM Avo" panose="02040603050506020204" pitchFamily="18" charset="0"/>
                <a:cs typeface="Arial"/>
                <a:sym typeface="Arial"/>
              </a:rPr>
              <a:t>ĐIỀU KÌ DIỆU </a:t>
            </a:r>
            <a:endParaRPr lang="en-US" sz="2000" b="1" kern="0" dirty="0">
              <a:solidFill>
                <a:srgbClr val="1C1C1C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96151" y="854834"/>
            <a:ext cx="3737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đứa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ngân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Chẳng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giọng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đứng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bạn hay giận dỗi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bạn thích thay đổi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bạn nhiều ước mơ.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vi-VN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 có nghĩ vu vơ 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 khác nhau nhiều thế 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 mỗi người một vẻ 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 mình có cách xa?</a:t>
            </a: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83C08-8537-49A4-8D6C-00A3D70F9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4" y="921076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66824B-4706-47B3-A06F-07ABDD0EAF3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2293119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BA4DB0-80EA-458E-8FF5-AC1C9C9F69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3728823"/>
            <a:ext cx="288000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D37263-356D-43B9-8A39-E22B7C8A9104}"/>
              </a:ext>
            </a:extLst>
          </p:cNvPr>
          <p:cNvSpPr txBox="1"/>
          <p:nvPr/>
        </p:nvSpPr>
        <p:spPr>
          <a:xfrm>
            <a:off x="5392906" y="924831"/>
            <a:ext cx="3737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bỗng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vườn hoa của mẹ 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Lung linh màu sắc thế 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 bông hoa tươi xinh.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 giống như</a:t>
            </a:r>
            <a:r>
              <a:rPr lang="en-US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 mình 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cũng đều đáng mến 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khi giọng hoà quyện 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Dàn đồng ca vang lừng.</a:t>
            </a:r>
            <a:endParaRPr lang="en-US" sz="18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ctr" defTabSz="914378">
              <a:buClr>
                <a:srgbClr val="000000"/>
              </a:buClr>
            </a:pP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Huỳnh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114201-8B6C-47D3-B450-8150364B5BAD}"/>
              </a:ext>
            </a:extLst>
          </p:cNvPr>
          <p:cNvGrpSpPr/>
          <p:nvPr/>
        </p:nvGrpSpPr>
        <p:grpSpPr>
          <a:xfrm>
            <a:off x="4975299" y="741910"/>
            <a:ext cx="395884" cy="646331"/>
            <a:chOff x="3371645" y="2868155"/>
            <a:chExt cx="395884" cy="6463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54474DB-DE56-453C-9961-9EA686F0F5E7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4BE02-D462-46B6-83B0-42F5E8AE0FFF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5F6ABD-EA9F-4274-A7F3-8DF7C7644573}"/>
              </a:ext>
            </a:extLst>
          </p:cNvPr>
          <p:cNvGrpSpPr/>
          <p:nvPr/>
        </p:nvGrpSpPr>
        <p:grpSpPr>
          <a:xfrm>
            <a:off x="4993010" y="2142939"/>
            <a:ext cx="395884" cy="646331"/>
            <a:chOff x="3371645" y="2868155"/>
            <a:chExt cx="395884" cy="6463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723AF1-AAA1-4A28-890D-1B2C8231E57E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447583-69C3-4AC2-A670-74DF9F0FD645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i="1">
                  <a:solidFill>
                    <a:schemeClr val="accent2"/>
                  </a:solidFill>
                  <a:latin typeface="UTM Charlotte" panose="02040603050506020204" pitchFamily="18" charset="0"/>
                </a:rPr>
                <a:t>5</a:t>
              </a:r>
              <a:endParaRPr lang="en-VN" sz="3600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0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802161" y="228393"/>
            <a:ext cx="2231325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LUYỆN ĐỌC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9852" y="2584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399722" y="308671"/>
            <a:ext cx="21155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1C1C1C"/>
                </a:solidFill>
                <a:latin typeface="UTM Avo" panose="02040603050506020204" pitchFamily="18" charset="0"/>
                <a:cs typeface="Arial"/>
                <a:sym typeface="Arial"/>
              </a:rPr>
              <a:t>ĐIỀU KÌ DIỆU </a:t>
            </a:r>
            <a:endParaRPr lang="en-US" sz="2000" b="1" kern="0" dirty="0">
              <a:solidFill>
                <a:srgbClr val="1C1C1C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96151" y="854834"/>
            <a:ext cx="3737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endParaRPr lang="en-US" sz="1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đứa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endParaRPr lang="en-US" sz="1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ngân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Chẳng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giọng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đứng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endParaRPr lang="en-US" sz="1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bạn </a:t>
            </a:r>
            <a:r>
              <a:rPr lang="vi-V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hay giận dỗi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bạn </a:t>
            </a:r>
            <a:r>
              <a:rPr lang="vi-V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 thay đổi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bạn </a:t>
            </a:r>
            <a:r>
              <a:rPr lang="vi-V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 ước mơ.</a:t>
            </a:r>
            <a:endParaRPr lang="en-US" sz="1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vi-VN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 có </a:t>
            </a:r>
            <a:r>
              <a:rPr lang="vi-V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 vu vơ </a:t>
            </a:r>
            <a:endParaRPr lang="en-US" sz="1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 </a:t>
            </a:r>
            <a:r>
              <a:rPr lang="vi-V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 nhau </a:t>
            </a: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 thế </a:t>
            </a:r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 </a:t>
            </a:r>
            <a:r>
              <a:rPr lang="vi-V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 người một vẻ </a:t>
            </a:r>
            <a:endParaRPr lang="en-US" sz="1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 mình có cách xa?</a:t>
            </a: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83C08-8537-49A4-8D6C-00A3D70F9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4" y="921076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66824B-4706-47B3-A06F-07ABDD0EAF3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2293119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BA4DB0-80EA-458E-8FF5-AC1C9C9F69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3728823"/>
            <a:ext cx="288000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D37263-356D-43B9-8A39-E22B7C8A9104}"/>
              </a:ext>
            </a:extLst>
          </p:cNvPr>
          <p:cNvSpPr txBox="1"/>
          <p:nvPr/>
        </p:nvSpPr>
        <p:spPr>
          <a:xfrm>
            <a:off x="5392906" y="924831"/>
            <a:ext cx="3737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bỗng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endParaRPr lang="en-US" sz="1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vườn hoa của mẹ </a:t>
            </a:r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Lung linh màu sắc thế </a:t>
            </a:r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 bông hoa </a:t>
            </a:r>
            <a:r>
              <a:rPr lang="vi-V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tươi xinh</a:t>
            </a: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 giống </a:t>
            </a: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 mình </a:t>
            </a:r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cũng đều </a:t>
            </a:r>
            <a:r>
              <a:rPr lang="vi-V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đáng mến </a:t>
            </a:r>
            <a:endParaRPr lang="en-US" sz="1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khi giọng </a:t>
            </a:r>
            <a:r>
              <a:rPr lang="vi-V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 quyện </a:t>
            </a:r>
            <a:endParaRPr lang="en-US" sz="1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Dàn đồng ca </a:t>
            </a:r>
            <a:r>
              <a:rPr lang="vi-VN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vang lừng.</a:t>
            </a:r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ctr" defTabSz="914378">
              <a:buClr>
                <a:srgbClr val="000000"/>
              </a:buClr>
            </a:pP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Huỳnh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1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114201-8B6C-47D3-B450-8150364B5BAD}"/>
              </a:ext>
            </a:extLst>
          </p:cNvPr>
          <p:cNvGrpSpPr/>
          <p:nvPr/>
        </p:nvGrpSpPr>
        <p:grpSpPr>
          <a:xfrm>
            <a:off x="4975299" y="741910"/>
            <a:ext cx="395884" cy="646331"/>
            <a:chOff x="3371645" y="2868155"/>
            <a:chExt cx="395884" cy="6463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54474DB-DE56-453C-9961-9EA686F0F5E7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4BE02-D462-46B6-83B0-42F5E8AE0FFF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5F6ABD-EA9F-4274-A7F3-8DF7C7644573}"/>
              </a:ext>
            </a:extLst>
          </p:cNvPr>
          <p:cNvGrpSpPr/>
          <p:nvPr/>
        </p:nvGrpSpPr>
        <p:grpSpPr>
          <a:xfrm>
            <a:off x="4993010" y="2142939"/>
            <a:ext cx="395884" cy="646331"/>
            <a:chOff x="3371645" y="2868155"/>
            <a:chExt cx="395884" cy="6463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723AF1-AAA1-4A28-890D-1B2C8231E57E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447583-69C3-4AC2-A670-74DF9F0FD645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i="1">
                  <a:solidFill>
                    <a:schemeClr val="accent2"/>
                  </a:solidFill>
                  <a:latin typeface="UTM Charlotte" panose="02040603050506020204" pitchFamily="18" charset="0"/>
                </a:rPr>
                <a:t>5</a:t>
              </a:r>
              <a:endParaRPr lang="en-VN" sz="3600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81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30">
            <a:extLst>
              <a:ext uri="{FF2B5EF4-FFF2-40B4-BE49-F238E27FC236}">
                <a16:creationId xmlns:a16="http://schemas.microsoft.com/office/drawing/2014/main" id="{693DDD1E-6601-47DC-BE62-C62AF8A4414A}"/>
              </a:ext>
            </a:extLst>
          </p:cNvPr>
          <p:cNvGrpSpPr/>
          <p:nvPr/>
        </p:nvGrpSpPr>
        <p:grpSpPr>
          <a:xfrm flipH="1">
            <a:off x="3380115" y="512769"/>
            <a:ext cx="3656567" cy="3038246"/>
            <a:chOff x="2206754" y="916448"/>
            <a:chExt cx="4695813" cy="3901755"/>
          </a:xfrm>
        </p:grpSpPr>
        <p:sp>
          <p:nvSpPr>
            <p:cNvPr id="23" name="对话气泡: 椭圆形 13">
              <a:extLst>
                <a:ext uri="{FF2B5EF4-FFF2-40B4-BE49-F238E27FC236}">
                  <a16:creationId xmlns:a16="http://schemas.microsoft.com/office/drawing/2014/main" id="{48534656-934F-4622-829D-BBCFC956B4FC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对话气泡: 椭圆形 13">
              <a:extLst>
                <a:ext uri="{FF2B5EF4-FFF2-40B4-BE49-F238E27FC236}">
                  <a16:creationId xmlns:a16="http://schemas.microsoft.com/office/drawing/2014/main" id="{A049E89E-28A6-410E-B722-90B3FBB1E19C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5" name="图片 2">
            <a:extLst>
              <a:ext uri="{FF2B5EF4-FFF2-40B4-BE49-F238E27FC236}">
                <a16:creationId xmlns:a16="http://schemas.microsoft.com/office/drawing/2014/main" id="{F47B2A37-B8AF-4697-9CD1-7954C35E2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412" y="3429628"/>
            <a:ext cx="1415157" cy="1497479"/>
          </a:xfrm>
          <a:prstGeom prst="rect">
            <a:avLst/>
          </a:prstGeom>
        </p:spPr>
      </p:pic>
      <p:grpSp>
        <p:nvGrpSpPr>
          <p:cNvPr id="26" name="组合 5">
            <a:extLst>
              <a:ext uri="{FF2B5EF4-FFF2-40B4-BE49-F238E27FC236}">
                <a16:creationId xmlns:a16="http://schemas.microsoft.com/office/drawing/2014/main" id="{39CF5B90-C88B-4CBF-A654-E58C9BF521B2}"/>
              </a:ext>
            </a:extLst>
          </p:cNvPr>
          <p:cNvGrpSpPr/>
          <p:nvPr/>
        </p:nvGrpSpPr>
        <p:grpSpPr>
          <a:xfrm>
            <a:off x="6909646" y="252780"/>
            <a:ext cx="1050752" cy="633956"/>
            <a:chOff x="9391779" y="193843"/>
            <a:chExt cx="1401002" cy="845275"/>
          </a:xfrm>
        </p:grpSpPr>
        <p:grpSp>
          <p:nvGrpSpPr>
            <p:cNvPr id="27" name="组合 4">
              <a:extLst>
                <a:ext uri="{FF2B5EF4-FFF2-40B4-BE49-F238E27FC236}">
                  <a16:creationId xmlns:a16="http://schemas.microsoft.com/office/drawing/2014/main" id="{F09D1E14-264C-41F1-8CA5-89F611EE3628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29" name="任意多边形: 形状 3">
                <a:extLst>
                  <a:ext uri="{FF2B5EF4-FFF2-40B4-BE49-F238E27FC236}">
                    <a16:creationId xmlns:a16="http://schemas.microsoft.com/office/drawing/2014/main" id="{E28772F7-56CF-490E-B56D-ED46A1FAE4FB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任意多边形: 形状 13">
                <a:extLst>
                  <a:ext uri="{FF2B5EF4-FFF2-40B4-BE49-F238E27FC236}">
                    <a16:creationId xmlns:a16="http://schemas.microsoft.com/office/drawing/2014/main" id="{D94822DB-E009-4BB1-9777-AEE3E37ACB9A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" name="文本框 17">
              <a:extLst>
                <a:ext uri="{FF2B5EF4-FFF2-40B4-BE49-F238E27FC236}">
                  <a16:creationId xmlns:a16="http://schemas.microsoft.com/office/drawing/2014/main" id="{052E8C36-228D-465A-A8A7-075EAA9C8F68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45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4AB3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…</a:t>
              </a:r>
            </a:p>
          </p:txBody>
        </p:sp>
      </p:grpSp>
      <p:sp>
        <p:nvSpPr>
          <p:cNvPr id="31" name="文本框 33">
            <a:extLst>
              <a:ext uri="{FF2B5EF4-FFF2-40B4-BE49-F238E27FC236}">
                <a16:creationId xmlns:a16="http://schemas.microsoft.com/office/drawing/2014/main" id="{01A761FC-F1A9-4144-AD65-26108328645F}"/>
              </a:ext>
            </a:extLst>
          </p:cNvPr>
          <p:cNvSpPr txBox="1"/>
          <p:nvPr/>
        </p:nvSpPr>
        <p:spPr>
          <a:xfrm>
            <a:off x="4044541" y="1253520"/>
            <a:ext cx="2848694" cy="16089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defTabSz="514350"/>
            <a:r>
              <a:rPr lang="en-US" altLang="zh-CN" sz="4000">
                <a:solidFill>
                  <a:srgbClr val="000000"/>
                </a:solidFill>
                <a:latin typeface="UTM Azuki" panose="02040603050506020204" pitchFamily="18" charset="0"/>
              </a:rPr>
              <a:t>HỌC THUỘC BÀI THƠ</a:t>
            </a:r>
            <a:endParaRPr lang="en-US" altLang="zh-CN" sz="4000" dirty="0">
              <a:solidFill>
                <a:srgbClr val="000000"/>
              </a:solidFill>
              <a:latin typeface="UTM Azuki" panose="02040603050506020204" pitchFamily="18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3CC3AA2-5BEA-47A4-9015-789F6FE4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33" y="4643745"/>
            <a:ext cx="1110567" cy="4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图片 20">
            <a:extLst>
              <a:ext uri="{FF2B5EF4-FFF2-40B4-BE49-F238E27FC236}">
                <a16:creationId xmlns:a16="http://schemas.microsoft.com/office/drawing/2014/main" id="{2C148631-4C6D-4BED-8FD5-C4A10C3CD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751" y="0"/>
            <a:ext cx="3358027" cy="468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9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l0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520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28750" y="1"/>
            <a:ext cx="6400800" cy="1230713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4574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Tiết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học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đến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đây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là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kết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thúc</a:t>
            </a:r>
            <a:r>
              <a:rPr lang="en-US" sz="405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85900" y="3829051"/>
            <a:ext cx="6400800" cy="1230713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Kính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chúc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sức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khỏe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quý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thầy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cô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958211686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A6B367-5573-CF02-F421-B8E9B4B03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0831" r="3168" b="22375"/>
          <a:stretch/>
        </p:blipFill>
        <p:spPr>
          <a:xfrm>
            <a:off x="11311" y="1403151"/>
            <a:ext cx="9121377" cy="428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F67992-6B55-3E0E-F7E2-C23F41BC9496}"/>
              </a:ext>
            </a:extLst>
          </p:cNvPr>
          <p:cNvSpPr/>
          <p:nvPr/>
        </p:nvSpPr>
        <p:spPr>
          <a:xfrm>
            <a:off x="11311" y="6363"/>
            <a:ext cx="9121379" cy="1398114"/>
          </a:xfrm>
          <a:prstGeom prst="rect">
            <a:avLst/>
          </a:prstGeom>
          <a:solidFill>
            <a:srgbClr val="ECE84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4389">
              <a:solidFill>
                <a:srgbClr val="FFFFFF"/>
              </a:solidFill>
              <a:latin typeface="AvantGard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2DA01-7CB2-FB25-FA47-31846B387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137" b="15234"/>
          <a:stretch/>
        </p:blipFill>
        <p:spPr>
          <a:xfrm>
            <a:off x="-107652" y="6919910"/>
            <a:ext cx="9240341" cy="411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36ACDA3E-E0BB-E422-27AF-2C59F7D95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78231" y="98557"/>
            <a:ext cx="1414119" cy="130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E0A9C-18D1-3DEF-761C-D953B618A569}"/>
              </a:ext>
            </a:extLst>
          </p:cNvPr>
          <p:cNvSpPr txBox="1"/>
          <p:nvPr/>
        </p:nvSpPr>
        <p:spPr>
          <a:xfrm>
            <a:off x="1717532" y="295156"/>
            <a:ext cx="5838029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TIẾNG VIỆT 4</a:t>
            </a:r>
          </a:p>
        </p:txBody>
      </p:sp>
    </p:spTree>
    <p:extLst>
      <p:ext uri="{BB962C8B-B14F-4D97-AF65-F5344CB8AC3E}">
        <p14:creationId xmlns:p14="http://schemas.microsoft.com/office/powerpoint/2010/main" val="33923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utre 11">
            <a:extLst>
              <a:ext uri="{FF2B5EF4-FFF2-40B4-BE49-F238E27FC236}">
                <a16:creationId xmlns:a16="http://schemas.microsoft.com/office/drawing/2014/main" id="{01709789-2BEB-4ECE-A1C7-DE2F9BD7B819}"/>
              </a:ext>
            </a:extLst>
          </p:cNvPr>
          <p:cNvPicPr/>
          <p:nvPr/>
        </p:nvPicPr>
        <p:blipFill rotWithShape="1">
          <a:blip r:embed="rId3"/>
          <a:srcRect t="45953"/>
          <a:stretch/>
        </p:blipFill>
        <p:spPr>
          <a:xfrm>
            <a:off x="311729" y="1210937"/>
            <a:ext cx="8634844" cy="3694000"/>
          </a:xfrm>
          <a:prstGeom prst="rect">
            <a:avLst/>
          </a:prstGeom>
        </p:spPr>
      </p:pic>
      <p:sp>
        <p:nvSpPr>
          <p:cNvPr id="5" name="Shape 12">
            <a:extLst>
              <a:ext uri="{FF2B5EF4-FFF2-40B4-BE49-F238E27FC236}">
                <a16:creationId xmlns:a16="http://schemas.microsoft.com/office/drawing/2014/main" id="{4C00166F-CBDD-4C7C-A164-33DE6902CD9A}"/>
              </a:ext>
            </a:extLst>
          </p:cNvPr>
          <p:cNvSpPr txBox="1"/>
          <p:nvPr/>
        </p:nvSpPr>
        <p:spPr>
          <a:xfrm>
            <a:off x="1641161" y="253198"/>
            <a:ext cx="6671565" cy="95773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/>
            <a:r>
              <a:rPr lang="en-US" sz="4950">
                <a:solidFill>
                  <a:srgbClr val="FFFFFF"/>
                </a:solidFill>
                <a:latin typeface="UTM Cookies" panose="02040603050506020204" pitchFamily="18" charset="0"/>
                <a:ea typeface="Times New Roman" panose="02020603050405020304" pitchFamily="18" charset="0"/>
              </a:rPr>
              <a:t>MỖI NGƯỜI MỘT VẺ</a:t>
            </a:r>
            <a:endParaRPr lang="en-US" sz="4950">
              <a:solidFill>
                <a:srgbClr val="FFFFFF"/>
              </a:solidFill>
              <a:latin typeface="UTM Cookies" panose="02040603050506020204" pitchFamily="18" charset="0"/>
              <a:ea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60431" y="2421709"/>
            <a:ext cx="2616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3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CCBC0-D960-CBA5-56CC-E6B2D3EC2885}"/>
              </a:ext>
            </a:extLst>
          </p:cNvPr>
          <p:cNvSpPr txBox="1"/>
          <p:nvPr/>
        </p:nvSpPr>
        <p:spPr>
          <a:xfrm>
            <a:off x="1441566" y="440953"/>
            <a:ext cx="6260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   CHƠI </a:t>
            </a:r>
            <a:r>
              <a:rPr lang="en-US" sz="3000" b="1" dirty="0"/>
              <a:t>TRÒ CHƠI: </a:t>
            </a:r>
          </a:p>
          <a:p>
            <a:pPr algn="ctr"/>
            <a:r>
              <a:rPr lang="en-US" sz="3000" b="1" i="1" dirty="0">
                <a:solidFill>
                  <a:srgbClr val="0070C0"/>
                </a:solidFill>
              </a:rPr>
              <a:t>ĐOÁN TÊN BẠN QUA GIỌNG NÓI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05E4A-8163-FE45-5FE7-669B35F4C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89" y="1925880"/>
            <a:ext cx="2066723" cy="3081795"/>
          </a:xfrm>
          <a:prstGeom prst="rect">
            <a:avLst/>
          </a:prstGeom>
        </p:spPr>
      </p:pic>
      <p:pic>
        <p:nvPicPr>
          <p:cNvPr id="2052" name="Picture 4" descr="cartoon children in school - Clip Art Library">
            <a:extLst>
              <a:ext uri="{FF2B5EF4-FFF2-40B4-BE49-F238E27FC236}">
                <a16:creationId xmlns:a16="http://schemas.microsoft.com/office/drawing/2014/main" id="{035564D2-D3D9-C70C-645A-431CE4594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78" y="2247573"/>
            <a:ext cx="3835202" cy="25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D1180C-8692-18A3-AD94-BB48F8FFC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2078185" y="327485"/>
            <a:ext cx="1080438" cy="67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51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-2024756" y="2956975"/>
            <a:ext cx="1645546" cy="646331"/>
            <a:chOff x="337444" y="617893"/>
            <a:chExt cx="1645546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3600" kern="0" dirty="0">
                  <a:solidFill>
                    <a:srgbClr val="FFAB40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3600" kern="0" dirty="0">
                  <a:solidFill>
                    <a:srgbClr val="FFAB4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092108" y="244932"/>
            <a:ext cx="56937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Bài 1: </a:t>
            </a:r>
            <a:r>
              <a:rPr lang="vi-VN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ĐI</a:t>
            </a:r>
            <a:r>
              <a:rPr lang="en-US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Ề</a:t>
            </a:r>
            <a:r>
              <a:rPr lang="vi-VN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U K</a:t>
            </a:r>
            <a:r>
              <a:rPr lang="en-US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Ì</a:t>
            </a:r>
            <a:r>
              <a:rPr lang="vi-VN" sz="4950" ker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 DIỆU </a:t>
            </a:r>
            <a:endParaRPr lang="en-US" sz="4950" kern="0" dirty="0">
              <a:solidFill>
                <a:srgbClr val="FFFFFF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287268" y="1390820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708074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buClr>
                  <a:srgbClr val="000000"/>
                </a:buClr>
              </a:pPr>
              <a:r>
                <a:rPr lang="vi-VN" sz="4400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4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294" y="3268601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688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802161" y="228393"/>
            <a:ext cx="1086925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0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lang="en-US" sz="2000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9852" y="2584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1780892" y="283271"/>
            <a:ext cx="536582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1C1C1C"/>
                </a:solidFill>
                <a:latin typeface="UTM Avo" panose="02040603050506020204" pitchFamily="18" charset="0"/>
                <a:cs typeface="Arial"/>
                <a:sym typeface="Arial"/>
              </a:rPr>
              <a:t>ĐIỀU KÌ DIỆU </a:t>
            </a:r>
            <a:endParaRPr lang="en-US" sz="2400" b="1" kern="0" dirty="0">
              <a:solidFill>
                <a:srgbClr val="1C1C1C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62578" y="891811"/>
            <a:ext cx="3737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lạ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đứa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mình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khác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ngân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nga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hát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Chẳng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giọng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giống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nhau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thích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đứng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đầu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hay giận dỗi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thích thay đổi</a:t>
            </a: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bạn nhiều ước mơ.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vi-VN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có nghĩ vu vơ 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Mình khác nhau nhiều thế 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Nếu mỗi người một vẻ 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Liệu mình có cách xa?</a:t>
            </a: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83C08-8537-49A4-8D6C-00A3D70F9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4" y="921076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66824B-4706-47B3-A06F-07ABDD0EAF3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2293119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BA4DB0-80EA-458E-8FF5-AC1C9C9F6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8" y="3728823"/>
            <a:ext cx="288000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D37263-356D-43B9-8A39-E22B7C8A9104}"/>
              </a:ext>
            </a:extLst>
          </p:cNvPr>
          <p:cNvSpPr txBox="1"/>
          <p:nvPr/>
        </p:nvSpPr>
        <p:spPr>
          <a:xfrm>
            <a:off x="5392906" y="899431"/>
            <a:ext cx="3737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buClr>
                <a:srgbClr val="000000"/>
              </a:buClr>
            </a:pP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Tớ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bỗng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phát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hiện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ra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 vườn hoa của mẹ 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Lung linh màu sắc thế 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Từng bông hoa tươi xinh.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Cũng giống như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chúng mình 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Ai cũng đều đáng mến 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 khi giọng hoà quyện 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r>
              <a:rPr lang="vi-VN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Dàn đồng ca vang lừng.</a:t>
            </a: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>
              <a:buClr>
                <a:srgbClr val="000000"/>
              </a:buClr>
            </a:pPr>
            <a:endParaRPr lang="en-US" sz="1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ctr" defTabSz="914378">
              <a:buClr>
                <a:srgbClr val="000000"/>
              </a:buClr>
            </a:pP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Huỳnh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Mai </a:t>
            </a:r>
            <a:r>
              <a:rPr lang="en-US" sz="1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Liên</a:t>
            </a:r>
            <a:r>
              <a:rPr lang="en-US" sz="1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114201-8B6C-47D3-B450-8150364B5BAD}"/>
              </a:ext>
            </a:extLst>
          </p:cNvPr>
          <p:cNvGrpSpPr/>
          <p:nvPr/>
        </p:nvGrpSpPr>
        <p:grpSpPr>
          <a:xfrm>
            <a:off x="4979208" y="773507"/>
            <a:ext cx="391975" cy="646331"/>
            <a:chOff x="3375554" y="2899752"/>
            <a:chExt cx="391975" cy="6463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54474DB-DE56-453C-9961-9EA686F0F5E7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4BE02-D462-46B6-83B0-42F5E8AE0FFF}"/>
                </a:ext>
              </a:extLst>
            </p:cNvPr>
            <p:cNvSpPr/>
            <p:nvPr/>
          </p:nvSpPr>
          <p:spPr>
            <a:xfrm rot="21163024">
              <a:off x="3375554" y="2899752"/>
              <a:ext cx="3483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5F6ABD-EA9F-4274-A7F3-8DF7C7644573}"/>
              </a:ext>
            </a:extLst>
          </p:cNvPr>
          <p:cNvGrpSpPr/>
          <p:nvPr/>
        </p:nvGrpSpPr>
        <p:grpSpPr>
          <a:xfrm>
            <a:off x="4993010" y="2171699"/>
            <a:ext cx="395884" cy="617570"/>
            <a:chOff x="3371645" y="2868154"/>
            <a:chExt cx="395884" cy="6463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723AF1-AAA1-4A28-890D-1B2C8231E57E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447583-69C3-4AC2-A670-74DF9F0FD645}"/>
                </a:ext>
              </a:extLst>
            </p:cNvPr>
            <p:cNvSpPr/>
            <p:nvPr/>
          </p:nvSpPr>
          <p:spPr>
            <a:xfrm rot="21163024">
              <a:off x="3371645" y="2868154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5</a:t>
              </a:r>
              <a:endParaRPr lang="en-VN" sz="3600" b="1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33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42900" y="412751"/>
            <a:ext cx="85979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alt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-1834076" y="2878864"/>
            <a:ext cx="1645546" cy="646331"/>
            <a:chOff x="337444" y="617893"/>
            <a:chExt cx="1645546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3600" kern="0" dirty="0">
                  <a:solidFill>
                    <a:srgbClr val="FFAB40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3600" kern="0" dirty="0">
                  <a:solidFill>
                    <a:srgbClr val="FFAB4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1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4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9029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657</Words>
  <Application>Microsoft Office PowerPoint</Application>
  <PresentationFormat>On-screen Show (16:9)</PresentationFormat>
  <Paragraphs>128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Arial</vt:lpstr>
      <vt:lpstr>UTM Avo</vt:lpstr>
      <vt:lpstr>思源黑体 CN Bold</vt:lpstr>
      <vt:lpstr>AvantGarde</vt:lpstr>
      <vt:lpstr>HP001 4 hàng</vt:lpstr>
      <vt:lpstr>Time nes New Roman</vt:lpstr>
      <vt:lpstr>UTM Cookies</vt:lpstr>
      <vt:lpstr>UTM Charlotte</vt:lpstr>
      <vt:lpstr>Segoe UI</vt:lpstr>
      <vt:lpstr>Calibri Light</vt:lpstr>
      <vt:lpstr>UTM Azuki</vt:lpstr>
      <vt:lpstr>Times New Roman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hiền Nguyễn Thu</dc:creator>
  <cp:lastModifiedBy>NHATMINH</cp:lastModifiedBy>
  <cp:revision>69</cp:revision>
  <dcterms:created xsi:type="dcterms:W3CDTF">2023-04-10T14:39:51Z</dcterms:created>
  <dcterms:modified xsi:type="dcterms:W3CDTF">2023-10-03T01:03:24Z</dcterms:modified>
</cp:coreProperties>
</file>