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81" r:id="rId3"/>
    <p:sldId id="257" r:id="rId4"/>
    <p:sldId id="259" r:id="rId5"/>
    <p:sldId id="260" r:id="rId6"/>
    <p:sldId id="261" r:id="rId7"/>
    <p:sldId id="262" r:id="rId8"/>
    <p:sldId id="263" r:id="rId9"/>
    <p:sldId id="258" r:id="rId10"/>
    <p:sldId id="276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69" r:id="rId19"/>
    <p:sldId id="272" r:id="rId20"/>
    <p:sldId id="273" r:id="rId21"/>
    <p:sldId id="274" r:id="rId22"/>
    <p:sldId id="275" r:id="rId23"/>
    <p:sldId id="279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58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0C2E9-18B3-49DB-99DA-230E8A5586A5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AAB4C-4665-4E76-82BF-51C4F04F0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77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Giáo</a:t>
            </a:r>
            <a:r>
              <a:rPr lang="en-US" baseline="0" dirty="0" smtClean="0"/>
              <a:t> viên chủ động giải thích từ khó, cho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luyện đọc từ. Từ khó có thể linh động theo vùng miền, không nhất thiết dạy theo giáo án soạn sẵn nhé.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AAB4C-4665-4E76-82BF-51C4F04F0D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01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AAB4C-4665-4E76-82BF-51C4F04F0D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7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AAB4C-4665-4E76-82BF-51C4F04F0D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0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2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75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19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87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4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96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11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75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19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45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10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4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61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5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8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4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64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3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2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5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9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3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089B2-C49F-4F06-9DDD-B9AB4F4BF9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E25AE-7342-4F40-9659-B66D95DAFB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" Target="slide8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jpe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4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microsoft.com/office/2007/relationships/hdphoto" Target="../media/hdphoto33.wdp"/><Relationship Id="rId26" Type="http://schemas.microsoft.com/office/2007/relationships/hdphoto" Target="../media/hdphoto36.wdp"/><Relationship Id="rId3" Type="http://schemas.microsoft.com/office/2007/relationships/hdphoto" Target="../media/hdphoto26.wdp"/><Relationship Id="rId21" Type="http://schemas.openxmlformats.org/officeDocument/2006/relationships/image" Target="../media/image60.jpeg"/><Relationship Id="rId7" Type="http://schemas.microsoft.com/office/2007/relationships/hdphoto" Target="../media/hdphoto28.wdp"/><Relationship Id="rId12" Type="http://schemas.microsoft.com/office/2007/relationships/hdphoto" Target="../media/hdphoto30.wdp"/><Relationship Id="rId17" Type="http://schemas.openxmlformats.org/officeDocument/2006/relationships/image" Target="../media/image58.png"/><Relationship Id="rId25" Type="http://schemas.openxmlformats.org/officeDocument/2006/relationships/image" Target="../media/image63.png"/><Relationship Id="rId2" Type="http://schemas.openxmlformats.org/officeDocument/2006/relationships/image" Target="../media/image50.png"/><Relationship Id="rId16" Type="http://schemas.microsoft.com/office/2007/relationships/hdphoto" Target="../media/hdphoto32.wdp"/><Relationship Id="rId20" Type="http://schemas.microsoft.com/office/2007/relationships/hdphoto" Target="../media/hdphoto34.wdp"/><Relationship Id="rId29" Type="http://schemas.microsoft.com/office/2007/relationships/hdphoto" Target="../media/hdphoto3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24" Type="http://schemas.microsoft.com/office/2007/relationships/hdphoto" Target="../media/hdphoto35.wdp"/><Relationship Id="rId5" Type="http://schemas.microsoft.com/office/2007/relationships/hdphoto" Target="../media/hdphoto27.wdp"/><Relationship Id="rId15" Type="http://schemas.openxmlformats.org/officeDocument/2006/relationships/image" Target="../media/image57.png"/><Relationship Id="rId23" Type="http://schemas.openxmlformats.org/officeDocument/2006/relationships/image" Target="../media/image62.png"/><Relationship Id="rId28" Type="http://schemas.openxmlformats.org/officeDocument/2006/relationships/image" Target="../media/image65.png"/><Relationship Id="rId10" Type="http://schemas.openxmlformats.org/officeDocument/2006/relationships/image" Target="../media/image54.jpg"/><Relationship Id="rId19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microsoft.com/office/2007/relationships/hdphoto" Target="../media/hdphoto29.wdp"/><Relationship Id="rId14" Type="http://schemas.microsoft.com/office/2007/relationships/hdphoto" Target="../media/hdphoto31.wdp"/><Relationship Id="rId22" Type="http://schemas.openxmlformats.org/officeDocument/2006/relationships/image" Target="../media/image61.gif"/><Relationship Id="rId27" Type="http://schemas.openxmlformats.org/officeDocument/2006/relationships/image" Target="../media/image6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microsoft.com/office/2007/relationships/hdphoto" Target="../media/hdphoto17.wdp"/><Relationship Id="rId21" Type="http://schemas.microsoft.com/office/2007/relationships/hdphoto" Target="../media/hdphoto8.wdp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47" Type="http://schemas.microsoft.com/office/2007/relationships/hdphoto" Target="../media/hdphoto21.wdp"/><Relationship Id="rId50" Type="http://schemas.openxmlformats.org/officeDocument/2006/relationships/image" Target="../media/image34.png"/><Relationship Id="rId55" Type="http://schemas.microsoft.com/office/2007/relationships/hdphoto" Target="../media/hdphoto25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6" Type="http://schemas.openxmlformats.org/officeDocument/2006/relationships/image" Target="../media/image8.png"/><Relationship Id="rId29" Type="http://schemas.microsoft.com/office/2007/relationships/hdphoto" Target="../media/hdphoto12.wdp"/><Relationship Id="rId11" Type="http://schemas.openxmlformats.org/officeDocument/2006/relationships/slide" Target="slide4.xml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microsoft.com/office/2007/relationships/hdphoto" Target="../media/hdphoto16.wdp"/><Relationship Id="rId40" Type="http://schemas.openxmlformats.org/officeDocument/2006/relationships/image" Target="../media/image29.png"/><Relationship Id="rId45" Type="http://schemas.microsoft.com/office/2007/relationships/hdphoto" Target="../media/hdphoto20.wdp"/><Relationship Id="rId53" Type="http://schemas.microsoft.com/office/2007/relationships/hdphoto" Target="../media/hdphoto24.wdp"/><Relationship Id="rId5" Type="http://schemas.microsoft.com/office/2007/relationships/hdphoto" Target="../media/hdphoto4.wdp"/><Relationship Id="rId10" Type="http://schemas.openxmlformats.org/officeDocument/2006/relationships/slide" Target="slide6.xml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4" Type="http://schemas.openxmlformats.org/officeDocument/2006/relationships/image" Target="../media/image31.png"/><Relationship Id="rId52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slide" Target="slide5.xml"/><Relationship Id="rId14" Type="http://schemas.openxmlformats.org/officeDocument/2006/relationships/image" Target="../media/image17.png"/><Relationship Id="rId22" Type="http://schemas.openxmlformats.org/officeDocument/2006/relationships/image" Target="../media/image20.png"/><Relationship Id="rId27" Type="http://schemas.microsoft.com/office/2007/relationships/hdphoto" Target="../media/hdphoto11.wdp"/><Relationship Id="rId30" Type="http://schemas.openxmlformats.org/officeDocument/2006/relationships/image" Target="../media/image24.png"/><Relationship Id="rId35" Type="http://schemas.microsoft.com/office/2007/relationships/hdphoto" Target="../media/hdphoto15.wdp"/><Relationship Id="rId43" Type="http://schemas.microsoft.com/office/2007/relationships/hdphoto" Target="../media/hdphoto19.wdp"/><Relationship Id="rId48" Type="http://schemas.openxmlformats.org/officeDocument/2006/relationships/image" Target="../media/image33.png"/><Relationship Id="rId8" Type="http://schemas.openxmlformats.org/officeDocument/2006/relationships/slide" Target="slide3.xml"/><Relationship Id="rId51" Type="http://schemas.microsoft.com/office/2007/relationships/hdphoto" Target="../media/hdphoto23.wdp"/><Relationship Id="rId3" Type="http://schemas.microsoft.com/office/2007/relationships/hdphoto" Target="../media/hdphoto3.wdp"/><Relationship Id="rId12" Type="http://schemas.openxmlformats.org/officeDocument/2006/relationships/image" Target="../media/image16.gif"/><Relationship Id="rId17" Type="http://schemas.microsoft.com/office/2007/relationships/hdphoto" Target="../media/hdphoto2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openxmlformats.org/officeDocument/2006/relationships/image" Target="../media/image28.png"/><Relationship Id="rId46" Type="http://schemas.openxmlformats.org/officeDocument/2006/relationships/image" Target="../media/image32.png"/><Relationship Id="rId20" Type="http://schemas.openxmlformats.org/officeDocument/2006/relationships/image" Target="../media/image19.png"/><Relationship Id="rId41" Type="http://schemas.microsoft.com/office/2007/relationships/hdphoto" Target="../media/hdphoto18.wdp"/><Relationship Id="rId5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openxmlformats.org/officeDocument/2006/relationships/image" Target="../media/image23.png"/><Relationship Id="rId36" Type="http://schemas.openxmlformats.org/officeDocument/2006/relationships/image" Target="../media/image27.png"/><Relationship Id="rId49" Type="http://schemas.microsoft.com/office/2007/relationships/hdphoto" Target="../media/hdphoto2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hinhnenxan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3149600" y="6049963"/>
            <a:ext cx="8940800" cy="685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/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en-US" sz="36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1828800" y="228600"/>
            <a:ext cx="934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AN LÃO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QUỐC TUẤN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      </a:t>
            </a: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711200" y="1981200"/>
            <a:ext cx="11074400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en-US" altLang="en-US" sz="6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TRỐNG TRƯỜNG</a:t>
            </a:r>
            <a:endParaRPr lang="en-US" alt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GV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: </a:t>
            </a: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 Thị Vân Anh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Lớp                 :  1B 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5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Awreath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6980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6553200"/>
            <a:ext cx="9144000" cy="30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2400" y="214209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2782" y="21996"/>
            <a:ext cx="1093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400" dirty="0"/>
          </a:p>
        </p:txBody>
      </p:sp>
      <p:sp>
        <p:nvSpPr>
          <p:cNvPr id="13" name="Rectangle 12"/>
          <p:cNvSpPr/>
          <p:nvPr/>
        </p:nvSpPr>
        <p:spPr>
          <a:xfrm>
            <a:off x="4662427" y="325583"/>
            <a:ext cx="37321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trống trường</a:t>
            </a:r>
          </a:p>
        </p:txBody>
      </p:sp>
      <p:pic>
        <p:nvPicPr>
          <p:cNvPr id="15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8394539" y="835392"/>
            <a:ext cx="3664538" cy="3450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28601" y="1104834"/>
            <a:ext cx="81395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8601" y="3405217"/>
            <a:ext cx="989214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tiếng tôi dõng dạc “tùng…tùng….tùng….”, báo hiệu một năm học mới. 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“reng….reng…..reng….” báo giờ học. Nhưng tôi vẫn là người bạn thân thiết của các cô cậu học trò.</a:t>
            </a:r>
          </a:p>
        </p:txBody>
      </p:sp>
      <p:sp>
        <p:nvSpPr>
          <p:cNvPr id="18" name="Cloud 17"/>
          <p:cNvSpPr/>
          <p:nvPr/>
        </p:nvSpPr>
        <p:spPr>
          <a:xfrm>
            <a:off x="8686799" y="105123"/>
            <a:ext cx="2493815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6265233"/>
            <a:ext cx="135342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97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17073" y="6502308"/>
            <a:ext cx="9144000" cy="3879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2400" y="13855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816420" y="-79921"/>
            <a:ext cx="1093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400" dirty="0"/>
          </a:p>
        </p:txBody>
      </p:sp>
      <p:pic>
        <p:nvPicPr>
          <p:cNvPr id="13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8283330" y="1125976"/>
            <a:ext cx="2514600" cy="323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6" y="3198589"/>
            <a:ext cx="8657070" cy="2751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982" y="1145022"/>
            <a:ext cx="6602540" cy="22844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1" y="5934049"/>
            <a:ext cx="91370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chia mấy câu?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547" y="304800"/>
            <a:ext cx="4145639" cy="817268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5638801" y="1178088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914883" y="1546653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130248" y="1924219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963038" y="225654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620001" y="2606697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441915" y="3540061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705610" y="397220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8458201" y="506826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312710" y="5402144"/>
            <a:ext cx="76199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30928" y="5925809"/>
            <a:ext cx="89846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lần 1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908" y="5546948"/>
            <a:ext cx="135342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8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97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6400800"/>
            <a:ext cx="9144000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7073" y="-90055"/>
            <a:ext cx="9144000" cy="2978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0" y="6490855"/>
            <a:ext cx="9144000" cy="2978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056" y="-20783"/>
            <a:ext cx="4145639" cy="817268"/>
          </a:xfrm>
          <a:prstGeom prst="rect">
            <a:avLst/>
          </a:prstGeom>
        </p:spPr>
      </p:pic>
      <p:pic>
        <p:nvPicPr>
          <p:cNvPr id="9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4"/>
          <a:srcRect l="59457" t="64444"/>
          <a:stretch>
            <a:fillRect/>
          </a:stretch>
        </p:blipFill>
        <p:spPr bwMode="auto">
          <a:xfrm>
            <a:off x="8283330" y="1125976"/>
            <a:ext cx="251460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958562"/>
            <a:ext cx="6602540" cy="2284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003" y="2874819"/>
            <a:ext cx="8657070" cy="2751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0718" y="5464231"/>
            <a:ext cx="1353429" cy="5364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7713" y="5822419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khó hiểu trong bài.</a:t>
            </a:r>
          </a:p>
        </p:txBody>
      </p:sp>
      <p:sp>
        <p:nvSpPr>
          <p:cNvPr id="14" name="Minus 13"/>
          <p:cNvSpPr/>
          <p:nvPr/>
        </p:nvSpPr>
        <p:spPr>
          <a:xfrm>
            <a:off x="4419767" y="2411597"/>
            <a:ext cx="1447800" cy="762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/>
          <p:cNvSpPr/>
          <p:nvPr/>
        </p:nvSpPr>
        <p:spPr>
          <a:xfrm flipV="1">
            <a:off x="2590800" y="1722120"/>
            <a:ext cx="3810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/>
          <p:cNvSpPr/>
          <p:nvPr/>
        </p:nvSpPr>
        <p:spPr>
          <a:xfrm flipV="1">
            <a:off x="8283330" y="1376844"/>
            <a:ext cx="3810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/>
          <p:cNvSpPr/>
          <p:nvPr/>
        </p:nvSpPr>
        <p:spPr>
          <a:xfrm>
            <a:off x="2247900" y="3645995"/>
            <a:ext cx="1447800" cy="762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inus 17"/>
          <p:cNvSpPr/>
          <p:nvPr/>
        </p:nvSpPr>
        <p:spPr>
          <a:xfrm>
            <a:off x="2247900" y="3994917"/>
            <a:ext cx="7239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inus 18"/>
          <p:cNvSpPr/>
          <p:nvPr/>
        </p:nvSpPr>
        <p:spPr>
          <a:xfrm>
            <a:off x="4663663" y="1706878"/>
            <a:ext cx="1447800" cy="762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inus 19"/>
          <p:cNvSpPr/>
          <p:nvPr/>
        </p:nvSpPr>
        <p:spPr>
          <a:xfrm>
            <a:off x="5722519" y="4017031"/>
            <a:ext cx="1447800" cy="76200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Minus 20"/>
          <p:cNvSpPr/>
          <p:nvPr/>
        </p:nvSpPr>
        <p:spPr>
          <a:xfrm>
            <a:off x="8447009" y="4700003"/>
            <a:ext cx="2207137" cy="125537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42095" y="5833668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lần 2.</a:t>
            </a:r>
          </a:p>
        </p:txBody>
      </p:sp>
    </p:spTree>
    <p:extLst>
      <p:ext uri="{BB962C8B-B14F-4D97-AF65-F5344CB8AC3E}">
        <p14:creationId xmlns:p14="http://schemas.microsoft.com/office/powerpoint/2010/main" val="29840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6629400"/>
            <a:ext cx="9144000" cy="228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74735" y="185073"/>
            <a:ext cx="448826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câu dài:</a:t>
            </a:r>
          </a:p>
        </p:txBody>
      </p:sp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1517073" y="149863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Ngày khai trường, tiếng tôi dõng dạc  “tùng … tùng … tùng”, báo hiệu một năm học mới.</a:t>
            </a: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1649104" y="3322822"/>
            <a:ext cx="876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Bây giờ có thêm anh chuông điện,  thỉnh thoảng cũng “reng … reng….reng” báo giờ học.</a:t>
            </a: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1676399" y="5022671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Nhưng  tôi vẫn là  người bạn thân thiết  của các cô cậu học trò.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8305800" y="1394920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57600" y="3203498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030604" y="3727111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534400" y="5022671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30" y="141293"/>
            <a:ext cx="4145639" cy="817268"/>
          </a:xfrm>
          <a:prstGeom prst="rect">
            <a:avLst/>
          </a:prstGeom>
        </p:spPr>
      </p:pic>
      <p:pic>
        <p:nvPicPr>
          <p:cNvPr id="5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3"/>
          <a:srcRect l="59457" t="64444"/>
          <a:stretch>
            <a:fillRect/>
          </a:stretch>
        </p:blipFill>
        <p:spPr bwMode="auto">
          <a:xfrm>
            <a:off x="9814395" y="715106"/>
            <a:ext cx="251460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194" y="843104"/>
            <a:ext cx="9189200" cy="2256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19" y="2793014"/>
            <a:ext cx="10895254" cy="3602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3948" y="6269786"/>
            <a:ext cx="1353429" cy="5364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4201" y="6208174"/>
            <a:ext cx="6251246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Văn bản chia thành mấy đoạn?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61" y="504683"/>
            <a:ext cx="527050" cy="22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83" y="2637307"/>
            <a:ext cx="527050" cy="177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19" y="4347490"/>
            <a:ext cx="527050" cy="188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1827694" y="872994"/>
            <a:ext cx="374650" cy="381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1422805" y="3043403"/>
            <a:ext cx="374650" cy="381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1406154" y="4921311"/>
            <a:ext cx="374650" cy="381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01018" y="6273261"/>
            <a:ext cx="6274429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nối tiếp 2 lần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748503" y="247211"/>
            <a:ext cx="1438133" cy="6026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9075448" y="84727"/>
            <a:ext cx="1438133" cy="60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228601"/>
            <a:ext cx="57022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của từ</a:t>
            </a:r>
          </a:p>
        </p:txBody>
      </p:sp>
      <p:pic>
        <p:nvPicPr>
          <p:cNvPr id="6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9809018" y="1066800"/>
            <a:ext cx="251460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905000" y="2196123"/>
            <a:ext cx="7924800" cy="185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Đẫy đà</a:t>
            </a:r>
            <a:r>
              <a:rPr lang="en-US" sz="32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tròn, mập mạp.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 bóng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màu nâu có độ nhẵn, bóng.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  <a:tabLst>
                <a:tab pos="383540" algn="l"/>
              </a:tabLst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hiệu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cho biết một điều gì đó sắp đến.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84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30" y="141293"/>
            <a:ext cx="4145639" cy="817268"/>
          </a:xfrm>
          <a:prstGeom prst="rect">
            <a:avLst/>
          </a:prstGeom>
        </p:spPr>
      </p:pic>
      <p:pic>
        <p:nvPicPr>
          <p:cNvPr id="5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3"/>
          <a:srcRect l="59457" t="64444"/>
          <a:stretch>
            <a:fillRect/>
          </a:stretch>
        </p:blipFill>
        <p:spPr bwMode="auto">
          <a:xfrm>
            <a:off x="8283330" y="1125976"/>
            <a:ext cx="3908670" cy="26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958562"/>
            <a:ext cx="8202740" cy="2284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874819"/>
            <a:ext cx="10203873" cy="29415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2" y="609601"/>
            <a:ext cx="527050" cy="22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6" y="2675604"/>
            <a:ext cx="527050" cy="141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7" y="4053917"/>
            <a:ext cx="527050" cy="141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0718" y="5464231"/>
            <a:ext cx="1353429" cy="5364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04004" y="6049391"/>
            <a:ext cx="7005851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nhóm 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04003" y="6077570"/>
            <a:ext cx="7005851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nhóm 2.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9785" y="6063481"/>
            <a:ext cx="7034284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82483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564" y="0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-40656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7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t="56000" b="9500"/>
          <a:stretch>
            <a:fillRect/>
          </a:stretch>
        </p:blipFill>
        <p:spPr bwMode="auto">
          <a:xfrm>
            <a:off x="1676400" y="4191000"/>
            <a:ext cx="8991600" cy="248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3"/>
          <a:srcRect l="59457" t="64444"/>
          <a:stretch>
            <a:fillRect/>
          </a:stretch>
        </p:blipFill>
        <p:spPr bwMode="auto">
          <a:xfrm>
            <a:off x="8932069" y="13855"/>
            <a:ext cx="3471862" cy="288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838201" y="854279"/>
            <a:ext cx="6329364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Trống trường có vẻ ngoài như thế nào?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 bwMode="auto">
          <a:xfrm>
            <a:off x="990600" y="2394638"/>
            <a:ext cx="6381063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Hằng ngày, trống trường giúp học sinh việc gì</a:t>
            </a:r>
            <a:r>
              <a:rPr lang="vi-V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Placeholder 4"/>
          <p:cNvSpPr txBox="1">
            <a:spLocks/>
          </p:cNvSpPr>
          <p:nvPr/>
        </p:nvSpPr>
        <p:spPr bwMode="auto">
          <a:xfrm>
            <a:off x="990600" y="3368259"/>
            <a:ext cx="637253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Ngày khai trường, tiếng trống báo hiệu điều gì</a:t>
            </a:r>
            <a:r>
              <a:rPr lang="vi-V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52400" y="1780216"/>
            <a:ext cx="7305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Học trò thường gọi trống là gì?</a:t>
            </a:r>
          </a:p>
        </p:txBody>
      </p:sp>
    </p:spTree>
    <p:extLst>
      <p:ext uri="{BB962C8B-B14F-4D97-AF65-F5344CB8AC3E}">
        <p14:creationId xmlns:p14="http://schemas.microsoft.com/office/powerpoint/2010/main" val="241926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5695" y="57383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1604" y="55855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6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4"/>
          <a:srcRect l="59457" t="64444"/>
          <a:stretch>
            <a:fillRect/>
          </a:stretch>
        </p:blipFill>
        <p:spPr bwMode="auto">
          <a:xfrm>
            <a:off x="8001000" y="725868"/>
            <a:ext cx="4272632" cy="389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371600" y="879653"/>
            <a:ext cx="6916881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đoạn và thảo luận câu hỏi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809" y="1752601"/>
            <a:ext cx="6602540" cy="2284427"/>
          </a:xfrm>
          <a:prstGeom prst="rect">
            <a:avLst/>
          </a:prstGeom>
        </p:spPr>
      </p:pic>
      <p:pic>
        <p:nvPicPr>
          <p:cNvPr id="10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666" y="22747"/>
            <a:ext cx="714375" cy="714989"/>
          </a:xfrm>
          <a:prstGeom prst="rect">
            <a:avLst/>
          </a:prstGeom>
        </p:spPr>
      </p:pic>
      <p:sp>
        <p:nvSpPr>
          <p:cNvPr id="11" name="Text Placeholder 4"/>
          <p:cNvSpPr txBox="1">
            <a:spLocks/>
          </p:cNvSpPr>
          <p:nvPr/>
        </p:nvSpPr>
        <p:spPr bwMode="auto">
          <a:xfrm>
            <a:off x="2582140" y="5209010"/>
            <a:ext cx="8297140" cy="5182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vi-V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Trống trường có vẻ ngoài như thế nào?</a:t>
            </a:r>
          </a:p>
        </p:txBody>
      </p:sp>
      <p:sp>
        <p:nvSpPr>
          <p:cNvPr id="12" name="Minus 11"/>
          <p:cNvSpPr/>
          <p:nvPr/>
        </p:nvSpPr>
        <p:spPr>
          <a:xfrm flipV="1">
            <a:off x="5240481" y="2105410"/>
            <a:ext cx="1787092" cy="112193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/>
        </p:nvSpPr>
        <p:spPr>
          <a:xfrm flipV="1">
            <a:off x="7467600" y="2183030"/>
            <a:ext cx="533400" cy="45719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/>
          <p:cNvSpPr/>
          <p:nvPr/>
        </p:nvSpPr>
        <p:spPr>
          <a:xfrm flipV="1">
            <a:off x="1692510" y="2514601"/>
            <a:ext cx="533400" cy="45719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/>
          <p:cNvSpPr/>
          <p:nvPr/>
        </p:nvSpPr>
        <p:spPr>
          <a:xfrm flipV="1">
            <a:off x="2249869" y="2481362"/>
            <a:ext cx="3389796" cy="86003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57652" y="5238848"/>
            <a:ext cx="8796148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Học trò thường gọi trống là gì?</a:t>
            </a:r>
          </a:p>
        </p:txBody>
      </p:sp>
      <p:sp>
        <p:nvSpPr>
          <p:cNvPr id="17" name="Minus 16"/>
          <p:cNvSpPr/>
          <p:nvPr/>
        </p:nvSpPr>
        <p:spPr>
          <a:xfrm flipV="1">
            <a:off x="3051221" y="2862554"/>
            <a:ext cx="1787092" cy="11219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6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1" y="859738"/>
            <a:ext cx="5423999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2 và trả lời câu hỏi:</a:t>
            </a:r>
          </a:p>
        </p:txBody>
      </p:sp>
      <p:pic>
        <p:nvPicPr>
          <p:cNvPr id="7" name="Picture 2" descr="Sách điện tử"/>
          <p:cNvPicPr>
            <a:picLocks noChangeAspect="1" noChangeArrowheads="1"/>
          </p:cNvPicPr>
          <p:nvPr/>
        </p:nvPicPr>
        <p:blipFill>
          <a:blip r:embed="rId4"/>
          <a:srcRect t="56000" b="9500"/>
          <a:stretch>
            <a:fillRect/>
          </a:stretch>
        </p:blipFill>
        <p:spPr bwMode="auto">
          <a:xfrm>
            <a:off x="7460673" y="3886200"/>
            <a:ext cx="4724400" cy="1787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46967"/>
          <a:stretch/>
        </p:blipFill>
        <p:spPr>
          <a:xfrm>
            <a:off x="1752600" y="1898197"/>
            <a:ext cx="8229600" cy="2316203"/>
          </a:xfrm>
          <a:prstGeom prst="rect">
            <a:avLst/>
          </a:prstGeom>
        </p:spPr>
      </p:pic>
      <p:pic>
        <p:nvPicPr>
          <p:cNvPr id="9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2758" y="47962"/>
            <a:ext cx="1019175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1200" y="5867401"/>
            <a:ext cx="8534400" cy="424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Hằng ngày, trống trường giúp học sinh việc gì</a:t>
            </a:r>
            <a:r>
              <a:rPr lang="vi-VN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 flipV="1">
            <a:off x="1588477" y="2551745"/>
            <a:ext cx="9308123" cy="133365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 flipV="1">
            <a:off x="1715086" y="3138829"/>
            <a:ext cx="1916724" cy="63078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81200" y="5867400"/>
            <a:ext cx="8534400" cy="4800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Ngày khai trường, tiếng trống báo hiệu điều gì</a:t>
            </a:r>
            <a:r>
              <a:rPr lang="vi-V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4800601" y="3621877"/>
            <a:ext cx="4876799" cy="113410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6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0413" y="76200"/>
            <a:ext cx="942975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2656" y="859738"/>
            <a:ext cx="5807344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3 và trả lời câu hỏi 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pic>
        <p:nvPicPr>
          <p:cNvPr id="8" name="Picture 2" descr="Sách điện tử"/>
          <p:cNvPicPr>
            <a:picLocks noChangeAspect="1" noChangeArrowheads="1"/>
          </p:cNvPicPr>
          <p:nvPr/>
        </p:nvPicPr>
        <p:blipFill>
          <a:blip r:embed="rId6"/>
          <a:srcRect t="56000" b="9500"/>
          <a:stretch>
            <a:fillRect/>
          </a:stretch>
        </p:blipFill>
        <p:spPr bwMode="auto">
          <a:xfrm>
            <a:off x="5943601" y="4108223"/>
            <a:ext cx="4724400" cy="1225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1991970" y="2046120"/>
            <a:ext cx="84474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Bây giờ có thêm anh chuông điện, thỉnh thoảng cũng “reng….reng…..reng….” báo giờ học. Nhưng tôi vẫn là người bạn thân thiết của các cô cậu học trò.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0413" y="5693290"/>
            <a:ext cx="10060744" cy="9540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 giờ có thêm anh chuông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điện,vậy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 trống có còn là người bạn thân thiết của học trò nữa không, vì sao?</a:t>
            </a:r>
          </a:p>
        </p:txBody>
      </p:sp>
    </p:spTree>
    <p:extLst>
      <p:ext uri="{BB962C8B-B14F-4D97-AF65-F5344CB8AC3E}">
        <p14:creationId xmlns:p14="http://schemas.microsoft.com/office/powerpoint/2010/main" val="226440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5293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70784"/>
            <a:ext cx="9989128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a ở mục 3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1085791"/>
            <a:ext cx="10674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trống trường giúp học sinh (….)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40528" y="5451557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0528" y="5440078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0528" y="5401048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 cách giữa các chữ như thế nào?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1996655"/>
            <a:ext cx="12039599" cy="266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4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0"/>
            <a:ext cx="12115800" cy="6858000"/>
          </a:xfrm>
          <a:prstGeom prst="rect">
            <a:avLst/>
          </a:prstGeom>
        </p:spPr>
      </p:pic>
      <p:pic>
        <p:nvPicPr>
          <p:cNvPr id="5" name="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2400" y="0"/>
            <a:ext cx="1272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4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accent3">
                <a:lumMod val="5000"/>
                <a:lumOff val="95000"/>
                <a:alpha val="94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/>
        </p:blipFill>
        <p:spPr>
          <a:xfrm>
            <a:off x="-8001" y="-406978"/>
            <a:ext cx="12420600" cy="2194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1623806" y="847668"/>
            <a:ext cx="799253" cy="1646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5256481" y="2362143"/>
            <a:ext cx="1295399" cy="1518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8702256" y="1968711"/>
            <a:ext cx="914400" cy="1433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0628"/>
            <a:ext cx="12192000" cy="2761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646" y="4020628"/>
            <a:ext cx="1732280" cy="2918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53" y="4170116"/>
            <a:ext cx="2422941" cy="1022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5912099" y="4571802"/>
            <a:ext cx="1878894" cy="15205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104360" y="2147538"/>
            <a:ext cx="1551096" cy="16490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1043440" y="2557344"/>
            <a:ext cx="1162091" cy="15009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28398" y="420329"/>
            <a:ext cx="1551096" cy="1673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9402773" y="228600"/>
            <a:ext cx="1551096" cy="19982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3453080" y="1"/>
            <a:ext cx="1551096" cy="27950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/>
        </p:blipFill>
        <p:spPr>
          <a:xfrm>
            <a:off x="7321238" y="1157590"/>
            <a:ext cx="1551096" cy="17364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6130810" y="492229"/>
            <a:ext cx="1101803" cy="1849673"/>
          </a:xfrm>
          <a:prstGeom prst="rect">
            <a:avLst/>
          </a:prstGeom>
        </p:spPr>
      </p:pic>
      <p:pic>
        <p:nvPicPr>
          <p:cNvPr id="24" name="Picture 2" descr="Sách điện tử"/>
          <p:cNvPicPr>
            <a:picLocks noChangeAspect="1" noChangeArrowheads="1"/>
          </p:cNvPicPr>
          <p:nvPr/>
        </p:nvPicPr>
        <p:blipFill rotWithShape="1">
          <a:blip r:embed="rId21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5" t="65282" r="16584" b="12723"/>
          <a:stretch/>
        </p:blipFill>
        <p:spPr bwMode="auto">
          <a:xfrm>
            <a:off x="3083043" y="2129724"/>
            <a:ext cx="914400" cy="144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Sách điện tử"/>
          <p:cNvPicPr>
            <a:picLocks noChangeAspect="1" noChangeArrowheads="1"/>
          </p:cNvPicPr>
          <p:nvPr/>
        </p:nvPicPr>
        <p:blipFill rotWithShape="1">
          <a:blip r:embed="rId21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65282" r="64105" b="8501"/>
          <a:stretch/>
        </p:blipFill>
        <p:spPr bwMode="auto">
          <a:xfrm>
            <a:off x="10807507" y="2129724"/>
            <a:ext cx="990600" cy="1725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59" y="294"/>
            <a:ext cx="623381" cy="6233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6151" y="-148103"/>
            <a:ext cx="1039593" cy="10395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1870" y="-61475"/>
            <a:ext cx="1039593" cy="10395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" y="-21788"/>
            <a:ext cx="623381" cy="62338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cap="none" spc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1B 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 gặp lại các bạn ở bài sau nhé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012" y="2714248"/>
            <a:ext cx="1772408" cy="1440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18" y="2119404"/>
            <a:ext cx="874863" cy="5150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920" y="1615919"/>
            <a:ext cx="874863" cy="5150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861" y="1578340"/>
            <a:ext cx="874863" cy="5150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34" y="2114639"/>
            <a:ext cx="874863" cy="5150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62" y="-1116076"/>
            <a:ext cx="2944632" cy="22973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73" y="3118309"/>
            <a:ext cx="1181754" cy="7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2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71 0.02847 L -0.71111 0.0388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21 -0.01111 L -0.80799 -0.01111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93268 -0.00764 " pathEditMode="relative" rAng="0" ptsTypes="AA">
                                      <p:cBhvr>
                                        <p:cTn id="4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28" y="-3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91706 -0.00047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9" y="-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91706 -0.00047 " pathEditMode="relative" rAng="0" ptsTypes="AA">
                                      <p:cBhvr>
                                        <p:cTn id="50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9" y="-2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93268 -0.00764 " pathEditMode="relative" rAng="0" ptsTypes="AA">
                                      <p:cBhvr>
                                        <p:cTn id="52" dur="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2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05312 1.48148E-6 C 0.07669 1.48148E-6 0.10625 0.34537 0.10625 0.62477 L 0.10625 1.24977 " pathEditMode="relative" rAng="0" ptsTypes="AAAA">
                                      <p:cBhvr>
                                        <p:cTn id="64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2 L -0.10585 0.00972 C -0.14231 0.00972 -0.18684 0.36204 -0.18684 0.64746 L -0.18684 1.28496 " pathEditMode="relative" rAng="0" ptsTypes="AAAA">
                                      <p:cBhvr>
                                        <p:cTn id="69" dur="5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6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01 L -0.17044 0.00601 C -0.23581 0.00601 -0.31601 0.35671 -0.31601 0.64143 L -0.31601 1.27662 " pathEditMode="relative" rAng="0" ptsTypes="AAAA">
                                      <p:cBhvr>
                                        <p:cTn id="74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6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-0.00139 L -0.24271 -0.00139 C -0.33282 -0.00139 -0.44362 0.28264 -0.44362 0.51343 L -0.44362 1.02986 " pathEditMode="relative" rAng="0" ptsTypes="AAAA">
                                      <p:cBhvr>
                                        <p:cTn id="79" dur="5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 tươi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B.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 lá xòe và xanh mướt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Đỏ hoe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4601" y="5129495"/>
            <a:ext cx="3747034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 lá lớn và đỏ hoe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5160918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98081" y="778740"/>
            <a:ext cx="53639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alt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thơ cây bàng và lớp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cây bàng được miêu tả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thế nào?</a:t>
            </a:r>
            <a:endParaRPr lang="en-US" alt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 đúc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 bừng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 vẻ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B</a:t>
            </a:r>
            <a:r>
              <a:rPr lang="vi-VN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Tấp nập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89637" y="549800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cuối bài thơ cây bàng và lớp học. Ngày thư hai, lớp học như thế nào?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trường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giảng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lớp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 báo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5 tháng 9 hàng năm là ngày gì?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762000" y="4505373"/>
            <a:ext cx="10363200" cy="2006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hiệu trưởng đánh trống khai giảng, Đằng sau là phông chữ khai giảng năm học, Phía dưới có học sinh dự lễ khai giảng.</a:t>
            </a:r>
            <a:endParaRPr lang="vi-V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ight Arrow 23">
            <a:hlinkClick r:id="rId2" action="ppaction://hlinksldjump"/>
          </p:cNvPr>
          <p:cNvSpPr/>
          <p:nvPr/>
        </p:nvSpPr>
        <p:spPr>
          <a:xfrm>
            <a:off x="11049000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81200" y="228600"/>
            <a:ext cx="8013679" cy="1447800"/>
            <a:chOff x="457199" y="228600"/>
            <a:chExt cx="8013679" cy="3455802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3589637" y="45889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thấy gì trong tranh? 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2" descr="Sách điện tử"/>
          <p:cNvPicPr>
            <a:picLocks noChangeAspect="1" noChangeArrowheads="1"/>
          </p:cNvPicPr>
          <p:nvPr/>
        </p:nvPicPr>
        <p:blipFill>
          <a:blip r:embed="rId8"/>
          <a:srcRect t="20500" b="45000"/>
          <a:stretch>
            <a:fillRect/>
          </a:stretch>
        </p:blipFill>
        <p:spPr bwMode="auto">
          <a:xfrm>
            <a:off x="990600" y="1705391"/>
            <a:ext cx="10134600" cy="260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288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843">
              <a:schemeClr val="tx2">
                <a:lumMod val="20000"/>
                <a:lumOff val="80000"/>
              </a:schemeClr>
            </a:gs>
            <a:gs pos="73687">
              <a:srgbClr val="B1DCE6"/>
            </a:gs>
            <a:gs pos="73375">
              <a:srgbClr val="B3DDE7"/>
            </a:gs>
            <a:gs pos="72750">
              <a:srgbClr val="B7DFE8"/>
            </a:gs>
            <a:gs pos="71500">
              <a:srgbClr val="C0E3EB"/>
            </a:gs>
            <a:gs pos="69000">
              <a:srgbClr val="D2EBF1"/>
            </a:gs>
            <a:gs pos="6400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600201" y="4114800"/>
            <a:ext cx="4401640" cy="9244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cờ cầm tay đón học sinh mới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1600201" y="5245090"/>
            <a:ext cx="4389738" cy="10679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để báo giờ ra vào lớp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04587" y="4109463"/>
            <a:ext cx="4954013" cy="859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Ghế ngồi chào cờ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27159" y="5326049"/>
            <a:ext cx="4931441" cy="9291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để phát biểu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4648200"/>
            <a:ext cx="498873" cy="396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056" y="5556087"/>
            <a:ext cx="672129" cy="4459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58" y="5786576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802" y="4442051"/>
            <a:ext cx="672129" cy="496399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60547" y="603432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2057400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621191" y="38872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tranh đồ vật nào quen thuộc với em nhất, nó được dùng để làm gì?</a:t>
            </a:r>
            <a:endParaRPr lang="en-US" sz="1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Sách điện tử"/>
          <p:cNvPicPr>
            <a:picLocks noChangeAspect="1" noChangeArrowheads="1"/>
          </p:cNvPicPr>
          <p:nvPr/>
        </p:nvPicPr>
        <p:blipFill>
          <a:blip r:embed="rId14"/>
          <a:srcRect t="20500" b="45000"/>
          <a:stretch>
            <a:fillRect/>
          </a:stretch>
        </p:blipFill>
        <p:spPr bwMode="auto">
          <a:xfrm>
            <a:off x="1600200" y="2171690"/>
            <a:ext cx="9601200" cy="179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Oval 31">
            <a:hlinkClick r:id="rId11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sp>
        <p:nvSpPr>
          <p:cNvPr id="42" name="Oval 41">
            <a:hlinkClick r:id="rId13" action="ppaction://hlinksldjump"/>
          </p:cNvPr>
          <p:cNvSpPr/>
          <p:nvPr/>
        </p:nvSpPr>
        <p:spPr>
          <a:xfrm>
            <a:off x="9349149" y="640419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17" b="97312" l="2077" r="100000">
                        <a14:foregroundMark x1="24121" y1="6810" x2="30990" y2="64158"/>
                        <a14:foregroundMark x1="30990" y1="74552" x2="38019" y2="76703"/>
                        <a14:foregroundMark x1="40575" y1="46953" x2="41054" y2="65233"/>
                        <a14:foregroundMark x1="17572" y1="20430" x2="24920" y2="23477"/>
                        <a14:foregroundMark x1="73323" y1="22043" x2="77955" y2="27240"/>
                        <a14:foregroundMark x1="68051" y1="23118" x2="65335" y2="29749"/>
                        <a14:foregroundMark x1="59744" y1="26703" x2="57029" y2="28136"/>
                        <a14:foregroundMark x1="76038" y1="40860" x2="76038" y2="40860"/>
                        <a14:foregroundMark x1="85304" y1="75627" x2="83067" y2="78674"/>
                        <a14:foregroundMark x1="69489" y1="78853" x2="69489" y2="8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4" t="4909" r="6710" b="12232"/>
          <a:stretch/>
        </p:blipFill>
        <p:spPr>
          <a:xfrm flipH="1">
            <a:off x="8277223" y="3523998"/>
            <a:ext cx="2085977" cy="2316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121488" y="5812891"/>
            <a:ext cx="751794" cy="576184"/>
            <a:chOff x="7730625" y="5654244"/>
            <a:chExt cx="510259" cy="308183"/>
          </a:xfrm>
        </p:grpSpPr>
        <p:grpSp>
          <p:nvGrpSpPr>
            <p:cNvPr id="47" name="Group 46"/>
            <p:cNvGrpSpPr/>
            <p:nvPr/>
          </p:nvGrpSpPr>
          <p:grpSpPr>
            <a:xfrm>
              <a:off x="7763139" y="5654244"/>
              <a:ext cx="477745" cy="160706"/>
              <a:chOff x="7385291" y="5900045"/>
              <a:chExt cx="804089" cy="413786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7" name="Group 66"/>
            <p:cNvGrpSpPr/>
            <p:nvPr/>
          </p:nvGrpSpPr>
          <p:grpSpPr>
            <a:xfrm flipH="1">
              <a:off x="7730625" y="5801721"/>
              <a:ext cx="456046" cy="160706"/>
              <a:chOff x="7385291" y="5900045"/>
              <a:chExt cx="804089" cy="413786"/>
            </a:xfrm>
          </p:grpSpPr>
          <p:pic>
            <p:nvPicPr>
              <p:cNvPr id="68" name="Picture 4"/>
              <p:cNvPicPr>
                <a:picLocks noChangeAspect="1" noChangeArrowheads="1"/>
              </p:cNvPicPr>
              <p:nvPr/>
            </p:nvPicPr>
            <p:blipFill rotWithShape="1">
              <a:blip r:embed="rId48" cstate="print">
                <a:extLst>
                  <a:ext uri="{BEBA8EAE-BF5A-486C-A8C5-ECC9F3942E4B}">
                    <a14:imgProps xmlns:a14="http://schemas.microsoft.com/office/drawing/2010/main">
                      <a14:imgLayer r:embed="rId49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5"/>
              <p:cNvPicPr>
                <a:picLocks noChangeAspect="1" noChangeArrowheads="1"/>
              </p:cNvPicPr>
              <p:nvPr/>
            </p:nvPicPr>
            <p:blipFill rotWithShape="1">
              <a:blip r:embed="rId50" cstate="print">
                <a:extLst>
                  <a:ext uri="{BEBA8EAE-BF5A-486C-A8C5-ECC9F3942E4B}">
                    <a14:imgProps xmlns:a14="http://schemas.microsoft.com/office/drawing/2010/main">
                      <a14:imgLayer r:embed="rId51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52" cstate="print">
                <a:extLst>
                  <a:ext uri="{BEBA8EAE-BF5A-486C-A8C5-ECC9F3942E4B}">
                    <a14:imgProps xmlns:a14="http://schemas.microsoft.com/office/drawing/2010/main">
                      <a14:imgLayer r:embed="rId53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52" cstate="print">
                  <a:extLst>
                    <a:ext uri="{BEBA8EAE-BF5A-486C-A8C5-ECC9F3942E4B}">
                      <a14:imgProps xmlns:a14="http://schemas.microsoft.com/office/drawing/2010/main">
                        <a14:imgLayer r:embed="rId53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54" cstate="print">
                  <a:extLst>
                    <a:ext uri="{BEBA8EAE-BF5A-486C-A8C5-ECC9F3942E4B}">
                      <a14:imgProps xmlns:a14="http://schemas.microsoft.com/office/drawing/2010/main">
                        <a14:imgLayer r:embed="rId55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00538 -0.1046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4">
                <a:lumMod val="5000"/>
                <a:lumOff val="9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97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52400" y="-14642"/>
            <a:ext cx="123444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152400" y="0"/>
            <a:ext cx="123443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559034" y="-620331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65236" y="234631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313353"/>
            <a:ext cx="72949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TRƯỜNG MẾN YÊU</a:t>
            </a:r>
          </a:p>
        </p:txBody>
      </p:sp>
      <p:sp>
        <p:nvSpPr>
          <p:cNvPr id="12" name="Rectangle 30"/>
          <p:cNvSpPr/>
          <p:nvPr/>
        </p:nvSpPr>
        <p:spPr>
          <a:xfrm>
            <a:off x="3064160" y="2121934"/>
            <a:ext cx="1884770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0"/>
          <p:cNvSpPr/>
          <p:nvPr/>
        </p:nvSpPr>
        <p:spPr>
          <a:xfrm>
            <a:off x="3531369" y="2160514"/>
            <a:ext cx="1354228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753746" y="1954973"/>
            <a:ext cx="6005096" cy="971720"/>
            <a:chOff x="9590210" y="966823"/>
            <a:chExt cx="5422018" cy="695802"/>
          </a:xfrm>
        </p:grpSpPr>
        <p:sp>
          <p:nvSpPr>
            <p:cNvPr id="15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0"/>
            <p:cNvSpPr/>
            <p:nvPr/>
          </p:nvSpPr>
          <p:spPr>
            <a:xfrm>
              <a:off x="9662817" y="1003095"/>
              <a:ext cx="4705817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33879" y="1981869"/>
            <a:ext cx="992332" cy="992332"/>
            <a:chOff x="1212273" y="1084984"/>
            <a:chExt cx="992332" cy="992332"/>
          </a:xfrm>
          <a:solidFill>
            <a:srgbClr val="7030A0"/>
          </a:solidFill>
        </p:grpSpPr>
        <p:sp>
          <p:nvSpPr>
            <p:cNvPr id="20" name="Oval 19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54228" y="2001006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47696" y="2104835"/>
            <a:ext cx="4297844" cy="646282"/>
          </a:xfrm>
          <a:prstGeom prst="rect">
            <a:avLst/>
          </a:prstGeom>
          <a:solidFill>
            <a:schemeClr val="bg1"/>
          </a:solidFill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TRỐNG TRƯỜNG</a:t>
            </a:r>
          </a:p>
        </p:txBody>
      </p:sp>
      <p:pic>
        <p:nvPicPr>
          <p:cNvPr id="3" name="video-16122767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236" y="3233450"/>
            <a:ext cx="11774364" cy="350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4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1344</TotalTime>
  <Words>843</Words>
  <Application>Microsoft Office PowerPoint</Application>
  <PresentationFormat>Widescreen</PresentationFormat>
  <Paragraphs>110</Paragraphs>
  <Slides>23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TRỒNG CÂY XANH</dc:title>
  <dc:creator>Windows User</dc:creator>
  <cp:lastModifiedBy>DELL</cp:lastModifiedBy>
  <cp:revision>120</cp:revision>
  <dcterms:created xsi:type="dcterms:W3CDTF">2020-04-19T14:45:33Z</dcterms:created>
  <dcterms:modified xsi:type="dcterms:W3CDTF">2023-02-01T13:33:16Z</dcterms:modified>
</cp:coreProperties>
</file>