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6" r:id="rId3"/>
  </p:sldMasterIdLst>
  <p:notesMasterIdLst>
    <p:notesMasterId r:id="rId31"/>
  </p:notesMasterIdLst>
  <p:sldIdLst>
    <p:sldId id="8692" r:id="rId4"/>
    <p:sldId id="3351" r:id="rId5"/>
    <p:sldId id="910" r:id="rId6"/>
    <p:sldId id="8694" r:id="rId7"/>
    <p:sldId id="925" r:id="rId8"/>
    <p:sldId id="3354" r:id="rId9"/>
    <p:sldId id="922" r:id="rId10"/>
    <p:sldId id="914" r:id="rId11"/>
    <p:sldId id="8700" r:id="rId12"/>
    <p:sldId id="8696" r:id="rId13"/>
    <p:sldId id="8701" r:id="rId14"/>
    <p:sldId id="912" r:id="rId15"/>
    <p:sldId id="8702" r:id="rId16"/>
    <p:sldId id="8697" r:id="rId17"/>
    <p:sldId id="913" r:id="rId18"/>
    <p:sldId id="479" r:id="rId19"/>
    <p:sldId id="314" r:id="rId20"/>
    <p:sldId id="3356" r:id="rId21"/>
    <p:sldId id="3346" r:id="rId22"/>
    <p:sldId id="3342" r:id="rId23"/>
    <p:sldId id="3343" r:id="rId24"/>
    <p:sldId id="3347" r:id="rId25"/>
    <p:sldId id="3355" r:id="rId26"/>
    <p:sldId id="313" r:id="rId27"/>
    <p:sldId id="939" r:id="rId28"/>
    <p:sldId id="8703" r:id="rId29"/>
    <p:sldId id="86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13" autoAdjust="0"/>
  </p:normalViewPr>
  <p:slideViewPr>
    <p:cSldViewPr snapToGrid="0">
      <p:cViewPr varScale="1">
        <p:scale>
          <a:sx n="66" d="100"/>
          <a:sy n="66" d="100"/>
        </p:scale>
        <p:origin x="90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095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30EF91-A3C3-4C34-BD58-4566D3A1CA92}" type="slidenum">
              <a:rPr lang="en-US" smtClean="0"/>
              <a:t>15</a:t>
            </a:fld>
            <a:endParaRPr lang="en-US"/>
          </a:p>
        </p:txBody>
      </p:sp>
    </p:spTree>
    <p:extLst>
      <p:ext uri="{BB962C8B-B14F-4D97-AF65-F5344CB8AC3E}">
        <p14:creationId xmlns:p14="http://schemas.microsoft.com/office/powerpoint/2010/main" val="207010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55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t>My First Template</a:t>
            </a:r>
          </a:p>
        </p:txBody>
      </p:sp>
    </p:spTree>
    <p:extLst>
      <p:ext uri="{BB962C8B-B14F-4D97-AF65-F5344CB8AC3E}">
        <p14:creationId xmlns:p14="http://schemas.microsoft.com/office/powerpoint/2010/main" val="384539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960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73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90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20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985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175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79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965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577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477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2023/4/20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4/20/2023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4/20/2023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4/20/2023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4/20/2023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4/20/2023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4/20/2023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919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4/20/2023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48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4/20/2023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72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4/20/2023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6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4/20/2023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74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2023/4/20</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tags" Target="../tags/tag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11" Type="http://schemas.openxmlformats.org/officeDocument/2006/relationships/image" Target="../media/image5.jpeg"/><Relationship Id="rId5" Type="http://schemas.openxmlformats.org/officeDocument/2006/relationships/slideLayout" Target="../slideLayouts/slideLayout27.xml"/><Relationship Id="rId10" Type="http://schemas.openxmlformats.org/officeDocument/2006/relationships/image" Target="../media/image4.jpg"/><Relationship Id="rId4" Type="http://schemas.openxmlformats.org/officeDocument/2006/relationships/slideLayout" Target="../slideLayouts/slideLayout26.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8F199311-2F22-4024-B46E-94F6D75B5AC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4/20/2023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9070BED5-AE08-4908-8EFE-4DF6D75E07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65172" y="322005"/>
            <a:ext cx="1211211" cy="1211211"/>
          </a:xfrm>
          <a:prstGeom prst="rect">
            <a:avLst/>
          </a:prstGeom>
        </p:spPr>
      </p:pic>
    </p:spTree>
    <p:extLst>
      <p:ext uri="{BB962C8B-B14F-4D97-AF65-F5344CB8AC3E}">
        <p14:creationId xmlns:p14="http://schemas.microsoft.com/office/powerpoint/2010/main" val="327509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26.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43.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43.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4.sv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29158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id="{27255B6C-1364-402F-AA4E-512B4C9A1FF0}"/>
              </a:ext>
            </a:extLst>
          </p:cNvPr>
          <p:cNvPicPr>
            <a:picLocks noChangeAspect="1"/>
          </p:cNvPicPr>
          <p:nvPr/>
        </p:nvPicPr>
        <p:blipFill>
          <a:blip r:embed="rId4"/>
          <a:stretch>
            <a:fillRect/>
          </a:stretch>
        </p:blipFill>
        <p:spPr>
          <a:xfrm>
            <a:off x="4285344" y="2705831"/>
            <a:ext cx="3316511" cy="707197"/>
          </a:xfrm>
          <a:prstGeom prst="rect">
            <a:avLst/>
          </a:prstGeom>
        </p:spPr>
      </p:pic>
      <p:sp>
        <p:nvSpPr>
          <p:cNvPr id="6" name="TextBox 5">
            <a:extLst>
              <a:ext uri="{FF2B5EF4-FFF2-40B4-BE49-F238E27FC236}">
                <a16:creationId xmlns:a16="http://schemas.microsoft.com/office/drawing/2014/main" id="{95091820-B5C0-4371-8F66-21D51B1389E3}"/>
              </a:ext>
            </a:extLst>
          </p:cNvPr>
          <p:cNvSpPr txBox="1"/>
          <p:nvPr/>
        </p:nvSpPr>
        <p:spPr>
          <a:xfrm>
            <a:off x="3768089" y="2149464"/>
            <a:ext cx="6372225"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Thứ Tư ngày 29 tháng 3 năm 2023</a:t>
            </a:r>
            <a:endParaRPr lang="en-US" sz="2800" b="1"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58D11F20-1352-499B-AD0D-76CF21A120D0}"/>
              </a:ext>
            </a:extLst>
          </p:cNvPr>
          <p:cNvPicPr>
            <a:picLocks noChangeAspect="1"/>
          </p:cNvPicPr>
          <p:nvPr/>
        </p:nvPicPr>
        <p:blipFill>
          <a:blip r:embed="rId5"/>
          <a:stretch>
            <a:fillRect/>
          </a:stretch>
        </p:blipFill>
        <p:spPr>
          <a:xfrm>
            <a:off x="1950734" y="3351206"/>
            <a:ext cx="8461981" cy="1603387"/>
          </a:xfrm>
          <a:prstGeom prst="rect">
            <a:avLst/>
          </a:prstGeom>
        </p:spPr>
      </p:pic>
      <p:pic>
        <p:nvPicPr>
          <p:cNvPr id="10" name="Picture 9">
            <a:extLst>
              <a:ext uri="{FF2B5EF4-FFF2-40B4-BE49-F238E27FC236}">
                <a16:creationId xmlns:a16="http://schemas.microsoft.com/office/drawing/2014/main" id="{16A1900F-9D1E-4697-B3E5-9AFE02B3524A}"/>
              </a:ext>
            </a:extLst>
          </p:cNvPr>
          <p:cNvPicPr>
            <a:picLocks noChangeAspect="1"/>
          </p:cNvPicPr>
          <p:nvPr/>
        </p:nvPicPr>
        <p:blipFill>
          <a:blip r:embed="rId6"/>
          <a:stretch>
            <a:fillRect/>
          </a:stretch>
        </p:blipFill>
        <p:spPr>
          <a:xfrm>
            <a:off x="1151219" y="1007199"/>
            <a:ext cx="3755461" cy="3792041"/>
          </a:xfrm>
          <a:prstGeom prst="rect">
            <a:avLst/>
          </a:prstGeom>
        </p:spPr>
      </p:pic>
      <p:sp>
        <p:nvSpPr>
          <p:cNvPr id="5" name="TextBox 4"/>
          <p:cNvSpPr txBox="1"/>
          <p:nvPr/>
        </p:nvSpPr>
        <p:spPr>
          <a:xfrm>
            <a:off x="3489959" y="1371600"/>
            <a:ext cx="5867077" cy="646331"/>
          </a:xfrm>
          <a:prstGeom prst="rect">
            <a:avLst/>
          </a:prstGeom>
          <a:noFill/>
        </p:spPr>
        <p:txBody>
          <a:bodyPr wrap="square" rtlCol="0">
            <a:spAutoFit/>
          </a:bodyPr>
          <a:lstStyle/>
          <a:p>
            <a:r>
              <a:rPr lang="en-US" sz="3600" b="1" smtClean="0">
                <a:latin typeface="Times New Roman" pitchFamily="18" charset="0"/>
                <a:cs typeface="Times New Roman" pitchFamily="18" charset="0"/>
              </a:rPr>
              <a:t>Trường Tiểu học Quốc Tuấn</a:t>
            </a:r>
            <a:endParaRPr lang="en-US" sz="3600" b="1">
              <a:latin typeface="Times New Roman" pitchFamily="18" charset="0"/>
              <a:cs typeface="Times New Roman" pitchFamily="18" charset="0"/>
            </a:endParaRPr>
          </a:p>
        </p:txBody>
      </p:sp>
      <p:sp>
        <p:nvSpPr>
          <p:cNvPr id="7" name="TextBox 6"/>
          <p:cNvSpPr txBox="1"/>
          <p:nvPr/>
        </p:nvSpPr>
        <p:spPr>
          <a:xfrm>
            <a:off x="3581400" y="4802193"/>
            <a:ext cx="522732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Giáo viên: Bùi Phương Thảo</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7">
            <a:extLst>
              <a:ext uri="{FF2B5EF4-FFF2-40B4-BE49-F238E27FC236}">
                <a16:creationId xmlns:a16="http://schemas.microsoft.com/office/drawing/2014/main" id="{773E791C-D12F-49E9-96F4-D84358B172D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94" b="100000" l="6270" r="96865">
                        <a14:foregroundMark x1="59518" y1="86069" x2="64607" y2="86069"/>
                        <a14:foregroundMark x1="36620" y1="71896" x2="39028" y2="81708"/>
                        <a14:foregroundMark x1="36892" y1="85766" x2="38664" y2="86735"/>
                        <a14:backgroundMark x1="27260" y1="64325" x2="28532" y2="93337"/>
                        <a14:backgroundMark x1="50795" y1="78316" x2="50432" y2="97577"/>
                        <a14:backgroundMark x1="75102" y1="82556" x2="73467" y2="97396"/>
                        <a14:backgroundMark x1="64743" y1="84070" x2="65379" y2="84918"/>
                        <a14:backgroundMark x1="59791" y1="84070" x2="59791" y2="84070"/>
                      </a14:backgroundRemoval>
                    </a14:imgEffect>
                    <a14:imgEffect>
                      <a14:brightnessContrast contrast="20000"/>
                    </a14:imgEffect>
                  </a14:imgLayer>
                </a14:imgProps>
              </a:ext>
              <a:ext uri="{28A0092B-C50C-407E-A947-70E740481C1C}">
                <a14:useLocalDpi xmlns:a14="http://schemas.microsoft.com/office/drawing/2010/main" val="0"/>
              </a:ext>
            </a:extLst>
          </a:blip>
          <a:srcRect t="60331"/>
          <a:stretch/>
        </p:blipFill>
        <p:spPr>
          <a:xfrm>
            <a:off x="2962274" y="3346791"/>
            <a:ext cx="6217299" cy="1849606"/>
          </a:xfrm>
          <a:prstGeom prst="rect">
            <a:avLst/>
          </a:prstGeom>
        </p:spPr>
      </p:pic>
      <p:pic>
        <p:nvPicPr>
          <p:cNvPr id="9" name="Picture 8">
            <a:extLst>
              <a:ext uri="{FF2B5EF4-FFF2-40B4-BE49-F238E27FC236}">
                <a16:creationId xmlns:a16="http://schemas.microsoft.com/office/drawing/2014/main" id="{F35EA713-A321-4381-A11E-C80EC60558D9}"/>
              </a:ext>
            </a:extLst>
          </p:cNvPr>
          <p:cNvPicPr>
            <a:picLocks noChangeAspect="1"/>
          </p:cNvPicPr>
          <p:nvPr/>
        </p:nvPicPr>
        <p:blipFill>
          <a:blip r:embed="rId6"/>
          <a:stretch>
            <a:fillRect/>
          </a:stretch>
        </p:blipFill>
        <p:spPr>
          <a:xfrm>
            <a:off x="2695575" y="1752600"/>
            <a:ext cx="6705600" cy="2076450"/>
          </a:xfrm>
          <a:prstGeom prst="rect">
            <a:avLst/>
          </a:prstGeom>
        </p:spPr>
      </p:pic>
    </p:spTree>
    <p:extLst>
      <p:ext uri="{BB962C8B-B14F-4D97-AF65-F5344CB8AC3E}">
        <p14:creationId xmlns:p14="http://schemas.microsoft.com/office/powerpoint/2010/main" val="253252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3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7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471572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Ở lưng chừng núi có một khe nhỏ</a:t>
            </a:r>
            <a:r>
              <a:rPr kumimoji="0" lang="vi-VN" sz="2400" b="0" i="0" u="none" strike="noStrike" kern="1200" cap="none" spc="0" normalizeH="0" baseline="0" noProof="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nướ</a:t>
            </a:r>
            <a:r>
              <a:rPr kumimoji="0" lang="en-US"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c</a:t>
            </a:r>
            <a:r>
              <a:rPr kumimoji="0" lang="vi-VN"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
        <p:nvSpPr>
          <p:cNvPr id="6" name="Oval 5">
            <a:extLst>
              <a:ext uri="{FF2B5EF4-FFF2-40B4-BE49-F238E27FC236}">
                <a16:creationId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a16="http://schemas.microsoft.com/office/drawing/2014/main" id="{DFA8DBBC-AF79-4E36-816D-BE7C4937FD1A}"/>
              </a:ext>
            </a:extLst>
          </p:cNvPr>
          <p:cNvSpPr/>
          <p:nvPr/>
        </p:nvSpPr>
        <p:spPr>
          <a:xfrm>
            <a:off x="285750" y="45910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2470199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6F2C4FFF-1084-4206-AB4E-6D5646A9B155}"/>
              </a:ext>
            </a:extLst>
          </p:cNvPr>
          <p:cNvSpPr txBox="1"/>
          <p:nvPr/>
        </p:nvSpPr>
        <p:spPr>
          <a:xfrm>
            <a:off x="2060390" y="804889"/>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LUYỆN ĐỌC TOÀN</a:t>
            </a:r>
            <a:r>
              <a:rPr kumimoji="0" lang="en-US" sz="48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 BÀI</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endParaRPr>
          </a:p>
        </p:txBody>
      </p:sp>
      <p:grpSp>
        <p:nvGrpSpPr>
          <p:cNvPr id="54" name="Group 53">
            <a:extLst>
              <a:ext uri="{FF2B5EF4-FFF2-40B4-BE49-F238E27FC236}">
                <a16:creationId xmlns:a16="http://schemas.microsoft.com/office/drawing/2014/main" id="{364E6657-876F-4957-8DA9-D424AE92671C}"/>
              </a:ext>
            </a:extLst>
          </p:cNvPr>
          <p:cNvGrpSpPr/>
          <p:nvPr/>
        </p:nvGrpSpPr>
        <p:grpSpPr>
          <a:xfrm>
            <a:off x="1544134" y="1910603"/>
            <a:ext cx="9122782" cy="3666080"/>
            <a:chOff x="4841104" y="3817600"/>
            <a:chExt cx="7073839" cy="2842692"/>
          </a:xfrm>
        </p:grpSpPr>
        <p:grpSp>
          <p:nvGrpSpPr>
            <p:cNvPr id="55" name="Group 54">
              <a:extLst>
                <a:ext uri="{FF2B5EF4-FFF2-40B4-BE49-F238E27FC236}">
                  <a16:creationId xmlns:a16="http://schemas.microsoft.com/office/drawing/2014/main" id="{399F1B06-F7F5-4674-BA59-F2F6F15D5045}"/>
                </a:ext>
              </a:extLst>
            </p:cNvPr>
            <p:cNvGrpSpPr/>
            <p:nvPr/>
          </p:nvGrpSpPr>
          <p:grpSpPr>
            <a:xfrm>
              <a:off x="4841104" y="3817600"/>
              <a:ext cx="7073839" cy="2842692"/>
              <a:chOff x="2975204" y="1255651"/>
              <a:chExt cx="7073839" cy="2842692"/>
            </a:xfrm>
          </p:grpSpPr>
          <p:sp>
            <p:nvSpPr>
              <p:cNvPr id="65" name="Rectangle: Rounded Corners 64">
                <a:extLst>
                  <a:ext uri="{FF2B5EF4-FFF2-40B4-BE49-F238E27FC236}">
                    <a16:creationId xmlns:a16="http://schemas.microsoft.com/office/drawing/2014/main" id="{8C4CB0CA-6118-4BC2-8529-12695137679F}"/>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1.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Đọc</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đúng</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2.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Đọc</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to,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rõ</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3.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Đọc</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ngắt</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nghỉ</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đúng</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chỗ</a:t>
                </a:r>
                <a:r>
                  <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a:t>
                </a:r>
              </a:p>
            </p:txBody>
          </p:sp>
          <p:sp>
            <p:nvSpPr>
              <p:cNvPr id="66" name="Rectangle: Rounded Corners 65">
                <a:extLst>
                  <a:ext uri="{FF2B5EF4-FFF2-40B4-BE49-F238E27FC236}">
                    <a16:creationId xmlns:a16="http://schemas.microsoft.com/office/drawing/2014/main" id="{1DCE1C27-DFEC-4187-920C-49993FBEDFA7}"/>
                  </a:ext>
                </a:extLst>
              </p:cNvPr>
              <p:cNvSpPr/>
              <p:nvPr/>
            </p:nvSpPr>
            <p:spPr>
              <a:xfrm>
                <a:off x="4201409" y="1255651"/>
                <a:ext cx="486765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ea typeface="Arial-Rounded" panose="020B0500000000000000" pitchFamily="34" charset="0"/>
                  <a:cs typeface="Times New Roman" pitchFamily="18" charset="0"/>
                </a:endParaRPr>
              </a:p>
            </p:txBody>
          </p:sp>
        </p:grpSp>
        <p:pic>
          <p:nvPicPr>
            <p:cNvPr id="56" name="Picture 55">
              <a:extLst>
                <a:ext uri="{FF2B5EF4-FFF2-40B4-BE49-F238E27FC236}">
                  <a16:creationId xmlns:a16="http://schemas.microsoft.com/office/drawing/2014/main" id="{35ED9831-DD17-4F50-99FD-44CD230319E4}"/>
                </a:ext>
              </a:extLst>
            </p:cNvPr>
            <p:cNvPicPr>
              <a:picLocks noChangeAspect="1"/>
            </p:cNvPicPr>
            <p:nvPr/>
          </p:nvPicPr>
          <p:blipFill>
            <a:blip r:embed="rId3"/>
            <a:stretch>
              <a:fillRect/>
            </a:stretch>
          </p:blipFill>
          <p:spPr>
            <a:xfrm>
              <a:off x="7987944" y="4801718"/>
              <a:ext cx="469963" cy="469963"/>
            </a:xfrm>
            <a:prstGeom prst="rect">
              <a:avLst/>
            </a:prstGeom>
          </p:spPr>
        </p:pic>
        <p:pic>
          <p:nvPicPr>
            <p:cNvPr id="57" name="Picture 56">
              <a:extLst>
                <a:ext uri="{FF2B5EF4-FFF2-40B4-BE49-F238E27FC236}">
                  <a16:creationId xmlns:a16="http://schemas.microsoft.com/office/drawing/2014/main" id="{BDA1FBBD-2552-449E-9767-65FEEB7645AA}"/>
                </a:ext>
              </a:extLst>
            </p:cNvPr>
            <p:cNvPicPr>
              <a:picLocks noChangeAspect="1"/>
            </p:cNvPicPr>
            <p:nvPr/>
          </p:nvPicPr>
          <p:blipFill>
            <a:blip r:embed="rId4"/>
            <a:stretch>
              <a:fillRect/>
            </a:stretch>
          </p:blipFill>
          <p:spPr>
            <a:xfrm>
              <a:off x="7468199" y="4794333"/>
              <a:ext cx="469963" cy="469963"/>
            </a:xfrm>
            <a:prstGeom prst="rect">
              <a:avLst/>
            </a:prstGeom>
          </p:spPr>
        </p:pic>
        <p:pic>
          <p:nvPicPr>
            <p:cNvPr id="58" name="Picture 57">
              <a:extLst>
                <a:ext uri="{FF2B5EF4-FFF2-40B4-BE49-F238E27FC236}">
                  <a16:creationId xmlns:a16="http://schemas.microsoft.com/office/drawing/2014/main" id="{9ED64845-754D-4DE7-829A-836B1B810661}"/>
                </a:ext>
              </a:extLst>
            </p:cNvPr>
            <p:cNvPicPr>
              <a:picLocks noChangeAspect="1"/>
            </p:cNvPicPr>
            <p:nvPr/>
          </p:nvPicPr>
          <p:blipFill>
            <a:blip r:embed="rId5"/>
            <a:stretch>
              <a:fillRect/>
            </a:stretch>
          </p:blipFill>
          <p:spPr>
            <a:xfrm>
              <a:off x="8485532" y="4786947"/>
              <a:ext cx="469963" cy="469963"/>
            </a:xfrm>
            <a:prstGeom prst="rect">
              <a:avLst/>
            </a:prstGeom>
          </p:spPr>
        </p:pic>
        <p:pic>
          <p:nvPicPr>
            <p:cNvPr id="59" name="Picture 58">
              <a:extLst>
                <a:ext uri="{FF2B5EF4-FFF2-40B4-BE49-F238E27FC236}">
                  <a16:creationId xmlns:a16="http://schemas.microsoft.com/office/drawing/2014/main" id="{2839A719-2051-44FE-8F97-FD88D2535AD4}"/>
                </a:ext>
              </a:extLst>
            </p:cNvPr>
            <p:cNvPicPr>
              <a:picLocks noChangeAspect="1"/>
            </p:cNvPicPr>
            <p:nvPr/>
          </p:nvPicPr>
          <p:blipFill>
            <a:blip r:embed="rId3"/>
            <a:stretch>
              <a:fillRect/>
            </a:stretch>
          </p:blipFill>
          <p:spPr>
            <a:xfrm>
              <a:off x="8014208" y="5409767"/>
              <a:ext cx="469963" cy="469963"/>
            </a:xfrm>
            <a:prstGeom prst="rect">
              <a:avLst/>
            </a:prstGeom>
          </p:spPr>
        </p:pic>
        <p:pic>
          <p:nvPicPr>
            <p:cNvPr id="60" name="Picture 59">
              <a:extLst>
                <a:ext uri="{FF2B5EF4-FFF2-40B4-BE49-F238E27FC236}">
                  <a16:creationId xmlns:a16="http://schemas.microsoft.com/office/drawing/2014/main" id="{71DC8C94-D650-4DD0-8B54-46E23B8CFB03}"/>
                </a:ext>
              </a:extLst>
            </p:cNvPr>
            <p:cNvPicPr>
              <a:picLocks noChangeAspect="1"/>
            </p:cNvPicPr>
            <p:nvPr/>
          </p:nvPicPr>
          <p:blipFill>
            <a:blip r:embed="rId4"/>
            <a:stretch>
              <a:fillRect/>
            </a:stretch>
          </p:blipFill>
          <p:spPr>
            <a:xfrm>
              <a:off x="7457533" y="5409767"/>
              <a:ext cx="469963" cy="469963"/>
            </a:xfrm>
            <a:prstGeom prst="rect">
              <a:avLst/>
            </a:prstGeom>
          </p:spPr>
        </p:pic>
        <p:pic>
          <p:nvPicPr>
            <p:cNvPr id="61" name="Picture 60">
              <a:extLst>
                <a:ext uri="{FF2B5EF4-FFF2-40B4-BE49-F238E27FC236}">
                  <a16:creationId xmlns:a16="http://schemas.microsoft.com/office/drawing/2014/main" id="{C504DA1A-1327-4A22-97BE-F1CC97811494}"/>
                </a:ext>
              </a:extLst>
            </p:cNvPr>
            <p:cNvPicPr>
              <a:picLocks noChangeAspect="1"/>
            </p:cNvPicPr>
            <p:nvPr/>
          </p:nvPicPr>
          <p:blipFill>
            <a:blip r:embed="rId5"/>
            <a:stretch>
              <a:fillRect/>
            </a:stretch>
          </p:blipFill>
          <p:spPr>
            <a:xfrm>
              <a:off x="8570882" y="5409767"/>
              <a:ext cx="469963" cy="469963"/>
            </a:xfrm>
            <a:prstGeom prst="rect">
              <a:avLst/>
            </a:prstGeom>
          </p:spPr>
        </p:pic>
        <p:pic>
          <p:nvPicPr>
            <p:cNvPr id="62" name="Picture 61">
              <a:extLst>
                <a:ext uri="{FF2B5EF4-FFF2-40B4-BE49-F238E27FC236}">
                  <a16:creationId xmlns:a16="http://schemas.microsoft.com/office/drawing/2014/main" id="{AD6AB4C6-F3F5-4906-9328-84580459FC6B}"/>
                </a:ext>
              </a:extLst>
            </p:cNvPr>
            <p:cNvPicPr>
              <a:picLocks noChangeAspect="1"/>
            </p:cNvPicPr>
            <p:nvPr/>
          </p:nvPicPr>
          <p:blipFill>
            <a:blip r:embed="rId3"/>
            <a:stretch>
              <a:fillRect/>
            </a:stretch>
          </p:blipFill>
          <p:spPr>
            <a:xfrm>
              <a:off x="10558314" y="5964719"/>
              <a:ext cx="469963" cy="469963"/>
            </a:xfrm>
            <a:prstGeom prst="rect">
              <a:avLst/>
            </a:prstGeom>
          </p:spPr>
        </p:pic>
        <p:pic>
          <p:nvPicPr>
            <p:cNvPr id="63" name="Picture 62">
              <a:extLst>
                <a:ext uri="{FF2B5EF4-FFF2-40B4-BE49-F238E27FC236}">
                  <a16:creationId xmlns:a16="http://schemas.microsoft.com/office/drawing/2014/main" id="{70DCAF2E-32AC-409A-B533-C55320BE5848}"/>
                </a:ext>
              </a:extLst>
            </p:cNvPr>
            <p:cNvPicPr>
              <a:picLocks noChangeAspect="1"/>
            </p:cNvPicPr>
            <p:nvPr/>
          </p:nvPicPr>
          <p:blipFill>
            <a:blip r:embed="rId4"/>
            <a:stretch>
              <a:fillRect/>
            </a:stretch>
          </p:blipFill>
          <p:spPr>
            <a:xfrm>
              <a:off x="10001640" y="5964719"/>
              <a:ext cx="469963" cy="469963"/>
            </a:xfrm>
            <a:prstGeom prst="rect">
              <a:avLst/>
            </a:prstGeom>
          </p:spPr>
        </p:pic>
        <p:pic>
          <p:nvPicPr>
            <p:cNvPr id="64" name="Picture 63">
              <a:extLst>
                <a:ext uri="{FF2B5EF4-FFF2-40B4-BE49-F238E27FC236}">
                  <a16:creationId xmlns:a16="http://schemas.microsoft.com/office/drawing/2014/main" id="{4D98A80C-2E47-4879-8473-F34161A2E310}"/>
                </a:ext>
              </a:extLst>
            </p:cNvPr>
            <p:cNvPicPr>
              <a:picLocks noChangeAspect="1"/>
            </p:cNvPicPr>
            <p:nvPr/>
          </p:nvPicPr>
          <p:blipFill>
            <a:blip r:embed="rId5"/>
            <a:stretch>
              <a:fillRect/>
            </a:stretch>
          </p:blipFill>
          <p:spPr>
            <a:xfrm>
              <a:off x="11114988" y="5964719"/>
              <a:ext cx="469963" cy="46996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14:bounceEnd="66000">
                                          <p:cBhvr additive="base">
                                            <p:cTn id="11" dur="1000" fill="hold"/>
                                            <p:tgtEl>
                                              <p:spTgt spid="5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ppt_x"/>
                                              </p:val>
                                            </p:tav>
                                            <p:tav tm="100000">
                                              <p:val>
                                                <p:strVal val="#ppt_x"/>
                                              </p:val>
                                            </p:tav>
                                          </p:tavLst>
                                        </p:anim>
                                        <p:anim calcmode="lin" valueType="num">
                                          <p:cBhvr additive="base">
                                            <p:cTn id="12"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91743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Ở lưng chừng núi có một khe nhỏ</a:t>
            </a:r>
            <a:r>
              <a:rPr kumimoji="0" lang="vi-VN" sz="2400" b="0" i="0" u="none" strike="noStrike" kern="1200" cap="none" spc="0" normalizeH="0" baseline="0" noProof="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nướ</a:t>
            </a:r>
            <a:r>
              <a:rPr kumimoji="0" lang="en-US"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c</a:t>
            </a:r>
            <a:r>
              <a:rPr kumimoji="0" lang="vi-VN"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006004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a16="http://schemas.microsoft.com/office/drawing/2014/main" id="{2C2BBF16-7825-4054-8D52-59FFF89D7483}"/>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27441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0A405AA9-0105-44F4-B734-7242D271FF4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714908" y="3505200"/>
            <a:ext cx="1674437" cy="3001920"/>
          </a:xfrm>
          <a:prstGeom prst="rect">
            <a:avLst/>
          </a:prstGeom>
        </p:spPr>
      </p:pic>
      <p:grpSp>
        <p:nvGrpSpPr>
          <p:cNvPr id="36" name="Group 35">
            <a:extLst>
              <a:ext uri="{FF2B5EF4-FFF2-40B4-BE49-F238E27FC236}">
                <a16:creationId xmlns:a16="http://schemas.microsoft.com/office/drawing/2014/main" id="{AA60165D-10A5-4B0C-B493-A5098AF5DCF9}"/>
              </a:ext>
            </a:extLst>
          </p:cNvPr>
          <p:cNvGrpSpPr/>
          <p:nvPr/>
        </p:nvGrpSpPr>
        <p:grpSpPr>
          <a:xfrm flipH="1">
            <a:off x="4608921" y="1447801"/>
            <a:ext cx="6848718" cy="4457698"/>
            <a:chOff x="5208455" y="2281247"/>
            <a:chExt cx="8050156" cy="4667779"/>
          </a:xfrm>
        </p:grpSpPr>
        <p:pic>
          <p:nvPicPr>
            <p:cNvPr id="37" name="Graphic 36">
              <a:extLst>
                <a:ext uri="{FF2B5EF4-FFF2-40B4-BE49-F238E27FC236}">
                  <a16:creationId xmlns:a16="http://schemas.microsoft.com/office/drawing/2014/main" id="{4ACEE410-F9DF-467C-A4E3-5A55755D863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5400000" flipV="1">
              <a:off x="6899643" y="590059"/>
              <a:ext cx="4667779" cy="8050156"/>
            </a:xfrm>
            <a:prstGeom prst="rect">
              <a:avLst/>
            </a:prstGeom>
          </p:spPr>
        </p:pic>
        <p:sp>
          <p:nvSpPr>
            <p:cNvPr id="38" name="Speech Bubble: Rectangle with Corners Rounded 37">
              <a:extLst>
                <a:ext uri="{FF2B5EF4-FFF2-40B4-BE49-F238E27FC236}">
                  <a16:creationId xmlns:a16="http://schemas.microsoft.com/office/drawing/2014/main" id="{4BBD70EB-831E-47F4-8920-97F897A77CA5}"/>
                </a:ext>
              </a:extLst>
            </p:cNvPr>
            <p:cNvSpPr/>
            <p:nvPr/>
          </p:nvSpPr>
          <p:spPr>
            <a:xfrm>
              <a:off x="5404501" y="2743646"/>
              <a:ext cx="6735619"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Trong</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bài</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đọc</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có</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từ</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nào</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bạn</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chưa</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hiểu</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5400" b="0" i="1"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nghĩa</a:t>
              </a:r>
              <a:r>
                <a:rPr kumimoji="0" lang="en-US" sz="54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a:t>
              </a:r>
            </a:p>
          </p:txBody>
        </p:sp>
      </p:grpSp>
      <p:grpSp>
        <p:nvGrpSpPr>
          <p:cNvPr id="39" name="Group 38">
            <a:extLst>
              <a:ext uri="{FF2B5EF4-FFF2-40B4-BE49-F238E27FC236}">
                <a16:creationId xmlns:a16="http://schemas.microsoft.com/office/drawing/2014/main" id="{EAF4A3A5-DAA5-47E6-A34C-0FB817EC37E6}"/>
              </a:ext>
            </a:extLst>
          </p:cNvPr>
          <p:cNvGrpSpPr/>
          <p:nvPr/>
        </p:nvGrpSpPr>
        <p:grpSpPr>
          <a:xfrm>
            <a:off x="3332818" y="76200"/>
            <a:ext cx="5526365" cy="1086132"/>
            <a:chOff x="3092880" y="0"/>
            <a:chExt cx="5699569" cy="1284494"/>
          </a:xfrm>
        </p:grpSpPr>
        <p:pic>
          <p:nvPicPr>
            <p:cNvPr id="40" name="Picture 39">
              <a:extLst>
                <a:ext uri="{FF2B5EF4-FFF2-40B4-BE49-F238E27FC236}">
                  <a16:creationId xmlns:a16="http://schemas.microsoft.com/office/drawing/2014/main" id="{EBB0D97D-EF00-429B-B10B-1A8F94916FA3}"/>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41" name="TextBox 40">
              <a:extLst>
                <a:ext uri="{FF2B5EF4-FFF2-40B4-BE49-F238E27FC236}">
                  <a16:creationId xmlns:a16="http://schemas.microsoft.com/office/drawing/2014/main" id="{73E741A4-965B-4E78-AD25-AEF2F7B892B7}"/>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Giải</a:t>
              </a:r>
              <a:r>
                <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nghĩa</a:t>
              </a:r>
              <a:r>
                <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từ</a:t>
              </a:r>
              <a:r>
                <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khó</a:t>
              </a:r>
              <a:r>
                <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217609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Times New Roman" pitchFamily="18" charset="0"/>
                  <a:ea typeface="Arial-Rounded" panose="020B0500000000000000" pitchFamily="34" charset="0"/>
                  <a:cs typeface="Times New Roman" pitchFamily="18" charset="0"/>
                </a:rPr>
                <a:t>rười</a:t>
              </a:r>
              <a:r>
                <a:rPr kumimoji="0" lang="en-US" sz="6600" b="1" i="0" u="none" strike="noStrike" kern="1200" cap="none" spc="0" normalizeH="0" baseline="0" noProof="0" dirty="0">
                  <a:ln>
                    <a:noFill/>
                  </a:ln>
                  <a:solidFill>
                    <a:srgbClr val="F14124"/>
                  </a:solidFill>
                  <a:effectLst/>
                  <a:uLnTx/>
                  <a:uFillTx/>
                  <a:latin typeface="Times New Roman" pitchFamily="18" charset="0"/>
                  <a:ea typeface="Arial-Rounded" panose="020B0500000000000000" pitchFamily="34" charset="0"/>
                  <a:cs typeface="Times New Roman" pitchFamily="18" charset="0"/>
                </a:rPr>
                <a:t> </a:t>
              </a:r>
              <a:r>
                <a:rPr kumimoji="0" lang="en-US" sz="6600" b="1" i="0" u="none" strike="noStrike" kern="1200" cap="none" spc="0" normalizeH="0" baseline="0" noProof="0" dirty="0" err="1">
                  <a:ln>
                    <a:noFill/>
                  </a:ln>
                  <a:solidFill>
                    <a:srgbClr val="F14124"/>
                  </a:solidFill>
                  <a:effectLst/>
                  <a:uLnTx/>
                  <a:uFillTx/>
                  <a:latin typeface="Times New Roman" pitchFamily="18" charset="0"/>
                  <a:ea typeface="Arial-Rounded" panose="020B0500000000000000" pitchFamily="34" charset="0"/>
                  <a:cs typeface="Times New Roman" pitchFamily="18" charset="0"/>
                </a:rPr>
                <a:t>rượi</a:t>
              </a:r>
              <a:endParaRPr kumimoji="0" lang="en-US" sz="6600" b="1" i="0" u="none" strike="noStrike" kern="1200" cap="none" spc="0" normalizeH="0" baseline="0" noProof="0" dirty="0">
                <a:ln>
                  <a:noFill/>
                </a:ln>
                <a:solidFill>
                  <a:srgbClr val="F14124"/>
                </a:solidFill>
                <a:effectLst/>
                <a:uLnTx/>
                <a:uFillTx/>
                <a:latin typeface="Times New Roman" pitchFamily="18" charset="0"/>
                <a:ea typeface="Arial-Rounded" panose="020B0500000000000000" pitchFamily="34" charset="0"/>
                <a:cs typeface="Times New Roman" pitchFamily="18"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lvl="0" algn="just">
              <a:defRPr/>
            </a:pPr>
            <a:r>
              <a:rPr lang="en-US" sz="4000" dirty="0" err="1">
                <a:solidFill>
                  <a:prstClr val="black"/>
                </a:solidFill>
                <a:latin typeface="Times New Roman" pitchFamily="18" charset="0"/>
                <a:ea typeface="Arial-Rounded" panose="020B0500000000000000" pitchFamily="34" charset="0"/>
                <a:cs typeface="Times New Roman" pitchFamily="18" charset="0"/>
              </a:rPr>
              <a:t>Màu</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xanh</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cây</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lá</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trải</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rộng</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gợi</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cảm</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giác</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dịu</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mát</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dễ</a:t>
            </a:r>
            <a:r>
              <a:rPr lang="en-US" sz="4000" dirty="0">
                <a:solidFill>
                  <a:prstClr val="black"/>
                </a:solidFill>
                <a:latin typeface="Times New Roman" pitchFamily="18" charset="0"/>
                <a:ea typeface="Arial-Rounded" panose="020B0500000000000000" pitchFamily="34" charset="0"/>
                <a:cs typeface="Times New Roman" pitchFamily="18" charset="0"/>
              </a:rPr>
              <a:t> </a:t>
            </a:r>
            <a:r>
              <a:rPr lang="en-US" sz="4000" dirty="0" err="1">
                <a:solidFill>
                  <a:prstClr val="black"/>
                </a:solidFill>
                <a:latin typeface="Times New Roman" pitchFamily="18" charset="0"/>
                <a:ea typeface="Arial-Rounded" panose="020B0500000000000000" pitchFamily="34" charset="0"/>
                <a:cs typeface="Times New Roman" pitchFamily="18" charset="0"/>
              </a:rPr>
              <a:t>chịu</a:t>
            </a:r>
            <a:r>
              <a:rPr lang="en-US" sz="4000" dirty="0">
                <a:solidFill>
                  <a:prstClr val="black"/>
                </a:solidFill>
                <a:latin typeface="Times New Roman" pitchFamily="18" charset="0"/>
                <a:ea typeface="Arial-Rounded" panose="020B0500000000000000" pitchFamily="34" charset="0"/>
                <a:cs typeface="Times New Roman" pitchFamily="18" charset="0"/>
              </a:rPr>
              <a:t>.</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902622"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rPr>
                <a:t>Giải nghĩa từ khó 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Times New Roman" pitchFamily="18" charset="0"/>
                  <a:ea typeface="Arial-Rounded" panose="020B0500000000000000" pitchFamily="34" charset="0"/>
                  <a:cs typeface="Times New Roman" pitchFamily="18" charset="0"/>
                </a:rPr>
                <a:t>Khe</a:t>
              </a:r>
              <a:endParaRPr kumimoji="0" lang="en-US" sz="6600" b="1" i="0" u="none" strike="noStrike" kern="1200" cap="none" spc="0" normalizeH="0" baseline="0" noProof="0" dirty="0">
                <a:ln>
                  <a:noFill/>
                </a:ln>
                <a:solidFill>
                  <a:srgbClr val="F14124"/>
                </a:solidFill>
                <a:effectLst/>
                <a:uLnTx/>
                <a:uFillTx/>
                <a:latin typeface="Times New Roman" pitchFamily="18" charset="0"/>
                <a:ea typeface="Arial-Rounded" panose="020B0500000000000000" pitchFamily="34" charset="0"/>
                <a:cs typeface="Times New Roman" pitchFamily="18"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Times New Roman" pitchFamily="18" charset="0"/>
                <a:ea typeface="Arial-Rounded" panose="020B0500000000000000" pitchFamily="34" charset="0"/>
                <a:cs typeface="Times New Roman" pitchFamily="18" charset="0"/>
              </a:rPr>
              <a:t>khoang hở dài và hẹp giữa hai vách núi.</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795942"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rPr>
                <a:t>Giải nghĩa từ khó 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DB941296-1552-471C-A8BA-774AFADA60F2}"/>
              </a:ext>
            </a:extLst>
          </p:cNvPr>
          <p:cNvGrpSpPr/>
          <p:nvPr/>
        </p:nvGrpSpPr>
        <p:grpSpPr>
          <a:xfrm>
            <a:off x="413437" y="952500"/>
            <a:ext cx="6061790" cy="2209800"/>
            <a:chOff x="304800" y="1066800"/>
            <a:chExt cx="6061790" cy="2209800"/>
          </a:xfrm>
        </p:grpSpPr>
        <p:grpSp>
          <p:nvGrpSpPr>
            <p:cNvPr id="65" name="Group 64">
              <a:extLst>
                <a:ext uri="{FF2B5EF4-FFF2-40B4-BE49-F238E27FC236}">
                  <a16:creationId xmlns:a16="http://schemas.microsoft.com/office/drawing/2014/main" id="{00821A44-44BB-45CA-BAFD-FB3B5580F9D8}"/>
                </a:ext>
              </a:extLst>
            </p:cNvPr>
            <p:cNvGrpSpPr/>
            <p:nvPr/>
          </p:nvGrpSpPr>
          <p:grpSpPr>
            <a:xfrm>
              <a:off x="806237" y="1562100"/>
              <a:ext cx="5560353" cy="1514062"/>
              <a:chOff x="1826051" y="791308"/>
              <a:chExt cx="9965264" cy="1226912"/>
            </a:xfrm>
          </p:grpSpPr>
          <p:sp>
            <p:nvSpPr>
              <p:cNvPr id="67" name="Freeform: Shape 66">
                <a:extLst>
                  <a:ext uri="{FF2B5EF4-FFF2-40B4-BE49-F238E27FC236}">
                    <a16:creationId xmlns:a16="http://schemas.microsoft.com/office/drawing/2014/main" id="{D67FC04C-CF8F-4EDF-99E5-02AC5C91DD33}"/>
                  </a:ext>
                </a:extLst>
              </p:cNvPr>
              <p:cNvSpPr/>
              <p:nvPr/>
            </p:nvSpPr>
            <p:spPr>
              <a:xfrm>
                <a:off x="1826051" y="791308"/>
                <a:ext cx="996526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TextBox 67">
                <a:extLst>
                  <a:ext uri="{FF2B5EF4-FFF2-40B4-BE49-F238E27FC236}">
                    <a16:creationId xmlns:a16="http://schemas.microsoft.com/office/drawing/2014/main" id="{FFF8F9C9-5969-402B-BD37-6D7D0AD4479E}"/>
                  </a:ext>
                </a:extLst>
              </p:cNvPr>
              <p:cNvSpPr txBox="1"/>
              <p:nvPr/>
            </p:nvSpPr>
            <p:spPr>
              <a:xfrm>
                <a:off x="2720818" y="961689"/>
                <a:ext cx="8956166" cy="897858"/>
              </a:xfrm>
              <a:prstGeom prst="rect">
                <a:avLst/>
              </a:prstGeom>
              <a:noFill/>
            </p:spPr>
            <p:txBody>
              <a:bodyPr wrap="square" lIns="0" tIns="0" rIns="0" bIns="0" rtlCol="0">
                <a:spAutoFit/>
              </a:bodyPr>
              <a:lstStyle/>
              <a:p>
                <a:pPr algn="just"/>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Tìm</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trong</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bài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câu</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văn</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a:t>
                </a:r>
              </a:p>
              <a:p>
                <a:pPr algn="just"/>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Tả</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đỉnh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vào</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cuối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thu</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sang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đông</a:t>
                </a:r>
                <a:endParaRPr lang="en-US" sz="2400" b="1" i="0" dirty="0">
                  <a:solidFill>
                    <a:srgbClr val="000000"/>
                  </a:solidFill>
                  <a:effectLst/>
                  <a:latin typeface="Times New Roman" pitchFamily="18" charset="0"/>
                  <a:ea typeface="Arial-Rounded" panose="020B0500000000000000" pitchFamily="34" charset="0"/>
                  <a:cs typeface="Times New Roman" pitchFamily="18" charset="0"/>
                </a:endParaRPr>
              </a:p>
              <a:p>
                <a:pPr algn="just"/>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Tả</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ngọn</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vào</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mùa</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hè</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endParaRPr lang="en-US" sz="2400" b="1" dirty="0">
                  <a:effectLst/>
                  <a:latin typeface="Times New Roman" pitchFamily="18" charset="0"/>
                  <a:ea typeface="Arial-Rounded" panose="020B0500000000000000" pitchFamily="34" charset="0"/>
                  <a:cs typeface="Times New Roman" pitchFamily="18" charset="0"/>
                </a:endParaRPr>
              </a:p>
            </p:txBody>
          </p:sp>
        </p:grpSp>
        <p:pic>
          <p:nvPicPr>
            <p:cNvPr id="66" name="Picture 65">
              <a:extLst>
                <a:ext uri="{FF2B5EF4-FFF2-40B4-BE49-F238E27FC236}">
                  <a16:creationId xmlns:a16="http://schemas.microsoft.com/office/drawing/2014/main" id="{AC4DEA93-9DB7-4CB6-A7F8-E9BD44E5CEE2}"/>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69" name="Group 68">
            <a:extLst>
              <a:ext uri="{FF2B5EF4-FFF2-40B4-BE49-F238E27FC236}">
                <a16:creationId xmlns:a16="http://schemas.microsoft.com/office/drawing/2014/main" id="{58FAD885-C5B0-4006-AC3B-CB1F2FE02538}"/>
              </a:ext>
            </a:extLst>
          </p:cNvPr>
          <p:cNvGrpSpPr/>
          <p:nvPr/>
        </p:nvGrpSpPr>
        <p:grpSpPr>
          <a:xfrm>
            <a:off x="6527990" y="892865"/>
            <a:ext cx="5192926" cy="2209800"/>
            <a:chOff x="6477000" y="1066800"/>
            <a:chExt cx="5192926" cy="2209800"/>
          </a:xfrm>
        </p:grpSpPr>
        <p:grpSp>
          <p:nvGrpSpPr>
            <p:cNvPr id="70" name="Group 69">
              <a:extLst>
                <a:ext uri="{FF2B5EF4-FFF2-40B4-BE49-F238E27FC236}">
                  <a16:creationId xmlns:a16="http://schemas.microsoft.com/office/drawing/2014/main" id="{2E5F0937-2FC9-4EA3-A237-67C8A4E7274D}"/>
                </a:ext>
              </a:extLst>
            </p:cNvPr>
            <p:cNvGrpSpPr/>
            <p:nvPr/>
          </p:nvGrpSpPr>
          <p:grpSpPr>
            <a:xfrm>
              <a:off x="6904892" y="1562100"/>
              <a:ext cx="4765034" cy="1633331"/>
              <a:chOff x="1826053" y="791308"/>
              <a:chExt cx="8539894" cy="1323561"/>
            </a:xfrm>
          </p:grpSpPr>
          <p:sp>
            <p:nvSpPr>
              <p:cNvPr id="72" name="Freeform: Shape 71">
                <a:extLst>
                  <a:ext uri="{FF2B5EF4-FFF2-40B4-BE49-F238E27FC236}">
                    <a16:creationId xmlns:a16="http://schemas.microsoft.com/office/drawing/2014/main" id="{98BA09EB-1B7E-4D3B-85C5-476AB4E741F1}"/>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2FF135FA-FFEB-4F5D-B6E9-F37DC8B9AE99}"/>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vi-VN" sz="2400" b="1" i="0" dirty="0">
                    <a:solidFill>
                      <a:srgbClr val="000000"/>
                    </a:solidFill>
                    <a:effectLst/>
                    <a:latin typeface="Times New Roman" pitchFamily="18" charset="0"/>
                    <a:ea typeface="Arial-Rounded" panose="020B0500000000000000" pitchFamily="34" charset="0"/>
                    <a:cs typeface="Times New Roman" pitchFamily="18" charset="0"/>
                  </a:rPr>
                  <a:t>Chọn từ ngữ có tiếng </a:t>
                </a:r>
                <a:r>
                  <a:rPr lang="vi-VN" sz="2400" b="1" i="1" dirty="0">
                    <a:solidFill>
                      <a:srgbClr val="000000"/>
                    </a:solidFill>
                    <a:effectLst/>
                    <a:latin typeface="Times New Roman" pitchFamily="18" charset="0"/>
                    <a:ea typeface="Arial-Rounded" panose="020B0500000000000000" pitchFamily="34" charset="0"/>
                    <a:cs typeface="Times New Roman" pitchFamily="18" charset="0"/>
                  </a:rPr>
                  <a:t>xanh</a:t>
                </a:r>
                <a:r>
                  <a:rPr lang="vi-VN" sz="2400" b="1" i="0" dirty="0">
                    <a:solidFill>
                      <a:srgbClr val="000000"/>
                    </a:solidFill>
                    <a:effectLst/>
                    <a:latin typeface="Times New Roman" pitchFamily="18" charset="0"/>
                    <a:ea typeface="Arial-Rounded" panose="020B0500000000000000" pitchFamily="34" charset="0"/>
                    <a:cs typeface="Times New Roman" pitchFamily="18" charset="0"/>
                  </a:rPr>
                  <a:t> phù hợp với từng sự vật được tả trong bài.</a:t>
                </a:r>
                <a:endParaRPr lang="en-US" sz="2400" b="1" dirty="0">
                  <a:effectLst/>
                  <a:latin typeface="Times New Roman" pitchFamily="18" charset="0"/>
                  <a:ea typeface="Arial-Rounded" panose="020B0500000000000000" pitchFamily="34" charset="0"/>
                  <a:cs typeface="Times New Roman" pitchFamily="18" charset="0"/>
                </a:endParaRPr>
              </a:p>
            </p:txBody>
          </p:sp>
        </p:grpSp>
        <p:pic>
          <p:nvPicPr>
            <p:cNvPr id="71" name="Picture 70">
              <a:extLst>
                <a:ext uri="{FF2B5EF4-FFF2-40B4-BE49-F238E27FC236}">
                  <a16:creationId xmlns:a16="http://schemas.microsoft.com/office/drawing/2014/main" id="{6173791D-4DD5-47A9-BD95-E897B9E7BB8E}"/>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74" name="Group 73">
            <a:extLst>
              <a:ext uri="{FF2B5EF4-FFF2-40B4-BE49-F238E27FC236}">
                <a16:creationId xmlns:a16="http://schemas.microsoft.com/office/drawing/2014/main" id="{1147AABC-DA4D-47F3-944C-30EF391B0A0C}"/>
              </a:ext>
            </a:extLst>
          </p:cNvPr>
          <p:cNvGrpSpPr/>
          <p:nvPr/>
        </p:nvGrpSpPr>
        <p:grpSpPr>
          <a:xfrm>
            <a:off x="403498" y="2869095"/>
            <a:ext cx="5266472" cy="2209800"/>
            <a:chOff x="304800" y="3657600"/>
            <a:chExt cx="5266472" cy="2209800"/>
          </a:xfrm>
        </p:grpSpPr>
        <p:grpSp>
          <p:nvGrpSpPr>
            <p:cNvPr id="75" name="Group 74">
              <a:extLst>
                <a:ext uri="{FF2B5EF4-FFF2-40B4-BE49-F238E27FC236}">
                  <a16:creationId xmlns:a16="http://schemas.microsoft.com/office/drawing/2014/main" id="{1992393E-9A44-4C26-8C2E-F526F9D90A42}"/>
                </a:ext>
              </a:extLst>
            </p:cNvPr>
            <p:cNvGrpSpPr/>
            <p:nvPr/>
          </p:nvGrpSpPr>
          <p:grpSpPr>
            <a:xfrm>
              <a:off x="806238" y="4085038"/>
              <a:ext cx="4765034" cy="1663093"/>
              <a:chOff x="1826053" y="791309"/>
              <a:chExt cx="8539894" cy="1347679"/>
            </a:xfrm>
          </p:grpSpPr>
          <p:sp>
            <p:nvSpPr>
              <p:cNvPr id="77" name="Freeform: Shape 76">
                <a:extLst>
                  <a:ext uri="{FF2B5EF4-FFF2-40B4-BE49-F238E27FC236}">
                    <a16:creationId xmlns:a16="http://schemas.microsoft.com/office/drawing/2014/main" id="{F6A04BE6-761B-4DED-90FE-0EAA4BA0ED11}"/>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9DD5FA06-CC98-4D06-A530-8D9589B351CA}"/>
                  </a:ext>
                </a:extLst>
              </p:cNvPr>
              <p:cNvSpPr txBox="1"/>
              <p:nvPr/>
            </p:nvSpPr>
            <p:spPr>
              <a:xfrm>
                <a:off x="2586186" y="1067051"/>
                <a:ext cx="7557643"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Tìm</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trong</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bài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những</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câu</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văn</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có</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hình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ảnh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so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sánh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Em</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thích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hình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ảnh</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nào</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endParaRPr kumimoji="0" lang="en-US" sz="2400" b="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grpSp>
        <p:pic>
          <p:nvPicPr>
            <p:cNvPr id="76" name="Picture 75">
              <a:extLst>
                <a:ext uri="{FF2B5EF4-FFF2-40B4-BE49-F238E27FC236}">
                  <a16:creationId xmlns:a16="http://schemas.microsoft.com/office/drawing/2014/main" id="{809EB9A8-0F50-4612-A6F1-1763FDE50913}"/>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79" name="Group 78">
            <a:extLst>
              <a:ext uri="{FF2B5EF4-FFF2-40B4-BE49-F238E27FC236}">
                <a16:creationId xmlns:a16="http://schemas.microsoft.com/office/drawing/2014/main" id="{7CFAF8CB-3FFA-4F87-AD27-0432950F3BF4}"/>
              </a:ext>
            </a:extLst>
          </p:cNvPr>
          <p:cNvGrpSpPr/>
          <p:nvPr/>
        </p:nvGrpSpPr>
        <p:grpSpPr>
          <a:xfrm>
            <a:off x="6345772" y="2739886"/>
            <a:ext cx="5403604" cy="2296417"/>
            <a:chOff x="6355080" y="3657600"/>
            <a:chExt cx="5403604" cy="2296417"/>
          </a:xfrm>
        </p:grpSpPr>
        <p:grpSp>
          <p:nvGrpSpPr>
            <p:cNvPr id="80" name="Group 79">
              <a:extLst>
                <a:ext uri="{FF2B5EF4-FFF2-40B4-BE49-F238E27FC236}">
                  <a16:creationId xmlns:a16="http://schemas.microsoft.com/office/drawing/2014/main" id="{C724862A-D130-4427-A16A-65EC39AA732F}"/>
                </a:ext>
              </a:extLst>
            </p:cNvPr>
            <p:cNvGrpSpPr/>
            <p:nvPr/>
          </p:nvGrpSpPr>
          <p:grpSpPr>
            <a:xfrm>
              <a:off x="6904891" y="4159332"/>
              <a:ext cx="4853793" cy="1794685"/>
              <a:chOff x="1826051" y="791308"/>
              <a:chExt cx="8698968" cy="1454313"/>
            </a:xfrm>
          </p:grpSpPr>
          <p:sp>
            <p:nvSpPr>
              <p:cNvPr id="82" name="Freeform: Shape 81">
                <a:extLst>
                  <a:ext uri="{FF2B5EF4-FFF2-40B4-BE49-F238E27FC236}">
                    <a16:creationId xmlns:a16="http://schemas.microsoft.com/office/drawing/2014/main" id="{770AB39F-EFF1-48E7-87B5-862771C4E78A}"/>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058CDCE2-CCCA-4907-8D67-06AD154A0F2C}"/>
                  </a:ext>
                </a:extLst>
              </p:cNvPr>
              <p:cNvSpPr txBox="1"/>
              <p:nvPr/>
            </p:nvSpPr>
            <p:spPr>
              <a:xfrm>
                <a:off x="2522538" y="1048476"/>
                <a:ext cx="7893951" cy="1197145"/>
              </a:xfrm>
              <a:prstGeom prst="rect">
                <a:avLst/>
              </a:prstGeom>
              <a:noFill/>
            </p:spPr>
            <p:txBody>
              <a:bodyPr wrap="square" lIns="0" tIns="0" rIns="0" bIns="0" rtlCol="0">
                <a:spAutoFit/>
              </a:bodyPr>
              <a:lstStyle/>
              <a:p>
                <a:pPr marL="0" marR="0" algn="just">
                  <a:spcBef>
                    <a:spcPts val="0"/>
                  </a:spcBef>
                  <a:spcAft>
                    <a:spcPts val="0"/>
                  </a:spcAft>
                </a:pPr>
                <a:r>
                  <a:rPr lang="vi-VN" sz="2400" b="1" i="0" dirty="0">
                    <a:solidFill>
                      <a:srgbClr val="000000"/>
                    </a:solidFill>
                    <a:effectLst/>
                    <a:latin typeface="Times New Roman" pitchFamily="18" charset="0"/>
                    <a:ea typeface="Arial-Rounded" panose="020B0500000000000000" pitchFamily="34" charset="0"/>
                    <a:cs typeface="Times New Roman" pitchFamily="18" charset="0"/>
                  </a:rPr>
                  <a:t>Tác giả cảm nhận được những âm thanh nào, những hương thơm nào của vùng núi quê hương?  </a:t>
                </a:r>
                <a:endParaRPr lang="en-US" sz="2400" b="1" dirty="0">
                  <a:effectLst/>
                  <a:latin typeface="Times New Roman" pitchFamily="18" charset="0"/>
                  <a:ea typeface="Arial-Rounded" panose="020B0500000000000000" pitchFamily="34" charset="0"/>
                  <a:cs typeface="Times New Roman" pitchFamily="18" charset="0"/>
                </a:endParaRPr>
              </a:p>
            </p:txBody>
          </p:sp>
        </p:grpSp>
        <p:pic>
          <p:nvPicPr>
            <p:cNvPr id="81" name="Picture 80">
              <a:extLst>
                <a:ext uri="{FF2B5EF4-FFF2-40B4-BE49-F238E27FC236}">
                  <a16:creationId xmlns:a16="http://schemas.microsoft.com/office/drawing/2014/main" id="{BA76E614-D34F-49EB-BEDA-BA04A6501952}"/>
                </a:ext>
              </a:extLst>
            </p:cNvPr>
            <p:cNvPicPr>
              <a:picLocks noChangeAspect="1"/>
            </p:cNvPicPr>
            <p:nvPr/>
          </p:nvPicPr>
          <p:blipFill>
            <a:blip r:embed="rId6"/>
            <a:stretch>
              <a:fillRect/>
            </a:stretch>
          </p:blipFill>
          <p:spPr>
            <a:xfrm>
              <a:off x="6355080" y="3657600"/>
              <a:ext cx="1000225" cy="2212584"/>
            </a:xfrm>
            <a:prstGeom prst="rect">
              <a:avLst/>
            </a:prstGeom>
          </p:spPr>
        </p:pic>
      </p:grpSp>
      <p:grpSp>
        <p:nvGrpSpPr>
          <p:cNvPr id="84" name="Group 83">
            <a:extLst>
              <a:ext uri="{FF2B5EF4-FFF2-40B4-BE49-F238E27FC236}">
                <a16:creationId xmlns:a16="http://schemas.microsoft.com/office/drawing/2014/main" id="{64811465-5776-4C45-8D1B-19EA53B99A8C}"/>
              </a:ext>
            </a:extLst>
          </p:cNvPr>
          <p:cNvGrpSpPr/>
          <p:nvPr/>
        </p:nvGrpSpPr>
        <p:grpSpPr>
          <a:xfrm>
            <a:off x="3332818" y="76200"/>
            <a:ext cx="5526365" cy="1086132"/>
            <a:chOff x="3092880" y="0"/>
            <a:chExt cx="5699569" cy="1284494"/>
          </a:xfrm>
        </p:grpSpPr>
        <p:pic>
          <p:nvPicPr>
            <p:cNvPr id="85" name="Picture 84">
              <a:extLst>
                <a:ext uri="{FF2B5EF4-FFF2-40B4-BE49-F238E27FC236}">
                  <a16:creationId xmlns:a16="http://schemas.microsoft.com/office/drawing/2014/main" id="{2995459A-B52F-4D95-9D2A-E3D73C81CC78}"/>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86" name="TextBox 85">
              <a:extLst>
                <a:ext uri="{FF2B5EF4-FFF2-40B4-BE49-F238E27FC236}">
                  <a16:creationId xmlns:a16="http://schemas.microsoft.com/office/drawing/2014/main" id="{A4229E3E-1B94-4495-86E3-B8294BBAD4CF}"/>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rPr>
                <a:t>Cùng tìm 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grpSp>
      <p:grpSp>
        <p:nvGrpSpPr>
          <p:cNvPr id="87" name="Group 86">
            <a:extLst>
              <a:ext uri="{FF2B5EF4-FFF2-40B4-BE49-F238E27FC236}">
                <a16:creationId xmlns:a16="http://schemas.microsoft.com/office/drawing/2014/main" id="{750586B1-C740-447B-93C4-F764B53D8C5A}"/>
              </a:ext>
            </a:extLst>
          </p:cNvPr>
          <p:cNvGrpSpPr/>
          <p:nvPr/>
        </p:nvGrpSpPr>
        <p:grpSpPr>
          <a:xfrm>
            <a:off x="3040681" y="4898997"/>
            <a:ext cx="6017515" cy="2209800"/>
            <a:chOff x="3040681" y="4792317"/>
            <a:chExt cx="5044497" cy="2209800"/>
          </a:xfrm>
        </p:grpSpPr>
        <p:sp>
          <p:nvSpPr>
            <p:cNvPr id="88" name="Freeform: Shape 87">
              <a:extLst>
                <a:ext uri="{FF2B5EF4-FFF2-40B4-BE49-F238E27FC236}">
                  <a16:creationId xmlns:a16="http://schemas.microsoft.com/office/drawing/2014/main" id="{DA220844-EFD2-4056-99C3-9C8309CF4A21}"/>
                </a:ext>
              </a:extLst>
            </p:cNvPr>
            <p:cNvSpPr/>
            <p:nvPr/>
          </p:nvSpPr>
          <p:spPr>
            <a:xfrm>
              <a:off x="3320144" y="4966306"/>
              <a:ext cx="4765034" cy="149829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9" name="Picture 88">
              <a:extLst>
                <a:ext uri="{FF2B5EF4-FFF2-40B4-BE49-F238E27FC236}">
                  <a16:creationId xmlns:a16="http://schemas.microsoft.com/office/drawing/2014/main" id="{895AB18E-D688-422B-B4B5-1EFE7546F76B}"/>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90" name="Rectangle: Rounded Corners 89">
              <a:extLst>
                <a:ext uri="{FF2B5EF4-FFF2-40B4-BE49-F238E27FC236}">
                  <a16:creationId xmlns:a16="http://schemas.microsoft.com/office/drawing/2014/main" id="{F5DAF4C8-2A80-4FFB-87A1-39F6F43278D4}"/>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91" name="TextBox 90">
              <a:extLst>
                <a:ext uri="{FF2B5EF4-FFF2-40B4-BE49-F238E27FC236}">
                  <a16:creationId xmlns:a16="http://schemas.microsoft.com/office/drawing/2014/main" id="{337EF5B4-D06F-417D-A190-C6795E844CF1}"/>
                </a:ext>
              </a:extLst>
            </p:cNvPr>
            <p:cNvSpPr txBox="1"/>
            <p:nvPr/>
          </p:nvSpPr>
          <p:spPr>
            <a:xfrm>
              <a:off x="4084984" y="5453359"/>
              <a:ext cx="3729737" cy="738664"/>
            </a:xfrm>
            <a:prstGeom prst="rect">
              <a:avLst/>
            </a:prstGeom>
            <a:noFill/>
          </p:spPr>
          <p:txBody>
            <a:bodyPr wrap="square" lIns="0" tIns="0" rIns="0" bIns="0" rtlCol="0">
              <a:spAutoFit/>
            </a:bodyPr>
            <a:lstStyle/>
            <a:p>
              <a:pPr marL="0" marR="0" algn="just">
                <a:spcBef>
                  <a:spcPts val="0"/>
                </a:spcBef>
                <a:spcAft>
                  <a:spcPts val="0"/>
                </a:spcAft>
              </a:pP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Nêu</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cảm</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nghĩ</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của</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em</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sau</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khi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đọc</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0" dirty="0" err="1">
                  <a:solidFill>
                    <a:srgbClr val="000000"/>
                  </a:solidFill>
                  <a:effectLst/>
                  <a:latin typeface="Times New Roman" pitchFamily="18" charset="0"/>
                  <a:ea typeface="Arial-Rounded" panose="020B0500000000000000" pitchFamily="34" charset="0"/>
                  <a:cs typeface="Times New Roman" pitchFamily="18" charset="0"/>
                </a:rPr>
                <a:t>bài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1"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2400" b="1" i="1"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1" dirty="0" err="1">
                  <a:solidFill>
                    <a:srgbClr val="000000"/>
                  </a:solidFill>
                  <a:effectLst/>
                  <a:latin typeface="Times New Roman" pitchFamily="18" charset="0"/>
                  <a:ea typeface="Arial-Rounded" panose="020B0500000000000000" pitchFamily="34" charset="0"/>
                  <a:cs typeface="Times New Roman" pitchFamily="18" charset="0"/>
                </a:rPr>
                <a:t>quê</a:t>
              </a:r>
              <a:r>
                <a:rPr lang="en-US" sz="2400" b="1" i="1" dirty="0">
                  <a:solidFill>
                    <a:srgbClr val="000000"/>
                  </a:solidFill>
                  <a:effectLst/>
                  <a:latin typeface="Times New Roman" pitchFamily="18" charset="0"/>
                  <a:ea typeface="Arial-Rounded" panose="020B0500000000000000" pitchFamily="34" charset="0"/>
                  <a:cs typeface="Times New Roman" pitchFamily="18" charset="0"/>
                </a:rPr>
                <a:t> </a:t>
              </a:r>
              <a:r>
                <a:rPr lang="en-US" sz="2400" b="1" i="1" dirty="0" err="1">
                  <a:solidFill>
                    <a:srgbClr val="000000"/>
                  </a:solidFill>
                  <a:effectLst/>
                  <a:latin typeface="Times New Roman" pitchFamily="18" charset="0"/>
                  <a:ea typeface="Arial-Rounded" panose="020B0500000000000000" pitchFamily="34" charset="0"/>
                  <a:cs typeface="Times New Roman" pitchFamily="18" charset="0"/>
                </a:rPr>
                <a:t>tôi</a:t>
              </a:r>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endParaRPr lang="en-US" sz="2400" b="1" dirty="0">
                <a:effectLst/>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427182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 calcmode="lin" valueType="num">
                                      <p:cBhvr>
                                        <p:cTn id="16" dur="500" fill="hold"/>
                                        <p:tgtEl>
                                          <p:spTgt spid="62"/>
                                        </p:tgtEl>
                                        <p:attrNameLst>
                                          <p:attrName>style.rotation</p:attrName>
                                        </p:attrNameLst>
                                      </p:cBhvr>
                                      <p:tavLst>
                                        <p:tav tm="0">
                                          <p:val>
                                            <p:fltVal val="90"/>
                                          </p:val>
                                        </p:tav>
                                        <p:tav tm="100000">
                                          <p:val>
                                            <p:fltVal val="0"/>
                                          </p:val>
                                        </p:tav>
                                      </p:tavLst>
                                    </p:anim>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 calcmode="lin" valueType="num">
                                      <p:cBhvr>
                                        <p:cTn id="24" dur="500" fill="hold"/>
                                        <p:tgtEl>
                                          <p:spTgt spid="69"/>
                                        </p:tgtEl>
                                        <p:attrNameLst>
                                          <p:attrName>style.rotation</p:attrName>
                                        </p:attrNameLst>
                                      </p:cBhvr>
                                      <p:tavLst>
                                        <p:tav tm="0">
                                          <p:val>
                                            <p:fltVal val="90"/>
                                          </p:val>
                                        </p:tav>
                                        <p:tav tm="100000">
                                          <p:val>
                                            <p:fltVal val="0"/>
                                          </p:val>
                                        </p:tav>
                                      </p:tavLst>
                                    </p:anim>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 calcmode="lin" valueType="num">
                                      <p:cBhvr>
                                        <p:cTn id="32" dur="500" fill="hold"/>
                                        <p:tgtEl>
                                          <p:spTgt spid="74"/>
                                        </p:tgtEl>
                                        <p:attrNameLst>
                                          <p:attrName>style.rotation</p:attrName>
                                        </p:attrNameLst>
                                      </p:cBhvr>
                                      <p:tavLst>
                                        <p:tav tm="0">
                                          <p:val>
                                            <p:fltVal val="90"/>
                                          </p:val>
                                        </p:tav>
                                        <p:tav tm="100000">
                                          <p:val>
                                            <p:fltVal val="0"/>
                                          </p:val>
                                        </p:tav>
                                      </p:tavLst>
                                    </p:anim>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 calcmode="lin" valueType="num">
                                      <p:cBhvr>
                                        <p:cTn id="40" dur="500" fill="hold"/>
                                        <p:tgtEl>
                                          <p:spTgt spid="79"/>
                                        </p:tgtEl>
                                        <p:attrNameLst>
                                          <p:attrName>style.rotation</p:attrName>
                                        </p:attrNameLst>
                                      </p:cBhvr>
                                      <p:tavLst>
                                        <p:tav tm="0">
                                          <p:val>
                                            <p:fltVal val="90"/>
                                          </p:val>
                                        </p:tav>
                                        <p:tav tm="100000">
                                          <p:val>
                                            <p:fltVal val="0"/>
                                          </p:val>
                                        </p:tav>
                                      </p:tavLst>
                                    </p:anim>
                                    <p:animEffect transition="in" filter="fade">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1000" fill="hold"/>
                                        <p:tgtEl>
                                          <p:spTgt spid="87"/>
                                        </p:tgtEl>
                                        <p:attrNameLst>
                                          <p:attrName>ppt_w</p:attrName>
                                        </p:attrNameLst>
                                      </p:cBhvr>
                                      <p:tavLst>
                                        <p:tav tm="0">
                                          <p:val>
                                            <p:fltVal val="0"/>
                                          </p:val>
                                        </p:tav>
                                        <p:tav tm="100000">
                                          <p:val>
                                            <p:strVal val="#ppt_w"/>
                                          </p:val>
                                        </p:tav>
                                      </p:tavLst>
                                    </p:anim>
                                    <p:anim calcmode="lin" valueType="num">
                                      <p:cBhvr>
                                        <p:cTn id="47" dur="1000" fill="hold"/>
                                        <p:tgtEl>
                                          <p:spTgt spid="87"/>
                                        </p:tgtEl>
                                        <p:attrNameLst>
                                          <p:attrName>ppt_h</p:attrName>
                                        </p:attrNameLst>
                                      </p:cBhvr>
                                      <p:tavLst>
                                        <p:tav tm="0">
                                          <p:val>
                                            <p:fltVal val="0"/>
                                          </p:val>
                                        </p:tav>
                                        <p:tav tm="100000">
                                          <p:val>
                                            <p:strVal val="#ppt_h"/>
                                          </p:val>
                                        </p:tav>
                                      </p:tavLst>
                                    </p:anim>
                                    <p:anim calcmode="lin" valueType="num">
                                      <p:cBhvr>
                                        <p:cTn id="48" dur="1000" fill="hold"/>
                                        <p:tgtEl>
                                          <p:spTgt spid="87"/>
                                        </p:tgtEl>
                                        <p:attrNameLst>
                                          <p:attrName>style.rotation</p:attrName>
                                        </p:attrNameLst>
                                      </p:cBhvr>
                                      <p:tavLst>
                                        <p:tav tm="0">
                                          <p:val>
                                            <p:fltVal val="90"/>
                                          </p:val>
                                        </p:tav>
                                        <p:tav tm="100000">
                                          <p:val>
                                            <p:fltVal val="0"/>
                                          </p:val>
                                        </p:tav>
                                      </p:tavLst>
                                    </p:anim>
                                    <p:animEffect transition="in" filter="fade">
                                      <p:cBhvr>
                                        <p:cTn id="4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5D2CADCA-08CC-43CA-A1D0-EAAD5982330F}"/>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id="{7CE30D8C-8484-42C4-8197-941438508BDB}"/>
              </a:ext>
            </a:extLst>
          </p:cNvPr>
          <p:cNvGrpSpPr/>
          <p:nvPr/>
        </p:nvGrpSpPr>
        <p:grpSpPr>
          <a:xfrm>
            <a:off x="1903627" y="791307"/>
            <a:ext cx="8384747" cy="2079483"/>
            <a:chOff x="1826053" y="791307"/>
            <a:chExt cx="8384747" cy="2079483"/>
          </a:xfrm>
        </p:grpSpPr>
        <p:sp>
          <p:nvSpPr>
            <p:cNvPr id="20" name="Freeform: Shape 19">
              <a:extLst>
                <a:ext uri="{FF2B5EF4-FFF2-40B4-BE49-F238E27FC236}">
                  <a16:creationId xmlns:a16="http://schemas.microsoft.com/office/drawing/2014/main" id="{C874FAAA-077F-4771-8C58-E87B149A34D7}"/>
                </a:ext>
              </a:extLst>
            </p:cNvPr>
            <p:cNvSpPr/>
            <p:nvPr/>
          </p:nvSpPr>
          <p:spPr>
            <a:xfrm>
              <a:off x="1826053" y="791307"/>
              <a:ext cx="8384747" cy="207948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A8A4780C-AECC-4FAE-B350-C57A1B544E7A}"/>
                </a:ext>
              </a:extLst>
            </p:cNvPr>
            <p:cNvSpPr txBox="1"/>
            <p:nvPr/>
          </p:nvSpPr>
          <p:spPr>
            <a:xfrm>
              <a:off x="2608018" y="979967"/>
              <a:ext cx="7538988" cy="1661993"/>
            </a:xfrm>
            <a:prstGeom prst="rect">
              <a:avLst/>
            </a:prstGeom>
            <a:noFill/>
          </p:spPr>
          <p:txBody>
            <a:bodyPr wrap="square" lIns="0" tIns="0" rIns="0" bIns="0" rtlCol="0">
              <a:spAutoFit/>
            </a:bodyPr>
            <a:lstStyle/>
            <a:p>
              <a:pPr algn="just"/>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Tìm</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trong</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bài</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câu</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văn</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a:t>
              </a:r>
              <a:endParaRPr lang="en-US" sz="3600" b="0" i="0" dirty="0">
                <a:solidFill>
                  <a:srgbClr val="000000"/>
                </a:solidFill>
                <a:effectLst/>
                <a:latin typeface="Times New Roman" pitchFamily="18" charset="0"/>
                <a:ea typeface="Arial-Rounded" panose="020B0500000000000000" pitchFamily="34" charset="0"/>
                <a:cs typeface="Times New Roman" pitchFamily="18" charset="0"/>
              </a:endParaRPr>
            </a:p>
            <a:p>
              <a:pPr algn="just"/>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Tả</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đỉnh</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vào</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cuối</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thu</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sang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đông</a:t>
              </a:r>
              <a:endParaRPr lang="en-US" sz="3600" b="0" i="0" dirty="0">
                <a:solidFill>
                  <a:srgbClr val="000000"/>
                </a:solidFill>
                <a:effectLst/>
                <a:latin typeface="Times New Roman" pitchFamily="18" charset="0"/>
                <a:ea typeface="Arial-Rounded" panose="020B0500000000000000" pitchFamily="34" charset="0"/>
                <a:cs typeface="Times New Roman" pitchFamily="18" charset="0"/>
              </a:endParaRPr>
            </a:p>
            <a:p>
              <a:pPr algn="just"/>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Tả</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ngọn</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vào</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mùa</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hè</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p>
          </p:txBody>
        </p:sp>
      </p:grpSp>
      <p:pic>
        <p:nvPicPr>
          <p:cNvPr id="22" name="Picture 21">
            <a:extLst>
              <a:ext uri="{FF2B5EF4-FFF2-40B4-BE49-F238E27FC236}">
                <a16:creationId xmlns:a16="http://schemas.microsoft.com/office/drawing/2014/main" id="{624D5A04-064D-457B-B213-868738B3C9D8}"/>
              </a:ext>
            </a:extLst>
          </p:cNvPr>
          <p:cNvPicPr>
            <a:picLocks noChangeAspect="1"/>
          </p:cNvPicPr>
          <p:nvPr/>
        </p:nvPicPr>
        <p:blipFill>
          <a:blip r:embed="rId3"/>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id="{ECE8E4C6-F204-4CDF-A6A1-4C7C0B93019C}"/>
              </a:ext>
            </a:extLst>
          </p:cNvPr>
          <p:cNvSpPr txBox="1"/>
          <p:nvPr/>
        </p:nvSpPr>
        <p:spPr>
          <a:xfrm>
            <a:off x="1414131" y="3135652"/>
            <a:ext cx="9452344" cy="2308324"/>
          </a:xfrm>
          <a:prstGeom prst="rect">
            <a:avLst/>
          </a:prstGeom>
          <a:noFill/>
        </p:spPr>
        <p:txBody>
          <a:bodyPr wrap="square">
            <a:spAutoFit/>
          </a:bodyPr>
          <a:lstStyle/>
          <a:p>
            <a:pPr algn="just"/>
            <a:r>
              <a:rPr lang="vi-VN" sz="3600" b="1" dirty="0">
                <a:solidFill>
                  <a:srgbClr val="002060"/>
                </a:solidFill>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giông, cả ngọn núi hiện ra xanh mướt.</a:t>
            </a:r>
            <a:endParaRPr lang="en-US" sz="36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79588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9"/>
          <p:cNvSpPr>
            <a:spLocks/>
          </p:cNvSpPr>
          <p:nvPr/>
        </p:nvSpPr>
        <p:spPr bwMode="auto">
          <a:xfrm>
            <a:off x="1647825" y="1341440"/>
            <a:ext cx="3779167"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2" name="组合 28"/>
          <p:cNvGrpSpPr/>
          <p:nvPr/>
        </p:nvGrpSpPr>
        <p:grpSpPr>
          <a:xfrm>
            <a:off x="3050280" y="1773960"/>
            <a:ext cx="1296737" cy="648071"/>
            <a:chOff x="982664" y="1916834"/>
            <a:chExt cx="1296912" cy="648070"/>
          </a:xfrm>
        </p:grpSpPr>
        <p:sp>
          <p:nvSpPr>
            <p:cNvPr id="7" name="同侧圆角矩形 6"/>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11" name="椭圆 10"/>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A</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13" name="TextBox 29"/>
          <p:cNvSpPr txBox="1"/>
          <p:nvPr/>
        </p:nvSpPr>
        <p:spPr>
          <a:xfrm>
            <a:off x="1724026" y="2436465"/>
            <a:ext cx="3366046" cy="2462213"/>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Times New Roman" pitchFamily="18" charset="0"/>
                <a:ea typeface="Cambria" panose="02040503050406030204" pitchFamily="18" charset="0"/>
                <a:cs typeface="Times New Roman" pitchFamily="18" charset="0"/>
                <a:sym typeface="+mn-lt"/>
              </a:rPr>
              <a:t>Đọc đúng các âm dễ lẫn do ảnh hưởng của phát âm địa phương, đọc đúng từ ngữ, câu, đoạn và toàn bộ bài Núi quê tôi. Bước đầu biết nhấn giọng các từ ngữ gợi tả, gợi cảm, biết nghỉ hơi ở chỗ có dấu câu.</a:t>
            </a:r>
            <a:endParaRPr kumimoji="0" lang="en-US" altLang="zh-CN" sz="2400" b="0" i="0" u="none" strike="noStrike" kern="1200" cap="none" spc="0" normalizeH="0" baseline="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mn-lt"/>
            </a:endParaRPr>
          </a:p>
        </p:txBody>
      </p:sp>
      <p:sp>
        <p:nvSpPr>
          <p:cNvPr id="30" name="Freeform 9"/>
          <p:cNvSpPr>
            <a:spLocks/>
          </p:cNvSpPr>
          <p:nvPr/>
        </p:nvSpPr>
        <p:spPr bwMode="auto">
          <a:xfrm>
            <a:off x="5695287" y="1341440"/>
            <a:ext cx="2376712"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2"/>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3" name="组合 30"/>
          <p:cNvGrpSpPr/>
          <p:nvPr/>
        </p:nvGrpSpPr>
        <p:grpSpPr>
          <a:xfrm>
            <a:off x="5695286" y="1773960"/>
            <a:ext cx="1296737" cy="648071"/>
            <a:chOff x="982664" y="1916834"/>
            <a:chExt cx="1296912" cy="648070"/>
          </a:xfrm>
        </p:grpSpPr>
        <p:sp>
          <p:nvSpPr>
            <p:cNvPr id="32" name="同侧圆角矩形 31"/>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33" name="椭圆 32"/>
            <p:cNvSpPr/>
            <p:nvPr/>
          </p:nvSpPr>
          <p:spPr>
            <a:xfrm>
              <a:off x="1710445" y="1990725"/>
              <a:ext cx="500286" cy="5002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B</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35" name="TextBox 29"/>
          <p:cNvSpPr txBox="1"/>
          <p:nvPr/>
        </p:nvSpPr>
        <p:spPr>
          <a:xfrm>
            <a:off x="5870280" y="2493615"/>
            <a:ext cx="1968795" cy="2462213"/>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Times New Roman" pitchFamily="18" charset="0"/>
                <a:ea typeface="Cambria" panose="02040503050406030204" pitchFamily="18" charset="0"/>
                <a:cs typeface="Times New Roman" pitchFamily="18" charset="0"/>
                <a:sym typeface="+mn-lt"/>
              </a:rPr>
              <a:t>Nhận biết về phong cảnh của một vùng quê với vẻ đẹp của ngọn núi được tô điểm bởi nhiều màu xanh của sự vật. </a:t>
            </a:r>
            <a:endParaRPr kumimoji="0" lang="en-US" altLang="zh-CN" sz="2400" b="0" i="0" u="none" strike="noStrike" kern="1200" cap="none" spc="0" normalizeH="0" baseline="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mn-lt"/>
            </a:endParaRPr>
          </a:p>
        </p:txBody>
      </p:sp>
      <p:sp>
        <p:nvSpPr>
          <p:cNvPr id="36" name="Freeform 9"/>
          <p:cNvSpPr>
            <a:spLocks/>
          </p:cNvSpPr>
          <p:nvPr/>
        </p:nvSpPr>
        <p:spPr bwMode="auto">
          <a:xfrm>
            <a:off x="8340291" y="1341440"/>
            <a:ext cx="2376712"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4" name="组合 36"/>
          <p:cNvGrpSpPr/>
          <p:nvPr/>
        </p:nvGrpSpPr>
        <p:grpSpPr>
          <a:xfrm>
            <a:off x="8340291" y="1773960"/>
            <a:ext cx="1296737" cy="648071"/>
            <a:chOff x="982664" y="1916834"/>
            <a:chExt cx="1296912" cy="648070"/>
          </a:xfrm>
        </p:grpSpPr>
        <p:sp>
          <p:nvSpPr>
            <p:cNvPr id="38" name="同侧圆角矩形 37"/>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39" name="椭圆 38"/>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C</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41" name="TextBox 29"/>
          <p:cNvSpPr txBox="1"/>
          <p:nvPr/>
        </p:nvSpPr>
        <p:spPr>
          <a:xfrm>
            <a:off x="8610535" y="2541240"/>
            <a:ext cx="1721923" cy="246650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Times New Roman" pitchFamily="18" charset="0"/>
                <a:ea typeface="Cambria" panose="02040503050406030204" pitchFamily="18" charset="0"/>
                <a:cs typeface="Times New Roman" pitchFamily="18" charset="0"/>
                <a:sym typeface="+mn-lt"/>
              </a:rPr>
              <a:t>Cảm nhận được tình yêu quê hương của tác giả qua cách miêu tả ngọn núi quê hương.</a:t>
            </a:r>
            <a:endParaRPr kumimoji="0" lang="en-US" altLang="zh-CN" sz="2400" b="0" i="0" u="none" strike="noStrike" kern="1200" cap="none" spc="0" normalizeH="0" baseline="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mn-lt"/>
            </a:endParaRPr>
          </a:p>
        </p:txBody>
      </p:sp>
      <p:sp>
        <p:nvSpPr>
          <p:cNvPr id="26" name="TextBox 8">
            <a:extLst>
              <a:ext uri="{FF2B5EF4-FFF2-40B4-BE49-F238E27FC236}">
                <a16:creationId xmlns:a16="http://schemas.microsoft.com/office/drawing/2014/main" id="{4FE6C36C-9EAB-43BF-AA7A-32A2281AF87B}"/>
              </a:ext>
            </a:extLst>
          </p:cNvPr>
          <p:cNvSpPr txBox="1"/>
          <p:nvPr/>
        </p:nvSpPr>
        <p:spPr>
          <a:xfrm>
            <a:off x="4519186" y="481287"/>
            <a:ext cx="3119864" cy="536557"/>
          </a:xfrm>
          <a:prstGeom prst="rect">
            <a:avLst/>
          </a:prstGeom>
          <a:noFill/>
        </p:spPr>
        <p:txBody>
          <a:bodyPr wrap="square" lIns="0" tIns="0" rIns="0" bIns="0" rtlCol="0" anchor="ctr">
            <a:spAutoFit/>
          </a:bodyPr>
          <a:lstStyle/>
          <a:p>
            <a:pPr marL="0" marR="0" lvl="0" indent="0" algn="dist" defTabSz="914400" rtl="0" eaLnBrk="1" fontAlgn="auto" latinLnBrk="0" hangingPunct="1">
              <a:lnSpc>
                <a:spcPct val="140000"/>
              </a:lnSpc>
              <a:spcBef>
                <a:spcPts val="0"/>
              </a:spcBef>
              <a:spcAft>
                <a:spcPts val="0"/>
              </a:spcAft>
              <a:buClrTx/>
              <a:buSzTx/>
              <a:buFontTx/>
              <a:buNone/>
              <a:tabLst/>
              <a:defRPr/>
            </a:pPr>
            <a:r>
              <a:rPr kumimoji="0" lang="en-US" altLang="zh-CN" sz="2800" b="1" i="0" u="none" strike="noStrike" kern="1200" cap="none" spc="0" normalizeH="0" baseline="0" noProof="0" smtClean="0">
                <a:ln>
                  <a:noFill/>
                </a:ln>
                <a:solidFill>
                  <a:prstClr val="black">
                    <a:lumMod val="75000"/>
                    <a:lumOff val="25000"/>
                  </a:prstClr>
                </a:solidFill>
                <a:effectLst/>
                <a:uLnTx/>
                <a:uFillTx/>
                <a:latin typeface="Times New Roman" pitchFamily="18" charset="0"/>
                <a:ea typeface="Cambria" panose="02040503050406030204" pitchFamily="18" charset="0"/>
                <a:cs typeface="Times New Roman" pitchFamily="18" charset="0"/>
                <a:sym typeface="+mn-lt"/>
              </a:rPr>
              <a:t>Yêu</a:t>
            </a:r>
            <a:r>
              <a:rPr lang="en-US" altLang="zh-CN" sz="2800" b="1" dirty="0">
                <a:solidFill>
                  <a:prstClr val="black">
                    <a:lumMod val="75000"/>
                    <a:lumOff val="25000"/>
                  </a:prstClr>
                </a:solidFill>
                <a:latin typeface="Times New Roman" pitchFamily="18" charset="0"/>
                <a:ea typeface="Cambria" panose="02040503050406030204" pitchFamily="18" charset="0"/>
                <a:cs typeface="Times New Roman" pitchFamily="18" charset="0"/>
                <a:sym typeface="+mn-lt"/>
              </a:rPr>
              <a:t> </a:t>
            </a:r>
            <a:r>
              <a:rPr kumimoji="0" lang="en-US" altLang="zh-CN" sz="2800" b="1" i="0" u="none" strike="noStrike" kern="1200" cap="none" spc="0" normalizeH="0" baseline="0" noProof="0" smtClean="0">
                <a:ln>
                  <a:noFill/>
                </a:ln>
                <a:solidFill>
                  <a:prstClr val="black">
                    <a:lumMod val="75000"/>
                    <a:lumOff val="25000"/>
                  </a:prstClr>
                </a:solidFill>
                <a:effectLst/>
                <a:uLnTx/>
                <a:uFillTx/>
                <a:latin typeface="Times New Roman" pitchFamily="18" charset="0"/>
                <a:ea typeface="Cambria" panose="02040503050406030204" pitchFamily="18" charset="0"/>
                <a:cs typeface="Times New Roman" pitchFamily="18" charset="0"/>
                <a:sym typeface="+mn-lt"/>
              </a:rPr>
              <a:t>cầu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Times New Roman" pitchFamily="18" charset="0"/>
                <a:ea typeface="Cambria" panose="02040503050406030204" pitchFamily="18" charset="0"/>
                <a:cs typeface="Times New Roman" pitchFamily="18" charset="0"/>
                <a:sym typeface="+mn-lt"/>
              </a:rPr>
              <a:t>cần</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Times New Roman" pitchFamily="18" charset="0"/>
                <a:ea typeface="Cambria" panose="02040503050406030204" pitchFamily="18" charset="0"/>
                <a:cs typeface="Times New Roman" pitchFamily="18" charset="0"/>
                <a:sym typeface="+mn-lt"/>
              </a:rPr>
              <a:t>đạt</a:t>
            </a:r>
            <a:endParaRPr kumimoji="0" lang="zh-CN" altLang="en-US" sz="3600" b="1" i="0" u="none" strike="noStrike" kern="1200" cap="none" spc="0" normalizeH="0" baseline="0" noProof="0" dirty="0">
              <a:ln>
                <a:noFill/>
              </a:ln>
              <a:solidFill>
                <a:prstClr val="black">
                  <a:lumMod val="75000"/>
                  <a:lumOff val="25000"/>
                </a:prstClr>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52680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par>
                                <p:cTn id="15" presetID="52" presetClass="entr" presetSubtype="0" fill="hold" grpId="0" nodeType="withEffect">
                                  <p:stCondLst>
                                    <p:cond delay="350"/>
                                  </p:stCondLst>
                                  <p:childTnLst>
                                    <p:set>
                                      <p:cBhvr>
                                        <p:cTn id="16" dur="1" fill="hold">
                                          <p:stCondLst>
                                            <p:cond delay="0"/>
                                          </p:stCondLst>
                                        </p:cTn>
                                        <p:tgtEl>
                                          <p:spTgt spid="30"/>
                                        </p:tgtEl>
                                        <p:attrNameLst>
                                          <p:attrName>style.visibility</p:attrName>
                                        </p:attrNameLst>
                                      </p:cBhvr>
                                      <p:to>
                                        <p:strVal val="visible"/>
                                      </p:to>
                                    </p:set>
                                    <p:animScale>
                                      <p:cBhvr>
                                        <p:cTn id="1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0"/>
                                        </p:tgtEl>
                                        <p:attrNameLst>
                                          <p:attrName>ppt_x</p:attrName>
                                          <p:attrName>ppt_y</p:attrName>
                                        </p:attrNameLst>
                                      </p:cBhvr>
                                    </p:animMotion>
                                    <p:animEffect transition="in" filter="fade">
                                      <p:cBhvr>
                                        <p:cTn id="19" dur="1000"/>
                                        <p:tgtEl>
                                          <p:spTgt spid="30"/>
                                        </p:tgtEl>
                                      </p:cBhvr>
                                    </p:animEffect>
                                  </p:childTnLst>
                                </p:cTn>
                              </p:par>
                              <p:par>
                                <p:cTn id="20" presetID="52" presetClass="entr" presetSubtype="0" fill="hold" grpId="0" nodeType="withEffect">
                                  <p:stCondLst>
                                    <p:cond delay="350"/>
                                  </p:stCondLst>
                                  <p:childTnLst>
                                    <p:set>
                                      <p:cBhvr>
                                        <p:cTn id="21" dur="1" fill="hold">
                                          <p:stCondLst>
                                            <p:cond delay="0"/>
                                          </p:stCondLst>
                                        </p:cTn>
                                        <p:tgtEl>
                                          <p:spTgt spid="35"/>
                                        </p:tgtEl>
                                        <p:attrNameLst>
                                          <p:attrName>style.visibility</p:attrName>
                                        </p:attrNameLst>
                                      </p:cBhvr>
                                      <p:to>
                                        <p:strVal val="visible"/>
                                      </p:to>
                                    </p:set>
                                    <p:animScale>
                                      <p:cBhvr>
                                        <p:cTn id="2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5"/>
                                        </p:tgtEl>
                                        <p:attrNameLst>
                                          <p:attrName>ppt_x</p:attrName>
                                          <p:attrName>ppt_y</p:attrName>
                                        </p:attrNameLst>
                                      </p:cBhvr>
                                    </p:animMotion>
                                    <p:animEffect transition="in" filter="fade">
                                      <p:cBhvr>
                                        <p:cTn id="24" dur="1000"/>
                                        <p:tgtEl>
                                          <p:spTgt spid="35"/>
                                        </p:tgtEl>
                                      </p:cBhvr>
                                    </p:animEffect>
                                  </p:childTnLst>
                                </p:cTn>
                              </p:par>
                              <p:par>
                                <p:cTn id="25" presetID="52" presetClass="entr" presetSubtype="0" fill="hold" grpId="0" nodeType="withEffect">
                                  <p:stCondLst>
                                    <p:cond delay="70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par>
                                <p:cTn id="30" presetID="52" presetClass="entr" presetSubtype="0" fill="hold" grpId="0" nodeType="withEffect">
                                  <p:stCondLst>
                                    <p:cond delay="700"/>
                                  </p:stCondLst>
                                  <p:childTnLst>
                                    <p:set>
                                      <p:cBhvr>
                                        <p:cTn id="31" dur="1" fill="hold">
                                          <p:stCondLst>
                                            <p:cond delay="0"/>
                                          </p:stCondLst>
                                        </p:cTn>
                                        <p:tgtEl>
                                          <p:spTgt spid="41"/>
                                        </p:tgtEl>
                                        <p:attrNameLst>
                                          <p:attrName>style.visibility</p:attrName>
                                        </p:attrNameLst>
                                      </p:cBhvr>
                                      <p:to>
                                        <p:strVal val="visible"/>
                                      </p:to>
                                    </p:set>
                                    <p:animScale>
                                      <p:cBhvr>
                                        <p:cTn id="32"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1"/>
                                        </p:tgtEl>
                                        <p:attrNameLst>
                                          <p:attrName>ppt_x</p:attrName>
                                          <p:attrName>ppt_y</p:attrName>
                                        </p:attrNameLst>
                                      </p:cBhvr>
                                    </p:animMotion>
                                    <p:animEffect transition="in" filter="fade">
                                      <p:cBhvr>
                                        <p:cTn id="34" dur="1000"/>
                                        <p:tgtEl>
                                          <p:spTgt spid="41"/>
                                        </p:tgtEl>
                                      </p:cBhvr>
                                    </p:animEffect>
                                  </p:childTnLst>
                                </p:cTn>
                              </p:par>
                            </p:childTnLst>
                          </p:cTn>
                        </p:par>
                        <p:par>
                          <p:cTn id="35" fill="hold">
                            <p:stCondLst>
                              <p:cond delay="1700"/>
                            </p:stCondLst>
                            <p:childTnLst>
                              <p:par>
                                <p:cTn id="36" presetID="12" presetClass="entr" presetSubtype="8"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p:tgtEl>
                                          <p:spTgt spid="2"/>
                                        </p:tgtEl>
                                        <p:attrNameLst>
                                          <p:attrName>ppt_x</p:attrName>
                                        </p:attrNameLst>
                                      </p:cBhvr>
                                      <p:tavLst>
                                        <p:tav tm="0">
                                          <p:val>
                                            <p:strVal val="#ppt_x-#ppt_w*1.125000"/>
                                          </p:val>
                                        </p:tav>
                                        <p:tav tm="100000">
                                          <p:val>
                                            <p:strVal val="#ppt_x"/>
                                          </p:val>
                                        </p:tav>
                                      </p:tavLst>
                                    </p:anim>
                                    <p:animEffect transition="in" filter="wipe(right)">
                                      <p:cBhvr>
                                        <p:cTn id="39" dur="500"/>
                                        <p:tgtEl>
                                          <p:spTgt spid="2"/>
                                        </p:tgtEl>
                                      </p:cBhvr>
                                    </p:animEffect>
                                  </p:childTnLst>
                                </p:cTn>
                              </p:par>
                              <p:par>
                                <p:cTn id="40" presetID="12" presetClass="entr" presetSubtype="8" fill="hold" nodeType="withEffect">
                                  <p:stCondLst>
                                    <p:cond delay="2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ppt_x</p:attrName>
                                        </p:attrNameLst>
                                      </p:cBhvr>
                                      <p:tavLst>
                                        <p:tav tm="0">
                                          <p:val>
                                            <p:strVal val="#ppt_x-#ppt_w*1.125000"/>
                                          </p:val>
                                        </p:tav>
                                        <p:tav tm="100000">
                                          <p:val>
                                            <p:strVal val="#ppt_x"/>
                                          </p:val>
                                        </p:tav>
                                      </p:tavLst>
                                    </p:anim>
                                    <p:animEffect transition="in" filter="wipe(right)">
                                      <p:cBhvr>
                                        <p:cTn id="43" dur="500"/>
                                        <p:tgtEl>
                                          <p:spTgt spid="3"/>
                                        </p:tgtEl>
                                      </p:cBhvr>
                                    </p:animEffect>
                                  </p:childTnLst>
                                </p:cTn>
                              </p:par>
                              <p:par>
                                <p:cTn id="44" presetID="12" presetClass="entr" presetSubtype="8" fill="hold" nodeType="withEffect">
                                  <p:stCondLst>
                                    <p:cond delay="4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ppt_x</p:attrName>
                                        </p:attrNameLst>
                                      </p:cBhvr>
                                      <p:tavLst>
                                        <p:tav tm="0">
                                          <p:val>
                                            <p:strVal val="#ppt_x-#ppt_w*1.125000"/>
                                          </p:val>
                                        </p:tav>
                                        <p:tav tm="100000">
                                          <p:val>
                                            <p:strVal val="#ppt_x"/>
                                          </p:val>
                                        </p:tav>
                                      </p:tavLst>
                                    </p:anim>
                                    <p:animEffect transition="in" filter="wipe(righ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30" grpId="0" animBg="1"/>
      <p:bldP spid="35" grpId="0"/>
      <p:bldP spid="36" grpId="0" animBg="1"/>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17E4DA24-7A9A-4DD2-816D-D318DA993FAB}"/>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97D791B5-7972-49AE-819C-CFC9E4C48C81}"/>
              </a:ext>
            </a:extLst>
          </p:cNvPr>
          <p:cNvGrpSpPr/>
          <p:nvPr/>
        </p:nvGrpSpPr>
        <p:grpSpPr>
          <a:xfrm>
            <a:off x="1826053" y="403681"/>
            <a:ext cx="8539894" cy="1790700"/>
            <a:chOff x="1826053" y="791308"/>
            <a:chExt cx="8539894" cy="1790700"/>
          </a:xfrm>
        </p:grpSpPr>
        <p:sp>
          <p:nvSpPr>
            <p:cNvPr id="25" name="Freeform: Shape 24">
              <a:extLst>
                <a:ext uri="{FF2B5EF4-FFF2-40B4-BE49-F238E27FC236}">
                  <a16:creationId xmlns:a16="http://schemas.microsoft.com/office/drawing/2014/main" id="{9BD5D13E-FF96-4A77-8386-433609738C5F}"/>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TextBox 25">
              <a:extLst>
                <a:ext uri="{FF2B5EF4-FFF2-40B4-BE49-F238E27FC236}">
                  <a16:creationId xmlns:a16="http://schemas.microsoft.com/office/drawing/2014/main" id="{040D1A7A-F84A-45FD-9662-5D3E787560B3}"/>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Times New Roman" pitchFamily="18" charset="0"/>
                  <a:ea typeface="Arial-Rounded" panose="020B0500000000000000" pitchFamily="34" charset="0"/>
                  <a:cs typeface="Times New Roman" pitchFamily="18" charset="0"/>
                </a:rPr>
                <a:t>Chọn từ ngữ có tiếng “xanh” phù hợp với từng sự vật được tả trong bài?</a:t>
              </a:r>
              <a:endParaRPr lang="en-US" sz="3200" b="1" dirty="0">
                <a:effectLst/>
                <a:latin typeface="Times New Roman" pitchFamily="18" charset="0"/>
                <a:ea typeface="Arial-Rounded" panose="020B0500000000000000" pitchFamily="34" charset="0"/>
                <a:cs typeface="Times New Roman" pitchFamily="18" charset="0"/>
              </a:endParaRPr>
            </a:p>
          </p:txBody>
        </p:sp>
      </p:grpSp>
      <p:pic>
        <p:nvPicPr>
          <p:cNvPr id="27" name="Picture 26">
            <a:extLst>
              <a:ext uri="{FF2B5EF4-FFF2-40B4-BE49-F238E27FC236}">
                <a16:creationId xmlns:a16="http://schemas.microsoft.com/office/drawing/2014/main" id="{46825B1E-18C5-41F9-A53C-B12F32D8B651}"/>
              </a:ext>
            </a:extLst>
          </p:cNvPr>
          <p:cNvPicPr>
            <a:picLocks noChangeAspect="1"/>
          </p:cNvPicPr>
          <p:nvPr/>
        </p:nvPicPr>
        <p:blipFill>
          <a:blip r:embed="rId3"/>
          <a:stretch>
            <a:fillRect/>
          </a:stretch>
        </p:blipFill>
        <p:spPr>
          <a:xfrm>
            <a:off x="1234488" y="182217"/>
            <a:ext cx="998502" cy="2209800"/>
          </a:xfrm>
          <a:prstGeom prst="rect">
            <a:avLst/>
          </a:prstGeom>
        </p:spPr>
      </p:pic>
      <p:pic>
        <p:nvPicPr>
          <p:cNvPr id="16" name="Picture 15">
            <a:extLst>
              <a:ext uri="{FF2B5EF4-FFF2-40B4-BE49-F238E27FC236}">
                <a16:creationId xmlns:a16="http://schemas.microsoft.com/office/drawing/2014/main" id="{54744A80-58CD-45BA-A752-1194D133F745}"/>
              </a:ext>
            </a:extLst>
          </p:cNvPr>
          <p:cNvPicPr>
            <a:picLocks noChangeAspect="1"/>
          </p:cNvPicPr>
          <p:nvPr/>
        </p:nvPicPr>
        <p:blipFill>
          <a:blip r:embed="rId4"/>
          <a:stretch>
            <a:fillRect/>
          </a:stretch>
        </p:blipFill>
        <p:spPr>
          <a:xfrm>
            <a:off x="695434" y="2722046"/>
            <a:ext cx="10913606" cy="2764354"/>
          </a:xfrm>
          <a:prstGeom prst="rect">
            <a:avLst/>
          </a:prstGeom>
        </p:spPr>
      </p:pic>
      <p:cxnSp>
        <p:nvCxnSpPr>
          <p:cNvPr id="35" name="Straight Arrow Connector 34">
            <a:extLst>
              <a:ext uri="{FF2B5EF4-FFF2-40B4-BE49-F238E27FC236}">
                <a16:creationId xmlns:a16="http://schemas.microsoft.com/office/drawing/2014/main" id="{C0141BF2-DD5B-405E-8F9A-3FDDB2354B65}"/>
              </a:ext>
            </a:extLst>
          </p:cNvPr>
          <p:cNvCxnSpPr/>
          <p:nvPr/>
        </p:nvCxnSpPr>
        <p:spPr>
          <a:xfrm>
            <a:off x="5220586" y="3242930"/>
            <a:ext cx="1818167" cy="68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3353D81-B427-4AA9-8514-98B697E312E4}"/>
              </a:ext>
            </a:extLst>
          </p:cNvPr>
          <p:cNvCxnSpPr>
            <a:cxnSpLocks/>
          </p:cNvCxnSpPr>
          <p:nvPr/>
        </p:nvCxnSpPr>
        <p:spPr>
          <a:xfrm>
            <a:off x="5231219" y="3806456"/>
            <a:ext cx="1807534" cy="13609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9EDF922-40C8-4492-B131-557BED5F6309}"/>
              </a:ext>
            </a:extLst>
          </p:cNvPr>
          <p:cNvCxnSpPr>
            <a:cxnSpLocks/>
          </p:cNvCxnSpPr>
          <p:nvPr/>
        </p:nvCxnSpPr>
        <p:spPr>
          <a:xfrm flipV="1">
            <a:off x="5231219" y="3189767"/>
            <a:ext cx="1839432" cy="1339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E03C151-F3E9-4D01-AC96-92989572D154}"/>
              </a:ext>
            </a:extLst>
          </p:cNvPr>
          <p:cNvCxnSpPr>
            <a:cxnSpLocks/>
          </p:cNvCxnSpPr>
          <p:nvPr/>
        </p:nvCxnSpPr>
        <p:spPr>
          <a:xfrm flipV="1">
            <a:off x="5231219" y="4380614"/>
            <a:ext cx="1828800" cy="818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95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25077C4-956D-4C28-9A96-5CAB202FF2C5}"/>
              </a:ext>
            </a:extLst>
          </p:cNvPr>
          <p:cNvGrpSpPr/>
          <p:nvPr/>
        </p:nvGrpSpPr>
        <p:grpSpPr>
          <a:xfrm>
            <a:off x="1826053" y="791308"/>
            <a:ext cx="8539894" cy="1534449"/>
            <a:chOff x="1826053" y="791308"/>
            <a:chExt cx="8539894" cy="1534449"/>
          </a:xfrm>
        </p:grpSpPr>
        <p:sp>
          <p:nvSpPr>
            <p:cNvPr id="38" name="Freeform: Shape 37">
              <a:extLst>
                <a:ext uri="{FF2B5EF4-FFF2-40B4-BE49-F238E27FC236}">
                  <a16:creationId xmlns:a16="http://schemas.microsoft.com/office/drawing/2014/main" id="{A7B8509B-2689-4486-A773-8E33A217377F}"/>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TextBox 38">
              <a:extLst>
                <a:ext uri="{FF2B5EF4-FFF2-40B4-BE49-F238E27FC236}">
                  <a16:creationId xmlns:a16="http://schemas.microsoft.com/office/drawing/2014/main" id="{3C9CA7EC-3ECB-458D-8FAB-568FE0D473DD}"/>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effectLst/>
                  <a:latin typeface="Times New Roman" pitchFamily="18" charset="0"/>
                  <a:ea typeface="Arial-Rounded" panose="020B0500000000000000" pitchFamily="34" charset="0"/>
                  <a:cs typeface="Times New Roman" pitchFamily="18" charset="0"/>
                </a:rPr>
                <a:t>Tìm</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trong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bài</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những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câu</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văn</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có</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hình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ảnh</a:t>
              </a:r>
              <a:r>
                <a:rPr lang="en-US" sz="3200" b="1" dirty="0">
                  <a:effectLst/>
                  <a:latin typeface="Times New Roman" pitchFamily="18" charset="0"/>
                  <a:ea typeface="Arial-Rounded" panose="020B0500000000000000" pitchFamily="34" charset="0"/>
                  <a:cs typeface="Times New Roman" pitchFamily="18" charset="0"/>
                </a:rPr>
                <a:t> so </a:t>
              </a:r>
              <a:r>
                <a:rPr lang="en-US" sz="3200" b="1" dirty="0" err="1">
                  <a:effectLst/>
                  <a:latin typeface="Times New Roman" pitchFamily="18" charset="0"/>
                  <a:ea typeface="Arial-Rounded" panose="020B0500000000000000" pitchFamily="34" charset="0"/>
                  <a:cs typeface="Times New Roman" pitchFamily="18" charset="0"/>
                </a:rPr>
                <a:t>sánh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Em</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thích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hình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ảnh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nào</a:t>
              </a:r>
              <a:r>
                <a:rPr lang="en-US" sz="3200" b="1" dirty="0">
                  <a:effectLst/>
                  <a:latin typeface="Times New Roman" pitchFamily="18" charset="0"/>
                  <a:ea typeface="Arial-Rounded" panose="020B0500000000000000" pitchFamily="34" charset="0"/>
                  <a:cs typeface="Times New Roman" pitchFamily="18" charset="0"/>
                </a:rPr>
                <a:t>? </a:t>
              </a:r>
            </a:p>
          </p:txBody>
        </p:sp>
      </p:grpSp>
      <p:sp>
        <p:nvSpPr>
          <p:cNvPr id="40" name="Rectangle: Rounded Corners 39">
            <a:extLst>
              <a:ext uri="{FF2B5EF4-FFF2-40B4-BE49-F238E27FC236}">
                <a16:creationId xmlns:a16="http://schemas.microsoft.com/office/drawing/2014/main" id="{0BF54B69-9D0F-41C1-B4BC-0C1B233931C0}"/>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1" name="Picture 40">
            <a:extLst>
              <a:ext uri="{FF2B5EF4-FFF2-40B4-BE49-F238E27FC236}">
                <a16:creationId xmlns:a16="http://schemas.microsoft.com/office/drawing/2014/main" id="{0D12A4AE-20CA-4023-B24F-BA780F4008CF}"/>
              </a:ext>
            </a:extLst>
          </p:cNvPr>
          <p:cNvPicPr>
            <a:picLocks noChangeAspect="1"/>
          </p:cNvPicPr>
          <p:nvPr/>
        </p:nvPicPr>
        <p:blipFill>
          <a:blip r:embed="rId3"/>
          <a:stretch>
            <a:fillRect/>
          </a:stretch>
        </p:blipFill>
        <p:spPr>
          <a:xfrm>
            <a:off x="1326682" y="135017"/>
            <a:ext cx="998741" cy="2209800"/>
          </a:xfrm>
          <a:prstGeom prst="rect">
            <a:avLst/>
          </a:prstGeom>
        </p:spPr>
      </p:pic>
      <p:sp>
        <p:nvSpPr>
          <p:cNvPr id="42" name="TextBox 41">
            <a:extLst>
              <a:ext uri="{FF2B5EF4-FFF2-40B4-BE49-F238E27FC236}">
                <a16:creationId xmlns:a16="http://schemas.microsoft.com/office/drawing/2014/main" id="{FFD84C88-A1A6-4214-ABCD-12F8235FE823}"/>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Times New Roman" pitchFamily="18" charset="0"/>
                <a:ea typeface="Arial-Rounded" panose="020B0500000000000000" pitchFamily="34" charset="0"/>
                <a:cs typeface="Times New Roman" pitchFamily="18" charset="0"/>
              </a:rPr>
              <a:t>Về cuối thu sang đông, trên đỉnh núi có mây trắng bay như tấm khăn m</a:t>
            </a:r>
            <a:r>
              <a:rPr lang="en-US" sz="3600" b="1" dirty="0">
                <a:solidFill>
                  <a:srgbClr val="002060"/>
                </a:solidFill>
                <a:latin typeface="Times New Roman" pitchFamily="18" charset="0"/>
                <a:ea typeface="Arial-Rounded" panose="020B0500000000000000" pitchFamily="34" charset="0"/>
                <a:cs typeface="Times New Roman" pitchFamily="18" charset="0"/>
              </a:rPr>
              <a:t>ỏ</a:t>
            </a:r>
            <a:r>
              <a:rPr lang="vi-VN" sz="3600" b="1" dirty="0">
                <a:solidFill>
                  <a:srgbClr val="002060"/>
                </a:solidFill>
                <a:latin typeface="Times New Roman" pitchFamily="18" charset="0"/>
                <a:ea typeface="Arial-Rounded" panose="020B0500000000000000" pitchFamily="34" charset="0"/>
                <a:cs typeface="Times New Roman" pitchFamily="18" charset="0"/>
              </a:rPr>
              <a:t>ng; lá cây bay như làn tóc tiên của một bà tiên đang hướng mặt về phía biển.</a:t>
            </a:r>
            <a:endParaRPr lang="en-US" sz="3600" dirty="0">
              <a:latin typeface="Times New Roman" pitchFamily="18" charset="0"/>
              <a:ea typeface="Arial-Rounded" panose="020B0500000000000000" pitchFamily="34" charset="0"/>
              <a:cs typeface="Times New Roman" pitchFamily="18" charset="0"/>
            </a:endParaRPr>
          </a:p>
        </p:txBody>
      </p:sp>
      <p:sp>
        <p:nvSpPr>
          <p:cNvPr id="43" name="Rectangle 42">
            <a:extLst>
              <a:ext uri="{FF2B5EF4-FFF2-40B4-BE49-F238E27FC236}">
                <a16:creationId xmlns:a16="http://schemas.microsoft.com/office/drawing/2014/main" id="{570BAE87-9BD1-4040-A692-E1F583FC56DF}"/>
              </a:ext>
            </a:extLst>
          </p:cNvPr>
          <p:cNvSpPr/>
          <p:nvPr/>
        </p:nvSpPr>
        <p:spPr>
          <a:xfrm>
            <a:off x="1367514" y="3820698"/>
            <a:ext cx="56428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ectangle 43">
            <a:extLst>
              <a:ext uri="{FF2B5EF4-FFF2-40B4-BE49-F238E27FC236}">
                <a16:creationId xmlns:a16="http://schemas.microsoft.com/office/drawing/2014/main" id="{C1097AFB-C315-425C-A235-28F8296208EF}"/>
              </a:ext>
            </a:extLst>
          </p:cNvPr>
          <p:cNvSpPr/>
          <p:nvPr/>
        </p:nvSpPr>
        <p:spPr>
          <a:xfrm>
            <a:off x="6337005" y="2689255"/>
            <a:ext cx="473148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08245C1F-83C6-4986-9509-63DAE45C375D}"/>
              </a:ext>
            </a:extLst>
          </p:cNvPr>
          <p:cNvSpPr/>
          <p:nvPr/>
        </p:nvSpPr>
        <p:spPr>
          <a:xfrm>
            <a:off x="7848600" y="3274046"/>
            <a:ext cx="3219893"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47">
            <a:extLst>
              <a:ext uri="{FF2B5EF4-FFF2-40B4-BE49-F238E27FC236}">
                <a16:creationId xmlns:a16="http://schemas.microsoft.com/office/drawing/2014/main" id="{BE6C55F9-E52C-4906-BF8A-C9ED8F959D2D}"/>
              </a:ext>
            </a:extLst>
          </p:cNvPr>
          <p:cNvSpPr/>
          <p:nvPr/>
        </p:nvSpPr>
        <p:spPr>
          <a:xfrm>
            <a:off x="1367052" y="3274045"/>
            <a:ext cx="625294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outVertical)">
                                      <p:cBhvr>
                                        <p:cTn id="22" dur="500"/>
                                        <p:tgtEl>
                                          <p:spTgt spid="43"/>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outVertical)">
                                      <p:cBhvr>
                                        <p:cTn id="25" dur="500"/>
                                        <p:tgtEl>
                                          <p:spTgt spid="44"/>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outVertical)">
                                      <p:cBhvr>
                                        <p:cTn id="28" dur="500"/>
                                        <p:tgtEl>
                                          <p:spTgt spid="47"/>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outVertical)">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E57A250-8C2B-4EEF-8290-FBEDA4E397DA}"/>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43" name="Group 42">
            <a:extLst>
              <a:ext uri="{FF2B5EF4-FFF2-40B4-BE49-F238E27FC236}">
                <a16:creationId xmlns:a16="http://schemas.microsoft.com/office/drawing/2014/main" id="{9114391D-334D-47E5-99AD-082127B9FE66}"/>
              </a:ext>
            </a:extLst>
          </p:cNvPr>
          <p:cNvGrpSpPr/>
          <p:nvPr/>
        </p:nvGrpSpPr>
        <p:grpSpPr>
          <a:xfrm>
            <a:off x="1574534" y="1006704"/>
            <a:ext cx="9759773" cy="1408043"/>
            <a:chOff x="1446943" y="838200"/>
            <a:chExt cx="9759773" cy="1408043"/>
          </a:xfrm>
        </p:grpSpPr>
        <p:sp>
          <p:nvSpPr>
            <p:cNvPr id="44" name="Freeform: Shape 43">
              <a:extLst>
                <a:ext uri="{FF2B5EF4-FFF2-40B4-BE49-F238E27FC236}">
                  <a16:creationId xmlns:a16="http://schemas.microsoft.com/office/drawing/2014/main" id="{7E8F9BE9-FA92-4559-849A-B4F2605146A3}"/>
                </a:ext>
              </a:extLst>
            </p:cNvPr>
            <p:cNvSpPr/>
            <p:nvPr/>
          </p:nvSpPr>
          <p:spPr>
            <a:xfrm>
              <a:off x="1446943" y="838200"/>
              <a:ext cx="9759773"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5" name="TextBox 44">
              <a:extLst>
                <a:ext uri="{FF2B5EF4-FFF2-40B4-BE49-F238E27FC236}">
                  <a16:creationId xmlns:a16="http://schemas.microsoft.com/office/drawing/2014/main" id="{2DC186AB-DA99-4268-BD6A-117C72CB1E07}"/>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300" b="1" dirty="0">
                  <a:effectLst/>
                  <a:latin typeface="Times New Roman" pitchFamily="18" charset="0"/>
                  <a:ea typeface="Arial-Rounded" panose="020B0500000000000000" pitchFamily="34" charset="0"/>
                  <a:cs typeface="Times New Roman" pitchFamily="18" charset="0"/>
                </a:rPr>
                <a:t>Tác giả cảm nhận được những âm thanh nào, những hương thơm nào của vùng núi quê mình?</a:t>
              </a:r>
              <a:endParaRPr kumimoji="0" lang="en-US" sz="33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pic>
        <p:nvPicPr>
          <p:cNvPr id="46" name="Picture 45">
            <a:extLst>
              <a:ext uri="{FF2B5EF4-FFF2-40B4-BE49-F238E27FC236}">
                <a16:creationId xmlns:a16="http://schemas.microsoft.com/office/drawing/2014/main" id="{E9247E31-67EC-4C3A-BF10-39B5CBBE2DFB}"/>
              </a:ext>
            </a:extLst>
          </p:cNvPr>
          <p:cNvPicPr>
            <a:picLocks noChangeAspect="1"/>
          </p:cNvPicPr>
          <p:nvPr/>
        </p:nvPicPr>
        <p:blipFill>
          <a:blip r:embed="rId3"/>
          <a:stretch>
            <a:fillRect/>
          </a:stretch>
        </p:blipFill>
        <p:spPr>
          <a:xfrm>
            <a:off x="740871" y="720048"/>
            <a:ext cx="1000225" cy="2212584"/>
          </a:xfrm>
          <a:prstGeom prst="rect">
            <a:avLst/>
          </a:prstGeom>
        </p:spPr>
      </p:pic>
      <p:sp>
        <p:nvSpPr>
          <p:cNvPr id="47" name="TextBox 46">
            <a:extLst>
              <a:ext uri="{FF2B5EF4-FFF2-40B4-BE49-F238E27FC236}">
                <a16:creationId xmlns:a16="http://schemas.microsoft.com/office/drawing/2014/main" id="{ADE1997E-1033-4945-BA5D-EF7373056E1D}"/>
              </a:ext>
            </a:extLst>
          </p:cNvPr>
          <p:cNvSpPr txBox="1"/>
          <p:nvPr/>
        </p:nvSpPr>
        <p:spPr>
          <a:xfrm>
            <a:off x="1618461" y="2558721"/>
            <a:ext cx="9332843" cy="1569660"/>
          </a:xfrm>
          <a:prstGeom prst="rect">
            <a:avLst/>
          </a:prstGeom>
          <a:noFill/>
        </p:spPr>
        <p:txBody>
          <a:bodyPr wrap="square">
            <a:spAutoFit/>
          </a:bodyPr>
          <a:lstStyle/>
          <a:p>
            <a:pPr algn="just"/>
            <a:r>
              <a:rPr lang="vi-VN" sz="3200" b="1" dirty="0">
                <a:solidFill>
                  <a:srgbClr val="002060"/>
                </a:solidFill>
                <a:latin typeface="Times New Roman" pitchFamily="18" charset="0"/>
                <a:ea typeface="Arial-Rounded" panose="020B0500000000000000" pitchFamily="34" charset="0"/>
                <a:cs typeface="Times New Roman" pitchFamily="18" charset="0"/>
              </a:rPr>
              <a:t>Từ xa xa, tác giả nghe thấy tiếng lá bạch đàn và lá tre reo, ngửi thấy hương thơm của chè xanh, của bếp nhà ai tỏa khói.</a:t>
            </a:r>
          </a:p>
        </p:txBody>
      </p:sp>
      <p:sp>
        <p:nvSpPr>
          <p:cNvPr id="48" name="Rectangle 47">
            <a:extLst>
              <a:ext uri="{FF2B5EF4-FFF2-40B4-BE49-F238E27FC236}">
                <a16:creationId xmlns:a16="http://schemas.microsoft.com/office/drawing/2014/main" id="{F1761F01-1789-4260-A638-4089056C1ACC}"/>
              </a:ext>
            </a:extLst>
          </p:cNvPr>
          <p:cNvSpPr/>
          <p:nvPr/>
        </p:nvSpPr>
        <p:spPr>
          <a:xfrm>
            <a:off x="1695504" y="3171880"/>
            <a:ext cx="8271456" cy="4247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5F963CA5-6A27-4239-BF23-2025CFF2A0FD}"/>
              </a:ext>
            </a:extLst>
          </p:cNvPr>
          <p:cNvSpPr/>
          <p:nvPr/>
        </p:nvSpPr>
        <p:spPr>
          <a:xfrm>
            <a:off x="6644640" y="2644414"/>
            <a:ext cx="4285630"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52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outVertical)">
                                      <p:cBhvr>
                                        <p:cTn id="22" dur="500"/>
                                        <p:tgtEl>
                                          <p:spTgt spid="48"/>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out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D541876-E8FE-4667-9B33-E3C5983781EF}"/>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2" name="Group 21">
            <a:extLst>
              <a:ext uri="{FF2B5EF4-FFF2-40B4-BE49-F238E27FC236}">
                <a16:creationId xmlns:a16="http://schemas.microsoft.com/office/drawing/2014/main" id="{40A6E286-6AF0-4969-8A96-3B0436E0BC0E}"/>
              </a:ext>
            </a:extLst>
          </p:cNvPr>
          <p:cNvGrpSpPr/>
          <p:nvPr/>
        </p:nvGrpSpPr>
        <p:grpSpPr>
          <a:xfrm>
            <a:off x="1579629" y="429038"/>
            <a:ext cx="8985667" cy="2209800"/>
            <a:chOff x="3040681" y="4792317"/>
            <a:chExt cx="7532706" cy="2209800"/>
          </a:xfrm>
        </p:grpSpPr>
        <p:sp>
          <p:nvSpPr>
            <p:cNvPr id="23" name="Freeform: Shape 22">
              <a:extLst>
                <a:ext uri="{FF2B5EF4-FFF2-40B4-BE49-F238E27FC236}">
                  <a16:creationId xmlns:a16="http://schemas.microsoft.com/office/drawing/2014/main" id="{E0BD6373-6EA5-4383-825B-8F29C7116923}"/>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B4C9E5AF-3E7E-4628-9165-438F537A4A95}"/>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25" name="Rectangle: Rounded Corners 24">
              <a:extLst>
                <a:ext uri="{FF2B5EF4-FFF2-40B4-BE49-F238E27FC236}">
                  <a16:creationId xmlns:a16="http://schemas.microsoft.com/office/drawing/2014/main" id="{19C3EDF1-E204-4F9D-BC9D-4940F770811D}"/>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6" name="TextBox 25">
              <a:extLst>
                <a:ext uri="{FF2B5EF4-FFF2-40B4-BE49-F238E27FC236}">
                  <a16:creationId xmlns:a16="http://schemas.microsoft.com/office/drawing/2014/main" id="{8F61688E-EAD1-414F-A91E-796EE94116A1}"/>
                </a:ext>
              </a:extLst>
            </p:cNvPr>
            <p:cNvSpPr txBox="1"/>
            <p:nvPr/>
          </p:nvSpPr>
          <p:spPr>
            <a:xfrm>
              <a:off x="4044099" y="5207192"/>
              <a:ext cx="6329320"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Times New Roman" pitchFamily="18" charset="0"/>
                  <a:ea typeface="Arial-Rounded" panose="020B0500000000000000" pitchFamily="34" charset="0"/>
                  <a:cs typeface="Times New Roman" pitchFamily="18" charset="0"/>
                </a:rPr>
                <a:t>Nêu</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cảm</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nghĩ</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của</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em</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sau</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khi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đọc</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bài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Núi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quê</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tôi</a:t>
              </a:r>
              <a:endParaRPr lang="en-US" sz="3600" b="1" dirty="0">
                <a:effectLst/>
                <a:latin typeface="Times New Roman" pitchFamily="18" charset="0"/>
                <a:ea typeface="Arial-Rounded" panose="020B0500000000000000" pitchFamily="34" charset="0"/>
                <a:cs typeface="Times New Roman" pitchFamily="18" charset="0"/>
              </a:endParaRPr>
            </a:p>
          </p:txBody>
        </p:sp>
      </p:grpSp>
      <p:sp>
        <p:nvSpPr>
          <p:cNvPr id="27" name="TextBox 26">
            <a:extLst>
              <a:ext uri="{FF2B5EF4-FFF2-40B4-BE49-F238E27FC236}">
                <a16:creationId xmlns:a16="http://schemas.microsoft.com/office/drawing/2014/main" id="{D2996C46-288A-4535-9F1C-441C017593AE}"/>
              </a:ext>
            </a:extLst>
          </p:cNvPr>
          <p:cNvSpPr txBox="1"/>
          <p:nvPr/>
        </p:nvSpPr>
        <p:spPr>
          <a:xfrm>
            <a:off x="2775792" y="2803760"/>
            <a:ext cx="7871791" cy="677108"/>
          </a:xfrm>
          <a:prstGeom prst="rect">
            <a:avLst/>
          </a:prstGeom>
          <a:noFill/>
        </p:spPr>
        <p:txBody>
          <a:bodyPr wrap="square" lIns="0" tIns="0" rIns="0" bIns="0" rtlCol="0">
            <a:spAutoFit/>
          </a:bodyPr>
          <a:lstStyle/>
          <a:p>
            <a:pPr algn="just"/>
            <a:r>
              <a:rPr lang="nl-NL" sz="4400" b="1" i="1" dirty="0">
                <a:solidFill>
                  <a:srgbClr val="FF0000"/>
                </a:solidFill>
                <a:latin typeface="Times New Roman" pitchFamily="18" charset="0"/>
                <a:ea typeface="Arial-Rounded" panose="020B0500000000000000" pitchFamily="34" charset="0"/>
                <a:cs typeface="Times New Roman" pitchFamily="18" charset="0"/>
              </a:rPr>
              <a:t>Nêu theo hiểu biết của mình.</a:t>
            </a:r>
            <a:endParaRPr lang="en-US" sz="4400" b="1" dirty="0">
              <a:solidFill>
                <a:srgbClr val="FF0000"/>
              </a:solidFill>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wipe(down)">
                                      <p:cBhvr>
                                        <p:cTn id="1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 xmlns:asvg="http://schemas.microsoft.com/office/drawing/2016/SVG/main"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Nội</a:t>
            </a:r>
            <a:r>
              <a:rPr kumimoji="0" lang="en-US" sz="48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dung </a:t>
            </a:r>
            <a:r>
              <a:rPr kumimoji="0" lang="en-US" sz="48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bài</a:t>
            </a:r>
            <a:r>
              <a:rPr kumimoji="0" lang="en-US" sz="48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8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đọc</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077766"/>
          </a:xfrm>
          <a:prstGeom prst="rect">
            <a:avLst/>
          </a:prstGeom>
          <a:noFill/>
        </p:spPr>
        <p:txBody>
          <a:bodyPr wrap="square" lIns="0" tIns="0" rIns="0" bIns="0" rtlCol="0">
            <a:spAutoFit/>
          </a:bodyPr>
          <a:lstStyle/>
          <a:p>
            <a:pPr lvl="0" algn="just"/>
            <a:r>
              <a:rPr lang="en-US" sz="4000" b="1" dirty="0" err="1">
                <a:solidFill>
                  <a:srgbClr val="00B050"/>
                </a:solidFill>
                <a:latin typeface="Times New Roman" pitchFamily="18" charset="0"/>
                <a:ea typeface="Arial-Rounded" panose="020B0500000000000000" pitchFamily="34" charset="0"/>
                <a:cs typeface="Times New Roman" pitchFamily="18" charset="0"/>
              </a:rPr>
              <a:t>Bài</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đọc</a:t>
            </a:r>
            <a:r>
              <a:rPr lang="vi-VN"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miêu</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tả</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vi-VN" sz="4000" b="1" dirty="0">
                <a:solidFill>
                  <a:srgbClr val="00B050"/>
                </a:solidFill>
                <a:latin typeface="Times New Roman" pitchFamily="18" charset="0"/>
                <a:ea typeface="Arial-Rounded" panose="020B0500000000000000" pitchFamily="34" charset="0"/>
                <a:cs typeface="Times New Roman" pitchFamily="18" charset="0"/>
              </a:rPr>
              <a:t>cảnh đẹp của quê hương, từ đó </a:t>
            </a:r>
            <a:r>
              <a:rPr lang="en-US" sz="4000" b="1" dirty="0" err="1">
                <a:solidFill>
                  <a:srgbClr val="00B050"/>
                </a:solidFill>
                <a:latin typeface="Times New Roman" pitchFamily="18" charset="0"/>
                <a:ea typeface="Arial-Rounded" panose="020B0500000000000000" pitchFamily="34" charset="0"/>
                <a:cs typeface="Times New Roman" pitchFamily="18" charset="0"/>
              </a:rPr>
              <a:t>giúp</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em</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vi-VN" sz="4000" b="1" dirty="0">
                <a:solidFill>
                  <a:srgbClr val="00B050"/>
                </a:solidFill>
                <a:latin typeface="Times New Roman" pitchFamily="18" charset="0"/>
                <a:ea typeface="Arial-Rounded" panose="020B0500000000000000" pitchFamily="34" charset="0"/>
                <a:cs typeface="Times New Roman" pitchFamily="18" charset="0"/>
              </a:rPr>
              <a:t>thêm </a:t>
            </a:r>
            <a:r>
              <a:rPr lang="vi-VN" sz="4000" b="1">
                <a:solidFill>
                  <a:srgbClr val="00B050"/>
                </a:solidFill>
                <a:latin typeface="Times New Roman" pitchFamily="18" charset="0"/>
                <a:ea typeface="Arial-Rounded" panose="020B0500000000000000" pitchFamily="34" charset="0"/>
                <a:cs typeface="Times New Roman" pitchFamily="18" charset="0"/>
              </a:rPr>
              <a:t>yêu quý, </a:t>
            </a:r>
            <a:r>
              <a:rPr lang="vi-VN" sz="4000" b="1" dirty="0">
                <a:solidFill>
                  <a:srgbClr val="00B050"/>
                </a:solidFill>
                <a:latin typeface="Times New Roman" pitchFamily="18" charset="0"/>
                <a:ea typeface="Arial-Rounded" panose="020B0500000000000000" pitchFamily="34" charset="0"/>
                <a:cs typeface="Times New Roman" pitchFamily="18" charset="0"/>
              </a:rPr>
              <a:t>tự hào về quê hương, đất nước, có ý thức bảo vệ, giữ gìn những cảnh đẹp đó.</a:t>
            </a:r>
            <a:endParaRPr kumimoji="0" lang="en-US" sz="4000" b="1" i="0" u="none" strike="noStrike" kern="1200" cap="none" spc="0" normalizeH="0" baseline="0" noProof="0" dirty="0">
              <a:ln>
                <a:noFill/>
              </a:ln>
              <a:solidFill>
                <a:srgbClr val="00B05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picture containing text, orange&#10;&#10;Description automatically generated">
            <a:extLst>
              <a:ext uri="{FF2B5EF4-FFF2-40B4-BE49-F238E27FC236}">
                <a16:creationId xmlns:a16="http://schemas.microsoft.com/office/drawing/2014/main" id="{D85468AC-AE4F-49A8-9A43-E28DD5D02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grpSp>
        <p:nvGrpSpPr>
          <p:cNvPr id="48" name="Group 47">
            <a:extLst>
              <a:ext uri="{FF2B5EF4-FFF2-40B4-BE49-F238E27FC236}">
                <a16:creationId xmlns:a16="http://schemas.microsoft.com/office/drawing/2014/main" id="{77CBF5B1-5179-4174-9B59-8398D5BF40C7}"/>
              </a:ext>
            </a:extLst>
          </p:cNvPr>
          <p:cNvGrpSpPr/>
          <p:nvPr/>
        </p:nvGrpSpPr>
        <p:grpSpPr>
          <a:xfrm>
            <a:off x="3332818" y="76200"/>
            <a:ext cx="5526365" cy="1086132"/>
            <a:chOff x="3092880" y="0"/>
            <a:chExt cx="5699569" cy="1284494"/>
          </a:xfrm>
        </p:grpSpPr>
        <p:pic>
          <p:nvPicPr>
            <p:cNvPr id="49" name="Picture 48">
              <a:extLst>
                <a:ext uri="{FF2B5EF4-FFF2-40B4-BE49-F238E27FC236}">
                  <a16:creationId xmlns:a16="http://schemas.microsoft.com/office/drawing/2014/main" id="{30660978-0F51-43C7-BF41-048AD0B81DDB}"/>
                </a:ext>
              </a:extLst>
            </p:cNvPr>
            <p:cNvPicPr>
              <a:picLocks noChangeAspect="1"/>
            </p:cNvPicPr>
            <p:nvPr/>
          </p:nvPicPr>
          <p:blipFill>
            <a:blip r:embed="rId4">
              <a:lum contrast="40000"/>
            </a:blip>
            <a:stretch>
              <a:fillRect/>
            </a:stretch>
          </p:blipFill>
          <p:spPr>
            <a:xfrm>
              <a:off x="3092880" y="0"/>
              <a:ext cx="5699569" cy="1284494"/>
            </a:xfrm>
            <a:prstGeom prst="rect">
              <a:avLst/>
            </a:prstGeom>
          </p:spPr>
        </p:pic>
        <p:sp>
          <p:nvSpPr>
            <p:cNvPr id="50" name="TextBox 49">
              <a:extLst>
                <a:ext uri="{FF2B5EF4-FFF2-40B4-BE49-F238E27FC236}">
                  <a16:creationId xmlns:a16="http://schemas.microsoft.com/office/drawing/2014/main" id="{88CFDA14-A08D-44D9-B979-FE12EDBA78E8}"/>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Luyện</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đọc</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lại</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pic>
        <p:nvPicPr>
          <p:cNvPr id="51" name="Picture 50">
            <a:extLst>
              <a:ext uri="{FF2B5EF4-FFF2-40B4-BE49-F238E27FC236}">
                <a16:creationId xmlns:a16="http://schemas.microsoft.com/office/drawing/2014/main" id="{8F69B894-82AB-46A6-82CE-0F8F2A6587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5375" y="4117507"/>
            <a:ext cx="918316" cy="710199"/>
          </a:xfrm>
          <a:prstGeom prst="rect">
            <a:avLst/>
          </a:prstGeom>
        </p:spPr>
      </p:pic>
      <p:pic>
        <p:nvPicPr>
          <p:cNvPr id="52" name="Picture 51">
            <a:extLst>
              <a:ext uri="{FF2B5EF4-FFF2-40B4-BE49-F238E27FC236}">
                <a16:creationId xmlns:a16="http://schemas.microsoft.com/office/drawing/2014/main" id="{0D6CE34E-38F5-4661-AEE0-B90C8200ED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372953" y="4192957"/>
            <a:ext cx="820756" cy="634749"/>
          </a:xfrm>
          <a:prstGeom prst="rect">
            <a:avLst/>
          </a:prstGeom>
        </p:spPr>
      </p:pic>
      <p:sp>
        <p:nvSpPr>
          <p:cNvPr id="53" name="Rounded Rectangle 31">
            <a:extLst>
              <a:ext uri="{FF2B5EF4-FFF2-40B4-BE49-F238E27FC236}">
                <a16:creationId xmlns:a16="http://schemas.microsoft.com/office/drawing/2014/main" id="{70FEF333-D44D-41B9-B5A9-3E8EFD2555CD}"/>
              </a:ext>
            </a:extLst>
          </p:cNvPr>
          <p:cNvSpPr/>
          <p:nvPr/>
        </p:nvSpPr>
        <p:spPr>
          <a:xfrm>
            <a:off x="1540187" y="2532394"/>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4" name="Rectangle 53">
            <a:extLst>
              <a:ext uri="{FF2B5EF4-FFF2-40B4-BE49-F238E27FC236}">
                <a16:creationId xmlns:a16="http://schemas.microsoft.com/office/drawing/2014/main" id="{D36323F0-15A4-470D-9B33-7E930C03ABE0}"/>
              </a:ext>
            </a:extLst>
          </p:cNvPr>
          <p:cNvSpPr/>
          <p:nvPr/>
        </p:nvSpPr>
        <p:spPr>
          <a:xfrm>
            <a:off x="4315853" y="1264490"/>
            <a:ext cx="36003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Tiêu</a:t>
            </a:r>
            <a:r>
              <a:rPr kumimoji="0" lang="zh-CN" altLang="en-US" sz="3600" b="1" i="0" u="none" strike="noStrike" kern="1200" cap="none" spc="0" normalizeH="0" baseline="0" noProof="0" dirty="0">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chí</a:t>
            </a:r>
            <a:r>
              <a:rPr kumimoji="0" lang="zh-CN" altLang="en-US" sz="3600" b="1" i="0" u="none" strike="noStrike" kern="1200" cap="none" spc="0" normalizeH="0" baseline="0" noProof="0" dirty="0">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Times New Roman" pitchFamily="18" charset="0"/>
              <a:ea typeface="宋体" panose="02010600030101010101" pitchFamily="2" charset="-122"/>
              <a:cs typeface="Times New Roman" pitchFamily="18" charset="0"/>
              <a:sym typeface="Arial"/>
            </a:endParaRPr>
          </a:p>
        </p:txBody>
      </p:sp>
      <p:sp>
        <p:nvSpPr>
          <p:cNvPr id="55" name="Rectangle 54">
            <a:extLst>
              <a:ext uri="{FF2B5EF4-FFF2-40B4-BE49-F238E27FC236}">
                <a16:creationId xmlns:a16="http://schemas.microsoft.com/office/drawing/2014/main" id="{36B311F8-B2D1-4DEC-B7D1-D57A2FDC59FB}"/>
              </a:ext>
            </a:extLst>
          </p:cNvPr>
          <p:cNvSpPr/>
          <p:nvPr/>
        </p:nvSpPr>
        <p:spPr>
          <a:xfrm>
            <a:off x="2274253" y="2464002"/>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Đọc</a:t>
            </a:r>
            <a:r>
              <a:rPr kumimoji="0" lang="zh-CN" altLang="en-US" sz="3200" b="0" i="0" u="none" strike="noStrike" kern="120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120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đúng</a:t>
            </a:r>
            <a:endParaRPr kumimoji="0" lang="zh-CN" altLang="en-US" sz="3200" b="0" i="0" u="none" strike="noStrike" kern="120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endParaRPr>
          </a:p>
        </p:txBody>
      </p:sp>
      <p:sp>
        <p:nvSpPr>
          <p:cNvPr id="56" name="Oval 55">
            <a:extLst>
              <a:ext uri="{FF2B5EF4-FFF2-40B4-BE49-F238E27FC236}">
                <a16:creationId xmlns:a16="http://schemas.microsoft.com/office/drawing/2014/main" id="{836EEDAE-E1E5-4441-8EF0-649DDB4574BF}"/>
              </a:ext>
            </a:extLst>
          </p:cNvPr>
          <p:cNvSpPr/>
          <p:nvPr/>
        </p:nvSpPr>
        <p:spPr>
          <a:xfrm>
            <a:off x="1632500" y="257818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57" name="Group 56">
            <a:extLst>
              <a:ext uri="{FF2B5EF4-FFF2-40B4-BE49-F238E27FC236}">
                <a16:creationId xmlns:a16="http://schemas.microsoft.com/office/drawing/2014/main" id="{1D08B41F-13E0-4930-8D5C-633F63721A64}"/>
              </a:ext>
            </a:extLst>
          </p:cNvPr>
          <p:cNvGrpSpPr/>
          <p:nvPr/>
        </p:nvGrpSpPr>
        <p:grpSpPr>
          <a:xfrm>
            <a:off x="1540187" y="3153186"/>
            <a:ext cx="3645680" cy="643894"/>
            <a:chOff x="1717199" y="4363552"/>
            <a:chExt cx="3645680" cy="643894"/>
          </a:xfrm>
        </p:grpSpPr>
        <p:sp>
          <p:nvSpPr>
            <p:cNvPr id="58" name="Rounded Rectangle 36">
              <a:extLst>
                <a:ext uri="{FF2B5EF4-FFF2-40B4-BE49-F238E27FC236}">
                  <a16:creationId xmlns:a16="http://schemas.microsoft.com/office/drawing/2014/main" id="{BA8DFE5E-870F-4534-A466-B44E29EE073F}"/>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9" name="Rectangle 58">
              <a:extLst>
                <a:ext uri="{FF2B5EF4-FFF2-40B4-BE49-F238E27FC236}">
                  <a16:creationId xmlns:a16="http://schemas.microsoft.com/office/drawing/2014/main" id="{958AA450-D553-4E4C-8561-F3AD427A7562}"/>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Đọc</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to,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rõ</a:t>
              </a:r>
              <a:endPar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endParaRPr>
            </a:p>
          </p:txBody>
        </p:sp>
        <p:sp>
          <p:nvSpPr>
            <p:cNvPr id="60" name="Oval 59">
              <a:extLst>
                <a:ext uri="{FF2B5EF4-FFF2-40B4-BE49-F238E27FC236}">
                  <a16:creationId xmlns:a16="http://schemas.microsoft.com/office/drawing/2014/main" id="{2043E07D-7E79-48F4-BB34-437B25C006A1}"/>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61" name="Group 60">
            <a:extLst>
              <a:ext uri="{FF2B5EF4-FFF2-40B4-BE49-F238E27FC236}">
                <a16:creationId xmlns:a16="http://schemas.microsoft.com/office/drawing/2014/main" id="{2381B0CA-5D5E-405C-8EFF-4BCC96629ECB}"/>
              </a:ext>
            </a:extLst>
          </p:cNvPr>
          <p:cNvGrpSpPr/>
          <p:nvPr/>
        </p:nvGrpSpPr>
        <p:grpSpPr>
          <a:xfrm>
            <a:off x="1540187" y="3891654"/>
            <a:ext cx="5119273" cy="643894"/>
            <a:chOff x="1717199" y="5199333"/>
            <a:chExt cx="5119273" cy="643894"/>
          </a:xfrm>
        </p:grpSpPr>
        <p:sp>
          <p:nvSpPr>
            <p:cNvPr id="62" name="Rounded Rectangle 40">
              <a:extLst>
                <a:ext uri="{FF2B5EF4-FFF2-40B4-BE49-F238E27FC236}">
                  <a16:creationId xmlns:a16="http://schemas.microsoft.com/office/drawing/2014/main" id="{A2D5A860-1C0B-4C13-BE26-06D95955B424}"/>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3" name="Rectangle 62">
              <a:extLst>
                <a:ext uri="{FF2B5EF4-FFF2-40B4-BE49-F238E27FC236}">
                  <a16:creationId xmlns:a16="http://schemas.microsoft.com/office/drawing/2014/main" id="{9BDDAF61-B3AD-42A9-91D7-73BD001C823B}"/>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Ngắt</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nghỉ</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đúng</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endParaRPr>
            </a:p>
          </p:txBody>
        </p:sp>
        <p:sp>
          <p:nvSpPr>
            <p:cNvPr id="64" name="Oval 63">
              <a:extLst>
                <a:ext uri="{FF2B5EF4-FFF2-40B4-BE49-F238E27FC236}">
                  <a16:creationId xmlns:a16="http://schemas.microsoft.com/office/drawing/2014/main" id="{834E9E90-B3A0-4DCA-BF1A-30F5057F257E}"/>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5" name="Picture 2" descr="Star Cartoon Images, Stock Photos &amp;amp; Vectors | Shutterstock">
            <a:extLst>
              <a:ext uri="{FF2B5EF4-FFF2-40B4-BE49-F238E27FC236}">
                <a16:creationId xmlns:a16="http://schemas.microsoft.com/office/drawing/2014/main" id="{0C17B23E-5E89-491B-871C-B5CF498060F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278180" y="2532394"/>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Star Cartoon Images, Stock Photos &amp;amp; Vectors | Shutterstock">
            <a:extLst>
              <a:ext uri="{FF2B5EF4-FFF2-40B4-BE49-F238E27FC236}">
                <a16:creationId xmlns:a16="http://schemas.microsoft.com/office/drawing/2014/main" id="{6EE3FBFB-E66C-4DAA-8865-C896E157BC5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31441" y="318127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Star Cartoon Images, Stock Photos &amp;amp; Vectors | Shutterstock">
            <a:extLst>
              <a:ext uri="{FF2B5EF4-FFF2-40B4-BE49-F238E27FC236}">
                <a16:creationId xmlns:a16="http://schemas.microsoft.com/office/drawing/2014/main" id="{F2A3A81B-A668-4AC8-9BAF-0BB00FA33E6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9460" y="3928646"/>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a:extLst>
              <a:ext uri="{FF2B5EF4-FFF2-40B4-BE49-F238E27FC236}">
                <a16:creationId xmlns:a16="http://schemas.microsoft.com/office/drawing/2014/main" id="{98319B71-0B3E-455E-B3FA-CF4A3E2F7AFC}"/>
              </a:ext>
            </a:extLst>
          </p:cNvPr>
          <p:cNvGrpSpPr/>
          <p:nvPr/>
        </p:nvGrpSpPr>
        <p:grpSpPr>
          <a:xfrm>
            <a:off x="1540187" y="4579426"/>
            <a:ext cx="8097635" cy="643894"/>
            <a:chOff x="1717199" y="5199333"/>
            <a:chExt cx="8097635" cy="643894"/>
          </a:xfrm>
        </p:grpSpPr>
        <p:sp>
          <p:nvSpPr>
            <p:cNvPr id="69" name="Rounded Rectangle 47">
              <a:extLst>
                <a:ext uri="{FF2B5EF4-FFF2-40B4-BE49-F238E27FC236}">
                  <a16:creationId xmlns:a16="http://schemas.microsoft.com/office/drawing/2014/main" id="{1D7813B4-994D-4445-A357-BC9CFB1E765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70" name="Rectangle 69">
              <a:extLst>
                <a:ext uri="{FF2B5EF4-FFF2-40B4-BE49-F238E27FC236}">
                  <a16:creationId xmlns:a16="http://schemas.microsoft.com/office/drawing/2014/main" id="{71788AB4-0E8C-4CD7-BA90-7E1709E5F57F}"/>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Giọng</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đọc</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và</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nhấn</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giọng</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phù</a:t>
              </a:r>
              <a:r>
                <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Times New Roman" pitchFamily="18" charset="0"/>
                <a:ea typeface="宋体" panose="02010600030101010101" pitchFamily="2" charset="-122"/>
                <a:cs typeface="Times New Roman" pitchFamily="18" charset="0"/>
                <a:sym typeface="Arial"/>
              </a:endParaRPr>
            </a:p>
          </p:txBody>
        </p:sp>
        <p:sp>
          <p:nvSpPr>
            <p:cNvPr id="71" name="Oval 70">
              <a:extLst>
                <a:ext uri="{FF2B5EF4-FFF2-40B4-BE49-F238E27FC236}">
                  <a16:creationId xmlns:a16="http://schemas.microsoft.com/office/drawing/2014/main" id="{C7BF00A8-7AF2-40A5-A044-82C261854304}"/>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72" name="Picture 2" descr="Star Cartoon Images, Stock Photos &amp;amp; Vectors | Shutterstock">
            <a:extLst>
              <a:ext uri="{FF2B5EF4-FFF2-40B4-BE49-F238E27FC236}">
                <a16:creationId xmlns:a16="http://schemas.microsoft.com/office/drawing/2014/main" id="{738E7B7D-1A9C-4DEA-9B57-CB1E3B5C487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780587" y="4616418"/>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61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945719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id="{B0643704-403A-4147-B4C7-A14F9B86ABF3}"/>
              </a:ext>
            </a:extLst>
          </p:cNvPr>
          <p:cNvPicPr>
            <a:picLocks noChangeAspect="1"/>
          </p:cNvPicPr>
          <p:nvPr/>
        </p:nvPicPr>
        <p:blipFill>
          <a:blip r:embed="rId4"/>
          <a:stretch>
            <a:fillRect/>
          </a:stretch>
        </p:blipFill>
        <p:spPr>
          <a:xfrm>
            <a:off x="1658678" y="2711895"/>
            <a:ext cx="9099611" cy="1455737"/>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7">
            <a:extLst>
              <a:ext uri="{FF2B5EF4-FFF2-40B4-BE49-F238E27FC236}">
                <a16:creationId xmlns:a16="http://schemas.microsoft.com/office/drawing/2014/main" id="{2C3DE6A9-32B3-4C04-A06F-31B798E273F5}"/>
              </a:ext>
            </a:extLst>
          </p:cNvPr>
          <p:cNvPicPr>
            <a:picLocks noChangeAspect="1"/>
          </p:cNvPicPr>
          <p:nvPr/>
        </p:nvPicPr>
        <p:blipFill>
          <a:blip r:embed="rId2"/>
          <a:srcRect/>
          <a:stretch>
            <a:fillRect/>
          </a:stretch>
        </p:blipFill>
        <p:spPr>
          <a:xfrm>
            <a:off x="746663" y="2458300"/>
            <a:ext cx="1098008" cy="2672638"/>
          </a:xfrm>
          <a:prstGeom prst="rect">
            <a:avLst/>
          </a:prstGeom>
          <a:effectLst>
            <a:glow rad="25400">
              <a:schemeClr val="accent4">
                <a:lumMod val="40000"/>
                <a:lumOff val="60000"/>
              </a:schemeClr>
            </a:glow>
          </a:effectLst>
        </p:spPr>
      </p:pic>
      <p:pic>
        <p:nvPicPr>
          <p:cNvPr id="50" name="Picture 28">
            <a:extLst>
              <a:ext uri="{FF2B5EF4-FFF2-40B4-BE49-F238E27FC236}">
                <a16:creationId xmlns:a16="http://schemas.microsoft.com/office/drawing/2014/main" id="{230F9AAD-B656-4F58-B98B-8867F5BEDC8F}"/>
              </a:ext>
            </a:extLst>
          </p:cNvPr>
          <p:cNvPicPr>
            <a:picLocks noChangeAspect="1"/>
          </p:cNvPicPr>
          <p:nvPr/>
        </p:nvPicPr>
        <p:blipFill>
          <a:blip r:embed="rId3"/>
          <a:srcRect/>
          <a:stretch>
            <a:fillRect/>
          </a:stretch>
        </p:blipFill>
        <p:spPr>
          <a:xfrm>
            <a:off x="1704810" y="2426650"/>
            <a:ext cx="1395922" cy="2822422"/>
          </a:xfrm>
          <a:prstGeom prst="rect">
            <a:avLst/>
          </a:prstGeom>
          <a:effectLst>
            <a:glow rad="25400">
              <a:schemeClr val="accent4">
                <a:lumMod val="40000"/>
                <a:lumOff val="60000"/>
              </a:schemeClr>
            </a:glow>
          </a:effectLst>
        </p:spPr>
      </p:pic>
      <p:sp>
        <p:nvSpPr>
          <p:cNvPr id="51" name="Rectangle: Diagonal Corners Rounded 50">
            <a:extLst>
              <a:ext uri="{FF2B5EF4-FFF2-40B4-BE49-F238E27FC236}">
                <a16:creationId xmlns:a16="http://schemas.microsoft.com/office/drawing/2014/main" id="{83BBB099-8B54-4619-B61E-E9AA2AB8423C}"/>
              </a:ext>
            </a:extLst>
          </p:cNvPr>
          <p:cNvSpPr/>
          <p:nvPr/>
        </p:nvSpPr>
        <p:spPr>
          <a:xfrm>
            <a:off x="2409826" y="212797"/>
            <a:ext cx="6108846" cy="2029265"/>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F1B4960-64BE-423F-B210-C8AF7E9769A8}"/>
              </a:ext>
            </a:extLst>
          </p:cNvPr>
          <p:cNvSpPr txBox="1"/>
          <p:nvPr/>
        </p:nvSpPr>
        <p:spPr>
          <a:xfrm>
            <a:off x="2400301" y="360042"/>
            <a:ext cx="5772150" cy="1754326"/>
          </a:xfrm>
          <a:prstGeom prst="rect">
            <a:avLst/>
          </a:prstGeom>
          <a:noFill/>
        </p:spPr>
        <p:txBody>
          <a:bodyPr wrap="square">
            <a:spAutoFit/>
          </a:bodyPr>
          <a:lstStyle/>
          <a:p>
            <a:pPr marL="457200" indent="-457200" algn="just">
              <a:buFont typeface="Arial" panose="020B0604020202020204" pitchFamily="34" charset="0"/>
              <a:buChar char="•"/>
            </a:pP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Cùng</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bạn</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hỏi</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đáp</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về</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đặc</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điểm</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của</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những</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cảnh</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vật</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được</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vẽ</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trong</a:t>
            </a:r>
            <a:r>
              <a:rPr lang="en-US" sz="3600" b="1" i="1" dirty="0">
                <a:solidFill>
                  <a:srgbClr val="FF0000"/>
                </a:solidFill>
                <a:effectLst/>
                <a:latin typeface="Times New Roman" pitchFamily="18" charset="0"/>
                <a:ea typeface="Arial-Rounded" panose="020B0500000000000000" pitchFamily="34" charset="0"/>
                <a:cs typeface="Times New Roman" pitchFamily="18" charset="0"/>
              </a:rPr>
              <a:t> </a:t>
            </a:r>
            <a:r>
              <a:rPr lang="en-US" sz="3600" b="1" i="1" dirty="0" err="1">
                <a:solidFill>
                  <a:srgbClr val="FF0000"/>
                </a:solidFill>
                <a:effectLst/>
                <a:latin typeface="Times New Roman" pitchFamily="18" charset="0"/>
                <a:ea typeface="Arial-Rounded" panose="020B0500000000000000" pitchFamily="34" charset="0"/>
                <a:cs typeface="Times New Roman" pitchFamily="18" charset="0"/>
              </a:rPr>
              <a:t>tranh</a:t>
            </a:r>
            <a:endParaRPr lang="en-US" sz="3600" b="1" dirty="0">
              <a:solidFill>
                <a:schemeClr val="accent1">
                  <a:lumMod val="50000"/>
                </a:schemeClr>
              </a:solidFill>
              <a:latin typeface="Times New Roman" pitchFamily="18" charset="0"/>
              <a:ea typeface="Arial-Rounded" panose="020B0500000000000000" pitchFamily="34" charset="0"/>
              <a:cs typeface="Times New Roman" pitchFamily="18" charset="0"/>
            </a:endParaRPr>
          </a:p>
        </p:txBody>
      </p:sp>
      <p:pic>
        <p:nvPicPr>
          <p:cNvPr id="32" name="Picture 31">
            <a:extLst>
              <a:ext uri="{FF2B5EF4-FFF2-40B4-BE49-F238E27FC236}">
                <a16:creationId xmlns:a16="http://schemas.microsoft.com/office/drawing/2014/main" id="{34F7BCE3-5701-43ED-8F68-387213BE177A}"/>
              </a:ext>
            </a:extLst>
          </p:cNvPr>
          <p:cNvPicPr>
            <a:picLocks noChangeAspect="1"/>
          </p:cNvPicPr>
          <p:nvPr/>
        </p:nvPicPr>
        <p:blipFill>
          <a:blip r:embed="rId4"/>
          <a:stretch>
            <a:fillRect/>
          </a:stretch>
        </p:blipFill>
        <p:spPr>
          <a:xfrm>
            <a:off x="4262437" y="2376487"/>
            <a:ext cx="6853238" cy="3624601"/>
          </a:xfrm>
          <a:prstGeom prst="rect">
            <a:avLst/>
          </a:prstGeom>
        </p:spPr>
      </p:pic>
    </p:spTree>
    <p:extLst>
      <p:ext uri="{BB962C8B-B14F-4D97-AF65-F5344CB8AC3E}">
        <p14:creationId xmlns:p14="http://schemas.microsoft.com/office/powerpoint/2010/main" val="148157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16" presetClass="entr" presetSubtype="21"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par>
                                <p:cTn id="18" presetID="16" presetClass="entr" presetSubtype="21"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31" name="Picture 30">
            <a:extLst>
              <a:ext uri="{FF2B5EF4-FFF2-40B4-BE49-F238E27FC236}">
                <a16:creationId xmlns:a16="http://schemas.microsoft.com/office/drawing/2014/main" id="{4047E5B9-CF66-44F3-9508-88948721BD4C}"/>
              </a:ext>
            </a:extLst>
          </p:cNvPr>
          <p:cNvPicPr>
            <a:picLocks noChangeAspect="1"/>
          </p:cNvPicPr>
          <p:nvPr/>
        </p:nvPicPr>
        <p:blipFill rotWithShape="1">
          <a:blip r:embed="rId4"/>
          <a:srcRect l="6094" t="9293" r="8047" b="14811"/>
          <a:stretch/>
        </p:blipFill>
        <p:spPr>
          <a:xfrm>
            <a:off x="4068970" y="2164166"/>
            <a:ext cx="6027924" cy="2487359"/>
          </a:xfrm>
          <a:prstGeom prst="rect">
            <a:avLst/>
          </a:prstGeom>
          <a:effectLst>
            <a:glow rad="228600">
              <a:srgbClr val="5FE0FF">
                <a:satMod val="175000"/>
                <a:alpha val="40000"/>
              </a:srgbClr>
            </a:glow>
          </a:effectLst>
        </p:spPr>
      </p:pic>
      <p:pic>
        <p:nvPicPr>
          <p:cNvPr id="32" name="Picture 31">
            <a:extLst>
              <a:ext uri="{FF2B5EF4-FFF2-40B4-BE49-F238E27FC236}">
                <a16:creationId xmlns:a16="http://schemas.microsoft.com/office/drawing/2014/main" id="{FBAE415F-DE6D-4C2B-A2FA-18B973AC8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725" y="2671460"/>
            <a:ext cx="3099052" cy="2593349"/>
          </a:xfrm>
          <a:prstGeom prst="rect">
            <a:avLst/>
          </a:prstGeom>
        </p:spPr>
      </p:pic>
    </p:spTree>
    <p:extLst>
      <p:ext uri="{BB962C8B-B14F-4D97-AF65-F5344CB8AC3E}">
        <p14:creationId xmlns:p14="http://schemas.microsoft.com/office/powerpoint/2010/main" val="153736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4">
            <a:extLst>
              <a:ext uri="{FF2B5EF4-FFF2-40B4-BE49-F238E27FC236}">
                <a16:creationId xmlns:a16="http://schemas.microsoft.com/office/drawing/2014/main" id="{7AC9A0E6-4563-466E-940A-45079A58DD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sp>
        <p:nvSpPr>
          <p:cNvPr id="33" name="Rectangle 32">
            <a:extLst>
              <a:ext uri="{FF2B5EF4-FFF2-40B4-BE49-F238E27FC236}">
                <a16:creationId xmlns:a16="http://schemas.microsoft.com/office/drawing/2014/main" id="{160A77EC-2B32-4D19-9062-60FDBF587D63}"/>
              </a:ext>
            </a:extLst>
          </p:cNvPr>
          <p:cNvSpPr/>
          <p:nvPr/>
        </p:nvSpPr>
        <p:spPr>
          <a:xfrm>
            <a:off x="2177551" y="359037"/>
            <a:ext cx="7817848" cy="830997"/>
          </a:xfrm>
          <a:prstGeom prst="rect">
            <a:avLst/>
          </a:prstGeom>
          <a:noFill/>
        </p:spPr>
        <p:txBody>
          <a:bodyPr wrap="square" lIns="91440" tIns="45720" rIns="91440" bIns="45720">
            <a:spAutoFit/>
          </a:bodyPr>
          <a:lstStyle/>
          <a:p>
            <a:pPr algn="ctr">
              <a:defRPr/>
            </a:pP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Lắng</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nghe</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đọc</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rPr>
              <a:t>mẫu</a:t>
            </a:r>
            <a:endPar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Times New Roman" pitchFamily="18" charset="0"/>
              <a:ea typeface="Arial-Rounded" panose="020B0500000000000000" pitchFamily="34" charset="0"/>
              <a:cs typeface="Times New Roman" pitchFamily="18" charset="0"/>
            </a:endParaRPr>
          </a:p>
        </p:txBody>
      </p:sp>
      <p:sp>
        <p:nvSpPr>
          <p:cNvPr id="34" name="TextBox 28">
            <a:extLst>
              <a:ext uri="{FF2B5EF4-FFF2-40B4-BE49-F238E27FC236}">
                <a16:creationId xmlns:a16="http://schemas.microsoft.com/office/drawing/2014/main" id="{3BF2B770-F750-490C-A5BB-C13F39A5D404}"/>
              </a:ext>
            </a:extLst>
          </p:cNvPr>
          <p:cNvSpPr txBox="1"/>
          <p:nvPr/>
        </p:nvSpPr>
        <p:spPr>
          <a:xfrm>
            <a:off x="4453173" y="4553842"/>
            <a:ext cx="3062569" cy="2014597"/>
          </a:xfrm>
          <a:prstGeom prst="cloud">
            <a:avLst/>
          </a:prstGeom>
          <a:solidFill>
            <a:srgbClr val="70AD47">
              <a:lumMod val="60000"/>
              <a:lumOff val="40000"/>
            </a:srgbClr>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FFFF"/>
                </a:solidFill>
                <a:effectLst/>
                <a:uLnTx/>
                <a:uFillTx/>
                <a:latin typeface="Times New Roman" pitchFamily="18" charset="0"/>
                <a:ea typeface="Arial-Rounded" panose="020B0500000000000000" pitchFamily="34" charset="0"/>
                <a:cs typeface="Times New Roman" pitchFamily="18" charset="0"/>
              </a:rPr>
              <a:t>MẮT DÕI</a:t>
            </a:r>
            <a:endParaRPr kumimoji="0" lang="zh-CN" altLang="en-US" sz="4000" b="1" i="0" u="none" strike="noStrike" kern="0" cap="none" spc="0" normalizeH="0" baseline="0" noProof="0" dirty="0">
              <a:ln>
                <a:noFill/>
              </a:ln>
              <a:solidFill>
                <a:srgbClr val="FFFFFF"/>
              </a:solidFill>
              <a:effectLst/>
              <a:uLnTx/>
              <a:uFillTx/>
              <a:latin typeface="Times New Roman" pitchFamily="18" charset="0"/>
              <a:ea typeface="Arial-Rounded" panose="020B0500000000000000" pitchFamily="34" charset="0"/>
              <a:cs typeface="Times New Roman" pitchFamily="18" charset="0"/>
            </a:endParaRPr>
          </a:p>
        </p:txBody>
      </p:sp>
      <p:sp>
        <p:nvSpPr>
          <p:cNvPr id="35" name="TextBox 28">
            <a:extLst>
              <a:ext uri="{FF2B5EF4-FFF2-40B4-BE49-F238E27FC236}">
                <a16:creationId xmlns:a16="http://schemas.microsoft.com/office/drawing/2014/main" id="{BB8F47E0-3D24-4833-A9B2-D830A297E29C}"/>
              </a:ext>
            </a:extLst>
          </p:cNvPr>
          <p:cNvSpPr txBox="1"/>
          <p:nvPr/>
        </p:nvSpPr>
        <p:spPr>
          <a:xfrm>
            <a:off x="8264626" y="1684254"/>
            <a:ext cx="3161025" cy="2014597"/>
          </a:xfrm>
          <a:prstGeom prst="cloud">
            <a:avLst/>
          </a:prstGeom>
          <a:solidFill>
            <a:srgbClr val="FFE2AF"/>
          </a:solidFill>
        </p:spPr>
        <p:txBody>
          <a:bodyPr wrap="square" rtlCol="0">
            <a:spAutoFit/>
          </a:bodyPr>
          <a:lstStyle/>
          <a:p>
            <a:pPr algn="ctr">
              <a:defRPr/>
            </a:pPr>
            <a:r>
              <a:rPr lang="en-US" altLang="zh-CN" sz="4000" b="1" kern="0" dirty="0">
                <a:solidFill>
                  <a:prstClr val="black"/>
                </a:solidFill>
                <a:latin typeface="Times New Roman" pitchFamily="18" charset="0"/>
                <a:ea typeface="Arial-Rounded" panose="020B0500000000000000" pitchFamily="34" charset="0"/>
                <a:cs typeface="Times New Roman" pitchFamily="18" charset="0"/>
              </a:rPr>
              <a:t>TAI NGHE</a:t>
            </a:r>
            <a:endParaRPr lang="zh-CN" altLang="en-US" sz="4000" b="1" kern="0" dirty="0">
              <a:solidFill>
                <a:prstClr val="black"/>
              </a:solidFill>
              <a:latin typeface="Times New Roman" pitchFamily="18" charset="0"/>
              <a:ea typeface="Arial-Rounded" panose="020B0500000000000000" pitchFamily="34" charset="0"/>
              <a:cs typeface="Times New Roman" pitchFamily="18" charset="0"/>
            </a:endParaRPr>
          </a:p>
        </p:txBody>
      </p:sp>
      <p:sp>
        <p:nvSpPr>
          <p:cNvPr id="36" name="TextBox 28">
            <a:extLst>
              <a:ext uri="{FF2B5EF4-FFF2-40B4-BE49-F238E27FC236}">
                <a16:creationId xmlns:a16="http://schemas.microsoft.com/office/drawing/2014/main" id="{C3C0D231-EAD2-4C7B-8903-6E1A2BFA5729}"/>
              </a:ext>
            </a:extLst>
          </p:cNvPr>
          <p:cNvSpPr txBox="1"/>
          <p:nvPr/>
        </p:nvSpPr>
        <p:spPr>
          <a:xfrm>
            <a:off x="1316621" y="1806525"/>
            <a:ext cx="2313101" cy="2014597"/>
          </a:xfrm>
          <a:prstGeom prst="cloud">
            <a:avLst/>
          </a:prstGeom>
          <a:solidFill>
            <a:srgbClr val="FFFF00"/>
          </a:solidFill>
        </p:spPr>
        <p:txBody>
          <a:bodyPr wrap="square" rtlCol="0">
            <a:spAutoFit/>
          </a:bodyPr>
          <a:lstStyle/>
          <a:p>
            <a:pPr algn="ctr">
              <a:defRPr/>
            </a:pPr>
            <a:r>
              <a:rPr lang="en-US" altLang="zh-CN" sz="4000" b="1" kern="0" dirty="0">
                <a:solidFill>
                  <a:prstClr val="black"/>
                </a:solidFill>
                <a:latin typeface="Times New Roman" pitchFamily="18" charset="0"/>
                <a:ea typeface="Arial-Rounded" panose="020B0500000000000000" pitchFamily="34" charset="0"/>
                <a:cs typeface="Times New Roman" pitchFamily="18" charset="0"/>
              </a:rPr>
              <a:t>TAY DÒ</a:t>
            </a:r>
            <a:endParaRPr lang="zh-CN" altLang="en-US" sz="4000" b="1" kern="0" dirty="0">
              <a:solidFill>
                <a:prstClr val="black"/>
              </a:solidFill>
              <a:latin typeface="Times New Roman" pitchFamily="18" charset="0"/>
              <a:ea typeface="Arial-Rounded" panose="020B0500000000000000" pitchFamily="34" charset="0"/>
              <a:cs typeface="Times New Roman" pitchFamily="18" charset="0"/>
            </a:endParaRPr>
          </a:p>
        </p:txBody>
      </p:sp>
      <p:pic>
        <p:nvPicPr>
          <p:cNvPr id="37" name="Picture 4" descr="Check out Arrow icon created by 4B Icons | Graphic design posters, Mini  drawings, Desktop wallpaper art">
            <a:extLst>
              <a:ext uri="{FF2B5EF4-FFF2-40B4-BE49-F238E27FC236}">
                <a16:creationId xmlns:a16="http://schemas.microsoft.com/office/drawing/2014/main" id="{5A3A610F-EBAA-46EA-8786-4EA31D7EE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9808" flipV="1">
            <a:off x="5360561" y="360966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heck out Arrow icon created by 4B Icons | Graphic design posters, Mini  drawings, Desktop wallpaper art">
            <a:extLst>
              <a:ext uri="{FF2B5EF4-FFF2-40B4-BE49-F238E27FC236}">
                <a16:creationId xmlns:a16="http://schemas.microsoft.com/office/drawing/2014/main" id="{DC20EA65-32D5-4C3B-956D-76B9DF30E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heck out Arrow icon created by 4B Icons | Graphic design posters, Mini  drawings, Desktop wallpaper art">
            <a:extLst>
              <a:ext uri="{FF2B5EF4-FFF2-40B4-BE49-F238E27FC236}">
                <a16:creationId xmlns:a16="http://schemas.microsoft.com/office/drawing/2014/main" id="{1AF0604A-722B-49CF-BBC6-B82305C60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70B8FE3A-0A87-43FA-959E-E25AC4238A7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823" b="89922" l="10000" r="90000">
                        <a14:foregroundMark x1="45400" y1="12542" x2="51900" y2="42329"/>
                        <a14:foregroundMark x1="51900" y1="42329" x2="51900" y2="42329"/>
                        <a14:foregroundMark x1="52100" y1="11646" x2="55300" y2="23180"/>
                        <a14:foregroundMark x1="48800" y1="22060" x2="52700" y2="22284"/>
                        <a14:foregroundMark x1="48900" y1="66293" x2="50800" y2="67301"/>
                        <a14:foregroundMark x1="44100" y1="52968" x2="43000" y2="61478"/>
                        <a14:foregroundMark x1="56900" y1="53527" x2="58100" y2="62710"/>
                        <a14:foregroundMark x1="58200" y1="62486" x2="59200" y2="63942"/>
                        <a14:foregroundMark x1="61000" y1="38074" x2="61000" y2="38074"/>
                        <a14:foregroundMark x1="48200" y1="5823" x2="52700" y2="6495"/>
                        <a14:foregroundMark x1="42100" y1="66293" x2="42100" y2="66293"/>
                        <a14:foregroundMark x1="59200" y1="66629" x2="59200" y2="66629"/>
                        <a14:foregroundMark x1="42100" y1="68085" x2="42100" y2="68085"/>
                        <a14:foregroundMark x1="41100" y1="29003" x2="43600" y2="29787"/>
                        <a14:foregroundMark x1="57900" y1="30011" x2="59200" y2="29339"/>
                        <a14:backgroundMark x1="28900" y1="48376" x2="39300" y2="76484"/>
                        <a14:backgroundMark x1="42200" y1="52296" x2="42339" y2="53304"/>
                        <a14:backgroundMark x1="60284" y1="63145" x2="60900" y2="66069"/>
                        <a14:backgroundMark x1="59208" y1="58034" x2="60060" y2="62079"/>
                        <a14:backgroundMark x1="57500" y1="52744" x2="57575" y2="53418"/>
                        <a14:backgroundMark x1="31600" y1="68533" x2="66500" y2="83203"/>
                        <a14:backgroundMark x1="66500" y1="83203" x2="76900" y2="84546"/>
                        <a14:backgroundMark x1="29600" y1="75252" x2="69600" y2="77940"/>
                        <a14:backgroundMark x1="41390" y1="68085" x2="58400" y2="73908"/>
                        <a14:backgroundMark x1="39100" y1="67301" x2="41390" y2="68085"/>
                      </a14:backgroundRemoval>
                    </a14:imgEffect>
                  </a14:imgLayer>
                </a14:imgProps>
              </a:ext>
              <a:ext uri="{28A0092B-C50C-407E-A947-70E740481C1C}">
                <a14:useLocalDpi xmlns:a14="http://schemas.microsoft.com/office/drawing/2010/main" val="0"/>
              </a:ext>
            </a:extLst>
          </a:blip>
          <a:srcRect l="19551" t="3334" r="30144" b="52235"/>
          <a:stretch/>
        </p:blipFill>
        <p:spPr>
          <a:xfrm>
            <a:off x="3618780" y="1121016"/>
            <a:ext cx="3712779" cy="2928414"/>
          </a:xfrm>
          <a:prstGeom prst="rect">
            <a:avLst/>
          </a:prstGeom>
        </p:spPr>
      </p:pic>
    </p:spTree>
    <p:extLst>
      <p:ext uri="{BB962C8B-B14F-4D97-AF65-F5344CB8AC3E}">
        <p14:creationId xmlns:p14="http://schemas.microsoft.com/office/powerpoint/2010/main" val="46673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250"/>
                                        <p:tgtEl>
                                          <p:spTgt spid="32"/>
                                        </p:tgtEl>
                                      </p:cBhvr>
                                    </p:animEffect>
                                    <p:anim calcmode="lin" valueType="num">
                                      <p:cBhvr>
                                        <p:cTn id="8" dur="1250" fill="hold"/>
                                        <p:tgtEl>
                                          <p:spTgt spid="32"/>
                                        </p:tgtEl>
                                        <p:attrNameLst>
                                          <p:attrName>ppt_x</p:attrName>
                                        </p:attrNameLst>
                                      </p:cBhvr>
                                      <p:tavLst>
                                        <p:tav tm="0">
                                          <p:val>
                                            <p:strVal val="#ppt_x"/>
                                          </p:val>
                                        </p:tav>
                                        <p:tav tm="100000">
                                          <p:val>
                                            <p:strVal val="#ppt_x"/>
                                          </p:val>
                                        </p:tav>
                                      </p:tavLst>
                                    </p:anim>
                                    <p:anim calcmode="lin" valueType="num">
                                      <p:cBhvr>
                                        <p:cTn id="9" dur="125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strVal val="#ppt_w*0.70"/>
                                          </p:val>
                                        </p:tav>
                                        <p:tav tm="100000">
                                          <p:val>
                                            <p:strVal val="#ppt_w"/>
                                          </p:val>
                                        </p:tav>
                                      </p:tavLst>
                                    </p:anim>
                                    <p:anim calcmode="lin" valueType="num">
                                      <p:cBhvr>
                                        <p:cTn id="19" dur="500" fill="hold"/>
                                        <p:tgtEl>
                                          <p:spTgt spid="34"/>
                                        </p:tgtEl>
                                        <p:attrNameLst>
                                          <p:attrName>ppt_h</p:attrName>
                                        </p:attrNameLst>
                                      </p:cBhvr>
                                      <p:tavLst>
                                        <p:tav tm="0">
                                          <p:val>
                                            <p:strVal val="#ppt_h"/>
                                          </p:val>
                                        </p:tav>
                                        <p:tav tm="100000">
                                          <p:val>
                                            <p:strVal val="#ppt_h"/>
                                          </p:val>
                                        </p:tav>
                                      </p:tavLst>
                                    </p:anim>
                                    <p:animEffect transition="in" filter="fade">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strVal val="#ppt_w*0.70"/>
                                          </p:val>
                                        </p:tav>
                                        <p:tav tm="100000">
                                          <p:val>
                                            <p:strVal val="#ppt_w"/>
                                          </p:val>
                                        </p:tav>
                                      </p:tavLst>
                                    </p:anim>
                                    <p:anim calcmode="lin" valueType="num">
                                      <p:cBhvr>
                                        <p:cTn id="28" dur="500" fill="hold"/>
                                        <p:tgtEl>
                                          <p:spTgt spid="35"/>
                                        </p:tgtEl>
                                        <p:attrNameLst>
                                          <p:attrName>ppt_h</p:attrName>
                                        </p:attrNameLst>
                                      </p:cBhvr>
                                      <p:tavLst>
                                        <p:tav tm="0">
                                          <p:val>
                                            <p:strVal val="#ppt_h"/>
                                          </p:val>
                                        </p:tav>
                                        <p:tav tm="100000">
                                          <p:val>
                                            <p:strVal val="#ppt_h"/>
                                          </p:val>
                                        </p:tav>
                                      </p:tavLst>
                                    </p:anim>
                                    <p:animEffect transition="in" filter="fade">
                                      <p:cBhvr>
                                        <p:cTn id="29" dur="500"/>
                                        <p:tgtEl>
                                          <p:spTgt spid="35"/>
                                        </p:tgtEl>
                                      </p:cBhvr>
                                    </p:animEffect>
                                  </p:childTnLst>
                                </p:cTn>
                              </p:par>
                              <p:par>
                                <p:cTn id="30" presetID="22" presetClass="entr" presetSubtype="8"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strVal val="#ppt_w*0.70"/>
                                          </p:val>
                                        </p:tav>
                                        <p:tav tm="100000">
                                          <p:val>
                                            <p:strVal val="#ppt_w"/>
                                          </p:val>
                                        </p:tav>
                                      </p:tavLst>
                                    </p:anim>
                                    <p:anim calcmode="lin" valueType="num">
                                      <p:cBhvr>
                                        <p:cTn id="37" dur="500" fill="hold"/>
                                        <p:tgtEl>
                                          <p:spTgt spid="36"/>
                                        </p:tgtEl>
                                        <p:attrNameLst>
                                          <p:attrName>ppt_h</p:attrName>
                                        </p:attrNameLst>
                                      </p:cBhvr>
                                      <p:tavLst>
                                        <p:tav tm="0">
                                          <p:val>
                                            <p:strVal val="#ppt_h"/>
                                          </p:val>
                                        </p:tav>
                                        <p:tav tm="100000">
                                          <p:val>
                                            <p:strVal val="#ppt_h"/>
                                          </p:val>
                                        </p:tav>
                                      </p:tavLst>
                                    </p:anim>
                                    <p:animEffect transition="in" filter="fade">
                                      <p:cBhvr>
                                        <p:cTn id="38" dur="500"/>
                                        <p:tgtEl>
                                          <p:spTgt spid="36"/>
                                        </p:tgtEl>
                                      </p:cBhvr>
                                    </p:animEffect>
                                  </p:childTnLst>
                                </p:cTn>
                              </p:par>
                              <p:par>
                                <p:cTn id="39" presetID="22" presetClass="entr" presetSubtype="8"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r>
              <a:rPr lang="en-US" sz="4400" b="1" dirty="0" err="1">
                <a:solidFill>
                  <a:srgbClr val="FF0000"/>
                </a:solidFill>
                <a:latin typeface="UTM Edwardian" panose="02040603050506020204" pitchFamily="18" charset="0"/>
              </a:rPr>
              <a:t>Núi</a:t>
            </a:r>
            <a:r>
              <a:rPr lang="en-US" sz="4400" b="1" dirty="0">
                <a:solidFill>
                  <a:srgbClr val="FF0000"/>
                </a:solidFill>
                <a:latin typeface="UTM Edwardian" panose="02040603050506020204" pitchFamily="18" charset="0"/>
              </a:rPr>
              <a:t> </a:t>
            </a:r>
            <a:r>
              <a:rPr lang="en-US" sz="4400" b="1" dirty="0" err="1">
                <a:solidFill>
                  <a:srgbClr val="FF0000"/>
                </a:solidFill>
                <a:latin typeface="UTM Edwardian" panose="02040603050506020204" pitchFamily="18" charset="0"/>
              </a:rPr>
              <a:t>quê</a:t>
            </a:r>
            <a:r>
              <a:rPr lang="en-US" sz="4400" b="1" dirty="0">
                <a:solidFill>
                  <a:srgbClr val="FF0000"/>
                </a:solidFill>
                <a:latin typeface="UTM Edwardian" panose="02040603050506020204" pitchFamily="18" charset="0"/>
              </a:rPr>
              <a:t> </a:t>
            </a:r>
            <a:r>
              <a:rPr lang="en-US" sz="4400" b="1" dirty="0" err="1">
                <a:solidFill>
                  <a:srgbClr val="FF0000"/>
                </a:solidFill>
                <a:latin typeface="UTM Edwardian" panose="02040603050506020204" pitchFamily="18" charset="0"/>
              </a:rPr>
              <a:t>tôi</a:t>
            </a:r>
            <a:endParaRPr lang="en-US" sz="4400" b="1" dirty="0">
              <a:solidFill>
                <a:srgbClr val="FF0000"/>
              </a:solidFill>
              <a:latin typeface="UTM Edwardian" panose="02040603050506020204" pitchFamily="18" charset="0"/>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algn="just"/>
            <a:r>
              <a:rPr lang="en-US" sz="2400" b="0"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0" i="0" dirty="0">
                <a:solidFill>
                  <a:srgbClr val="000000"/>
                </a:solidFill>
                <a:effectLst/>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algn="just"/>
            <a:r>
              <a:rPr lang="en-US" sz="2400" b="0"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0" i="0" dirty="0">
                <a:solidFill>
                  <a:srgbClr val="000000"/>
                </a:solidFill>
                <a:effectLst/>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algn="just"/>
            <a:r>
              <a:rPr lang="en-US" sz="2400" b="0"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0" i="0" dirty="0">
                <a:solidFill>
                  <a:srgbClr val="000000"/>
                </a:solidFill>
                <a:effectLst/>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algn="just"/>
            <a:r>
              <a:rPr lang="en-US" sz="2400" b="0"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0" i="0" dirty="0">
                <a:solidFill>
                  <a:srgbClr val="000000"/>
                </a:solidFill>
                <a:effectLst/>
                <a:latin typeface="Times New Roman" pitchFamily="18" charset="0"/>
                <a:ea typeface="Arial-Rounded" panose="020B0500000000000000" pitchFamily="34" charset="0"/>
                <a:cs typeface="Times New Roman" pitchFamily="18" charset="0"/>
              </a:rPr>
              <a:t>Ở lưng chừng núi có một khe nhỏ</a:t>
            </a:r>
            <a:r>
              <a:rPr lang="vi-VN" sz="2400" b="0" i="0">
                <a:solidFill>
                  <a:srgbClr val="000000"/>
                </a:solidFill>
                <a:effectLst/>
                <a:latin typeface="Times New Roman" pitchFamily="18" charset="0"/>
                <a:ea typeface="Arial-Rounded" panose="020B0500000000000000" pitchFamily="34" charset="0"/>
                <a:cs typeface="Times New Roman" pitchFamily="18" charset="0"/>
              </a:rPr>
              <a:t>, </a:t>
            </a:r>
            <a:r>
              <a:rPr lang="vi-VN" sz="2400" b="0" i="0" smtClean="0">
                <a:solidFill>
                  <a:srgbClr val="000000"/>
                </a:solidFill>
                <a:effectLst/>
                <a:latin typeface="Times New Roman" pitchFamily="18" charset="0"/>
                <a:ea typeface="Arial-Rounded" panose="020B0500000000000000" pitchFamily="34" charset="0"/>
                <a:cs typeface="Times New Roman" pitchFamily="18" charset="0"/>
              </a:rPr>
              <a:t>nướ</a:t>
            </a:r>
            <a:r>
              <a:rPr lang="en-US" sz="2400" b="0" i="0" smtClean="0">
                <a:solidFill>
                  <a:srgbClr val="000000"/>
                </a:solidFill>
                <a:effectLst/>
                <a:latin typeface="Times New Roman" pitchFamily="18" charset="0"/>
                <a:ea typeface="Arial-Rounded" panose="020B0500000000000000" pitchFamily="34" charset="0"/>
                <a:cs typeface="Times New Roman" pitchFamily="18" charset="0"/>
              </a:rPr>
              <a:t>c</a:t>
            </a:r>
            <a:r>
              <a:rPr lang="vi-VN" sz="2400" b="0" i="0" smtClean="0">
                <a:solidFill>
                  <a:srgbClr val="000000"/>
                </a:solidFill>
                <a:effectLst/>
                <a:latin typeface="Times New Roman" pitchFamily="18" charset="0"/>
                <a:ea typeface="Arial-Rounded" panose="020B0500000000000000" pitchFamily="34" charset="0"/>
                <a:cs typeface="Times New Roman" pitchFamily="18" charset="0"/>
              </a:rPr>
              <a:t> </a:t>
            </a:r>
            <a:r>
              <a:rPr lang="vi-VN" sz="2400" b="0" i="0" dirty="0">
                <a:solidFill>
                  <a:srgbClr val="000000"/>
                </a:solidFill>
                <a:effectLst/>
                <a:latin typeface="Times New Roman" pitchFamily="18" charset="0"/>
                <a:ea typeface="Arial-Rounded" panose="020B0500000000000000" pitchFamily="34" charset="0"/>
                <a:cs typeface="Times New Roman" pitchFamily="18" charset="0"/>
              </a:rPr>
              <a:t>chảy ra trong vắt, đọng xuống một giếng đá...</a:t>
            </a:r>
          </a:p>
          <a:p>
            <a:pPr algn="just"/>
            <a:r>
              <a:rPr lang="vi-VN" sz="2400" b="0" i="0" dirty="0">
                <a:solidFill>
                  <a:srgbClr val="000000"/>
                </a:solidFill>
                <a:effectLst/>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algn="r"/>
            <a:r>
              <a:rPr lang="vi-VN" sz="2400" b="0" i="0" dirty="0">
                <a:solidFill>
                  <a:srgbClr val="000000"/>
                </a:solidFill>
                <a:effectLst/>
                <a:latin typeface="Times New Roman" pitchFamily="18" charset="0"/>
                <a:ea typeface="Arial-Rounded" panose="020B0500000000000000" pitchFamily="34" charset="0"/>
                <a:cs typeface="Times New Roman" pitchFamily="18" charset="0"/>
              </a:rPr>
              <a:t>(Theo Lê Phương Liên)</a:t>
            </a:r>
          </a:p>
          <a:p>
            <a:endParaRPr lang="en-US" sz="24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7">
            <a:extLst>
              <a:ext uri="{FF2B5EF4-FFF2-40B4-BE49-F238E27FC236}">
                <a16:creationId xmlns:a16="http://schemas.microsoft.com/office/drawing/2014/main" id="{885C111A-D74B-497F-8940-A7D4B583E93D}"/>
              </a:ext>
            </a:extLst>
          </p:cNvPr>
          <p:cNvGrpSpPr/>
          <p:nvPr/>
        </p:nvGrpSpPr>
        <p:grpSpPr>
          <a:xfrm>
            <a:off x="1762126" y="2216790"/>
            <a:ext cx="4146306" cy="1144268"/>
            <a:chOff x="3151567" y="4106353"/>
            <a:chExt cx="4182027" cy="1023787"/>
          </a:xfrm>
        </p:grpSpPr>
        <p:grpSp>
          <p:nvGrpSpPr>
            <p:cNvPr id="37" name="组合 31">
              <a:extLst>
                <a:ext uri="{FF2B5EF4-FFF2-40B4-BE49-F238E27FC236}">
                  <a16:creationId xmlns:a16="http://schemas.microsoft.com/office/drawing/2014/main" id="{668ACB64-A66F-49EB-8812-F6A932DB75A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C4649BEB-EACF-4A25-9B1A-5D9FB6633BE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40" name="圆角矩形 33">
                <a:extLst>
                  <a:ext uri="{FF2B5EF4-FFF2-40B4-BE49-F238E27FC236}">
                    <a16:creationId xmlns:a16="http://schemas.microsoft.com/office/drawing/2014/main" id="{9F04DB0A-E658-4D00-9B6A-C088810EE47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a16="http://schemas.microsoft.com/office/drawing/2014/main" id="{408599EF-550C-4537-B715-6CF38EB84517}"/>
                </a:ext>
              </a:extLst>
            </p:cNvPr>
            <p:cNvSpPr txBox="1"/>
            <p:nvPr/>
          </p:nvSpPr>
          <p:spPr>
            <a:xfrm>
              <a:off x="3995052" y="4338604"/>
              <a:ext cx="249506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xanh</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thẫm</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1" name="组合 47">
            <a:extLst>
              <a:ext uri="{FF2B5EF4-FFF2-40B4-BE49-F238E27FC236}">
                <a16:creationId xmlns:a16="http://schemas.microsoft.com/office/drawing/2014/main" id="{1B8F4E81-2934-4B53-87F9-934D12FACB06}"/>
              </a:ext>
            </a:extLst>
          </p:cNvPr>
          <p:cNvGrpSpPr/>
          <p:nvPr/>
        </p:nvGrpSpPr>
        <p:grpSpPr>
          <a:xfrm>
            <a:off x="7137990" y="2300699"/>
            <a:ext cx="4158659" cy="997675"/>
            <a:chOff x="3151568" y="4106352"/>
            <a:chExt cx="2774950" cy="892629"/>
          </a:xfrm>
        </p:grpSpPr>
        <p:grpSp>
          <p:nvGrpSpPr>
            <p:cNvPr id="42" name="组合 31">
              <a:extLst>
                <a:ext uri="{FF2B5EF4-FFF2-40B4-BE49-F238E27FC236}">
                  <a16:creationId xmlns:a16="http://schemas.microsoft.com/office/drawing/2014/main" id="{A68A9917-FF6F-4282-84CF-C1BCD57A21BE}"/>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EFCA1981-AA8D-4D70-A95C-0D687F6978E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a16="http://schemas.microsoft.com/office/drawing/2014/main" id="{6EE916A5-4918-4048-9ACA-9BF8DB97EA4E}"/>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a16="http://schemas.microsoft.com/office/drawing/2014/main" id="{FD61423F-2FA8-4B17-B873-5027595D7A5A}"/>
                </a:ext>
              </a:extLst>
            </p:cNvPr>
            <p:cNvSpPr txBox="1"/>
            <p:nvPr/>
          </p:nvSpPr>
          <p:spPr>
            <a:xfrm>
              <a:off x="3937480" y="4258601"/>
              <a:ext cx="124505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che</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rợp</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7">
            <a:extLst>
              <a:ext uri="{FF2B5EF4-FFF2-40B4-BE49-F238E27FC236}">
                <a16:creationId xmlns:a16="http://schemas.microsoft.com/office/drawing/2014/main" id="{AC4204B9-BC55-432C-898F-BDFA42F7549F}"/>
              </a:ext>
            </a:extLst>
          </p:cNvPr>
          <p:cNvGrpSpPr/>
          <p:nvPr/>
        </p:nvGrpSpPr>
        <p:grpSpPr>
          <a:xfrm>
            <a:off x="7065855" y="4262171"/>
            <a:ext cx="4373670" cy="997675"/>
            <a:chOff x="3151568" y="4106352"/>
            <a:chExt cx="2774950" cy="892629"/>
          </a:xfrm>
        </p:grpSpPr>
        <p:grpSp>
          <p:nvGrpSpPr>
            <p:cNvPr id="47" name="组合 31">
              <a:extLst>
                <a:ext uri="{FF2B5EF4-FFF2-40B4-BE49-F238E27FC236}">
                  <a16:creationId xmlns:a16="http://schemas.microsoft.com/office/drawing/2014/main" id="{06D858AE-29A2-49A5-82FA-A1771A24D51F}"/>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9" name="圆角矩形 32">
                <a:extLst>
                  <a:ext uri="{FF2B5EF4-FFF2-40B4-BE49-F238E27FC236}">
                    <a16:creationId xmlns:a16="http://schemas.microsoft.com/office/drawing/2014/main" id="{234084C3-34AC-4CD6-A76C-B8008295E18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0" name="圆角矩形 33">
                <a:extLst>
                  <a:ext uri="{FF2B5EF4-FFF2-40B4-BE49-F238E27FC236}">
                    <a16:creationId xmlns:a16="http://schemas.microsoft.com/office/drawing/2014/main" id="{D3BAFF9D-3B65-44E6-9BAC-E0BC1D56E9A6}"/>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8" name="文本框 41">
              <a:extLst>
                <a:ext uri="{FF2B5EF4-FFF2-40B4-BE49-F238E27FC236}">
                  <a16:creationId xmlns:a16="http://schemas.microsoft.com/office/drawing/2014/main" id="{DAF3A826-1B5D-4CA6-99C8-557C2BF4F660}"/>
                </a:ext>
              </a:extLst>
            </p:cNvPr>
            <p:cNvSpPr txBox="1"/>
            <p:nvPr/>
          </p:nvSpPr>
          <p:spPr>
            <a:xfrm>
              <a:off x="3892010" y="4237060"/>
              <a:ext cx="143872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rười</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rượi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7">
            <a:extLst>
              <a:ext uri="{FF2B5EF4-FFF2-40B4-BE49-F238E27FC236}">
                <a16:creationId xmlns:a16="http://schemas.microsoft.com/office/drawing/2014/main" id="{8033DDDA-6CB6-438B-A175-63BFB7E094B3}"/>
              </a:ext>
            </a:extLst>
          </p:cNvPr>
          <p:cNvGrpSpPr/>
          <p:nvPr/>
        </p:nvGrpSpPr>
        <p:grpSpPr>
          <a:xfrm>
            <a:off x="1790700" y="4244129"/>
            <a:ext cx="3911304" cy="997675"/>
            <a:chOff x="3151568" y="4106352"/>
            <a:chExt cx="2774950" cy="892629"/>
          </a:xfrm>
        </p:grpSpPr>
        <p:grpSp>
          <p:nvGrpSpPr>
            <p:cNvPr id="52" name="组合 31">
              <a:extLst>
                <a:ext uri="{FF2B5EF4-FFF2-40B4-BE49-F238E27FC236}">
                  <a16:creationId xmlns:a16="http://schemas.microsoft.com/office/drawing/2014/main" id="{748EDFEC-D604-4443-8983-F9D0AC73665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54" name="圆角矩形 32">
                <a:extLst>
                  <a:ext uri="{FF2B5EF4-FFF2-40B4-BE49-F238E27FC236}">
                    <a16:creationId xmlns:a16="http://schemas.microsoft.com/office/drawing/2014/main" id="{390DE6E2-58D1-4F4B-87C8-80EBDD0DD283}"/>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5" name="圆角矩形 33">
                <a:extLst>
                  <a:ext uri="{FF2B5EF4-FFF2-40B4-BE49-F238E27FC236}">
                    <a16:creationId xmlns:a16="http://schemas.microsoft.com/office/drawing/2014/main" id="{429E8F29-E492-4003-8D22-E156D3BDED5F}"/>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3" name="文本框 41">
              <a:extLst>
                <a:ext uri="{FF2B5EF4-FFF2-40B4-BE49-F238E27FC236}">
                  <a16:creationId xmlns:a16="http://schemas.microsoft.com/office/drawing/2014/main" id="{B85817F2-00FF-40B1-BC13-69BFBF721B3B}"/>
                </a:ext>
              </a:extLst>
            </p:cNvPr>
            <p:cNvSpPr txBox="1"/>
            <p:nvPr/>
          </p:nvSpPr>
          <p:spPr>
            <a:xfrm>
              <a:off x="4079382" y="4279671"/>
              <a:ext cx="91892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lá</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tre</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56" name="Picture 55">
            <a:extLst>
              <a:ext uri="{FF2B5EF4-FFF2-40B4-BE49-F238E27FC236}">
                <a16:creationId xmlns:a16="http://schemas.microsoft.com/office/drawing/2014/main" id="{6E756B9C-FC1E-4362-BB5C-0415A7E4A142}"/>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80">
                                          <p:stCondLst>
                                            <p:cond delay="0"/>
                                          </p:stCondLst>
                                        </p:cTn>
                                        <p:tgtEl>
                                          <p:spTgt spid="36"/>
                                        </p:tgtEl>
                                      </p:cBhvr>
                                    </p:animEffect>
                                    <p:anim calcmode="lin" valueType="num">
                                      <p:cBhvr>
                                        <p:cTn id="1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8" dur="26">
                                          <p:stCondLst>
                                            <p:cond delay="650"/>
                                          </p:stCondLst>
                                        </p:cTn>
                                        <p:tgtEl>
                                          <p:spTgt spid="36"/>
                                        </p:tgtEl>
                                      </p:cBhvr>
                                      <p:to x="100000" y="60000"/>
                                    </p:animScale>
                                    <p:animScale>
                                      <p:cBhvr>
                                        <p:cTn id="19" dur="166" decel="50000">
                                          <p:stCondLst>
                                            <p:cond delay="676"/>
                                          </p:stCondLst>
                                        </p:cTn>
                                        <p:tgtEl>
                                          <p:spTgt spid="36"/>
                                        </p:tgtEl>
                                      </p:cBhvr>
                                      <p:to x="100000" y="100000"/>
                                    </p:animScale>
                                    <p:animScale>
                                      <p:cBhvr>
                                        <p:cTn id="20" dur="26">
                                          <p:stCondLst>
                                            <p:cond delay="1312"/>
                                          </p:stCondLst>
                                        </p:cTn>
                                        <p:tgtEl>
                                          <p:spTgt spid="36"/>
                                        </p:tgtEl>
                                      </p:cBhvr>
                                      <p:to x="100000" y="80000"/>
                                    </p:animScale>
                                    <p:animScale>
                                      <p:cBhvr>
                                        <p:cTn id="21" dur="166" decel="50000">
                                          <p:stCondLst>
                                            <p:cond delay="1338"/>
                                          </p:stCondLst>
                                        </p:cTn>
                                        <p:tgtEl>
                                          <p:spTgt spid="36"/>
                                        </p:tgtEl>
                                      </p:cBhvr>
                                      <p:to x="100000" y="100000"/>
                                    </p:animScale>
                                    <p:animScale>
                                      <p:cBhvr>
                                        <p:cTn id="22" dur="26">
                                          <p:stCondLst>
                                            <p:cond delay="1642"/>
                                          </p:stCondLst>
                                        </p:cTn>
                                        <p:tgtEl>
                                          <p:spTgt spid="36"/>
                                        </p:tgtEl>
                                      </p:cBhvr>
                                      <p:to x="100000" y="90000"/>
                                    </p:animScale>
                                    <p:animScale>
                                      <p:cBhvr>
                                        <p:cTn id="23" dur="166" decel="50000">
                                          <p:stCondLst>
                                            <p:cond delay="1668"/>
                                          </p:stCondLst>
                                        </p:cTn>
                                        <p:tgtEl>
                                          <p:spTgt spid="36"/>
                                        </p:tgtEl>
                                      </p:cBhvr>
                                      <p:to x="100000" y="100000"/>
                                    </p:animScale>
                                    <p:animScale>
                                      <p:cBhvr>
                                        <p:cTn id="24" dur="26">
                                          <p:stCondLst>
                                            <p:cond delay="1808"/>
                                          </p:stCondLst>
                                        </p:cTn>
                                        <p:tgtEl>
                                          <p:spTgt spid="36"/>
                                        </p:tgtEl>
                                      </p:cBhvr>
                                      <p:to x="100000" y="95000"/>
                                    </p:animScale>
                                    <p:animScale>
                                      <p:cBhvr>
                                        <p:cTn id="25" dur="166" decel="50000">
                                          <p:stCondLst>
                                            <p:cond delay="1834"/>
                                          </p:stCondLst>
                                        </p:cTn>
                                        <p:tgtEl>
                                          <p:spTgt spid="3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80">
                                          <p:stCondLst>
                                            <p:cond delay="0"/>
                                          </p:stCondLst>
                                        </p:cTn>
                                        <p:tgtEl>
                                          <p:spTgt spid="51"/>
                                        </p:tgtEl>
                                      </p:cBhvr>
                                    </p:animEffect>
                                    <p:anim calcmode="lin" valueType="num">
                                      <p:cBhvr>
                                        <p:cTn id="3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6" dur="26">
                                          <p:stCondLst>
                                            <p:cond delay="650"/>
                                          </p:stCondLst>
                                        </p:cTn>
                                        <p:tgtEl>
                                          <p:spTgt spid="51"/>
                                        </p:tgtEl>
                                      </p:cBhvr>
                                      <p:to x="100000" y="60000"/>
                                    </p:animScale>
                                    <p:animScale>
                                      <p:cBhvr>
                                        <p:cTn id="37" dur="166" decel="50000">
                                          <p:stCondLst>
                                            <p:cond delay="676"/>
                                          </p:stCondLst>
                                        </p:cTn>
                                        <p:tgtEl>
                                          <p:spTgt spid="51"/>
                                        </p:tgtEl>
                                      </p:cBhvr>
                                      <p:to x="100000" y="100000"/>
                                    </p:animScale>
                                    <p:animScale>
                                      <p:cBhvr>
                                        <p:cTn id="38" dur="26">
                                          <p:stCondLst>
                                            <p:cond delay="1312"/>
                                          </p:stCondLst>
                                        </p:cTn>
                                        <p:tgtEl>
                                          <p:spTgt spid="51"/>
                                        </p:tgtEl>
                                      </p:cBhvr>
                                      <p:to x="100000" y="80000"/>
                                    </p:animScale>
                                    <p:animScale>
                                      <p:cBhvr>
                                        <p:cTn id="39" dur="166" decel="50000">
                                          <p:stCondLst>
                                            <p:cond delay="1338"/>
                                          </p:stCondLst>
                                        </p:cTn>
                                        <p:tgtEl>
                                          <p:spTgt spid="51"/>
                                        </p:tgtEl>
                                      </p:cBhvr>
                                      <p:to x="100000" y="100000"/>
                                    </p:animScale>
                                    <p:animScale>
                                      <p:cBhvr>
                                        <p:cTn id="40" dur="26">
                                          <p:stCondLst>
                                            <p:cond delay="1642"/>
                                          </p:stCondLst>
                                        </p:cTn>
                                        <p:tgtEl>
                                          <p:spTgt spid="51"/>
                                        </p:tgtEl>
                                      </p:cBhvr>
                                      <p:to x="100000" y="90000"/>
                                    </p:animScale>
                                    <p:animScale>
                                      <p:cBhvr>
                                        <p:cTn id="41" dur="166" decel="50000">
                                          <p:stCondLst>
                                            <p:cond delay="1668"/>
                                          </p:stCondLst>
                                        </p:cTn>
                                        <p:tgtEl>
                                          <p:spTgt spid="51"/>
                                        </p:tgtEl>
                                      </p:cBhvr>
                                      <p:to x="100000" y="100000"/>
                                    </p:animScale>
                                    <p:animScale>
                                      <p:cBhvr>
                                        <p:cTn id="42" dur="26">
                                          <p:stCondLst>
                                            <p:cond delay="1808"/>
                                          </p:stCondLst>
                                        </p:cTn>
                                        <p:tgtEl>
                                          <p:spTgt spid="51"/>
                                        </p:tgtEl>
                                      </p:cBhvr>
                                      <p:to x="100000" y="95000"/>
                                    </p:animScale>
                                    <p:animScale>
                                      <p:cBhvr>
                                        <p:cTn id="43" dur="166" decel="50000">
                                          <p:stCondLst>
                                            <p:cond delay="1834"/>
                                          </p:stCondLst>
                                        </p:cTn>
                                        <p:tgtEl>
                                          <p:spTgt spid="5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80">
                                          <p:stCondLst>
                                            <p:cond delay="0"/>
                                          </p:stCondLst>
                                        </p:cTn>
                                        <p:tgtEl>
                                          <p:spTgt spid="41"/>
                                        </p:tgtEl>
                                      </p:cBhvr>
                                    </p:animEffect>
                                    <p:anim calcmode="lin" valueType="num">
                                      <p:cBhvr>
                                        <p:cTn id="4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54" dur="26">
                                          <p:stCondLst>
                                            <p:cond delay="650"/>
                                          </p:stCondLst>
                                        </p:cTn>
                                        <p:tgtEl>
                                          <p:spTgt spid="41"/>
                                        </p:tgtEl>
                                      </p:cBhvr>
                                      <p:to x="100000" y="60000"/>
                                    </p:animScale>
                                    <p:animScale>
                                      <p:cBhvr>
                                        <p:cTn id="55" dur="166" decel="50000">
                                          <p:stCondLst>
                                            <p:cond delay="676"/>
                                          </p:stCondLst>
                                        </p:cTn>
                                        <p:tgtEl>
                                          <p:spTgt spid="41"/>
                                        </p:tgtEl>
                                      </p:cBhvr>
                                      <p:to x="100000" y="100000"/>
                                    </p:animScale>
                                    <p:animScale>
                                      <p:cBhvr>
                                        <p:cTn id="56" dur="26">
                                          <p:stCondLst>
                                            <p:cond delay="1312"/>
                                          </p:stCondLst>
                                        </p:cTn>
                                        <p:tgtEl>
                                          <p:spTgt spid="41"/>
                                        </p:tgtEl>
                                      </p:cBhvr>
                                      <p:to x="100000" y="80000"/>
                                    </p:animScale>
                                    <p:animScale>
                                      <p:cBhvr>
                                        <p:cTn id="57" dur="166" decel="50000">
                                          <p:stCondLst>
                                            <p:cond delay="1338"/>
                                          </p:stCondLst>
                                        </p:cTn>
                                        <p:tgtEl>
                                          <p:spTgt spid="41"/>
                                        </p:tgtEl>
                                      </p:cBhvr>
                                      <p:to x="100000" y="100000"/>
                                    </p:animScale>
                                    <p:animScale>
                                      <p:cBhvr>
                                        <p:cTn id="58" dur="26">
                                          <p:stCondLst>
                                            <p:cond delay="1642"/>
                                          </p:stCondLst>
                                        </p:cTn>
                                        <p:tgtEl>
                                          <p:spTgt spid="41"/>
                                        </p:tgtEl>
                                      </p:cBhvr>
                                      <p:to x="100000" y="90000"/>
                                    </p:animScale>
                                    <p:animScale>
                                      <p:cBhvr>
                                        <p:cTn id="59" dur="166" decel="50000">
                                          <p:stCondLst>
                                            <p:cond delay="1668"/>
                                          </p:stCondLst>
                                        </p:cTn>
                                        <p:tgtEl>
                                          <p:spTgt spid="41"/>
                                        </p:tgtEl>
                                      </p:cBhvr>
                                      <p:to x="100000" y="100000"/>
                                    </p:animScale>
                                    <p:animScale>
                                      <p:cBhvr>
                                        <p:cTn id="60" dur="26">
                                          <p:stCondLst>
                                            <p:cond delay="1808"/>
                                          </p:stCondLst>
                                        </p:cTn>
                                        <p:tgtEl>
                                          <p:spTgt spid="41"/>
                                        </p:tgtEl>
                                      </p:cBhvr>
                                      <p:to x="100000" y="95000"/>
                                    </p:animScale>
                                    <p:animScale>
                                      <p:cBhvr>
                                        <p:cTn id="61" dur="166" decel="50000">
                                          <p:stCondLst>
                                            <p:cond delay="1834"/>
                                          </p:stCondLst>
                                        </p:cTn>
                                        <p:tgtEl>
                                          <p:spTgt spid="4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80">
                                          <p:stCondLst>
                                            <p:cond delay="0"/>
                                          </p:stCondLst>
                                        </p:cTn>
                                        <p:tgtEl>
                                          <p:spTgt spid="46"/>
                                        </p:tgtEl>
                                      </p:cBhvr>
                                    </p:animEffect>
                                    <p:anim calcmode="lin" valueType="num">
                                      <p:cBhvr>
                                        <p:cTn id="6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2" dur="26">
                                          <p:stCondLst>
                                            <p:cond delay="650"/>
                                          </p:stCondLst>
                                        </p:cTn>
                                        <p:tgtEl>
                                          <p:spTgt spid="46"/>
                                        </p:tgtEl>
                                      </p:cBhvr>
                                      <p:to x="100000" y="60000"/>
                                    </p:animScale>
                                    <p:animScale>
                                      <p:cBhvr>
                                        <p:cTn id="73" dur="166" decel="50000">
                                          <p:stCondLst>
                                            <p:cond delay="676"/>
                                          </p:stCondLst>
                                        </p:cTn>
                                        <p:tgtEl>
                                          <p:spTgt spid="46"/>
                                        </p:tgtEl>
                                      </p:cBhvr>
                                      <p:to x="100000" y="100000"/>
                                    </p:animScale>
                                    <p:animScale>
                                      <p:cBhvr>
                                        <p:cTn id="74" dur="26">
                                          <p:stCondLst>
                                            <p:cond delay="1312"/>
                                          </p:stCondLst>
                                        </p:cTn>
                                        <p:tgtEl>
                                          <p:spTgt spid="46"/>
                                        </p:tgtEl>
                                      </p:cBhvr>
                                      <p:to x="100000" y="80000"/>
                                    </p:animScale>
                                    <p:animScale>
                                      <p:cBhvr>
                                        <p:cTn id="75" dur="166" decel="50000">
                                          <p:stCondLst>
                                            <p:cond delay="1338"/>
                                          </p:stCondLst>
                                        </p:cTn>
                                        <p:tgtEl>
                                          <p:spTgt spid="46"/>
                                        </p:tgtEl>
                                      </p:cBhvr>
                                      <p:to x="100000" y="100000"/>
                                    </p:animScale>
                                    <p:animScale>
                                      <p:cBhvr>
                                        <p:cTn id="76" dur="26">
                                          <p:stCondLst>
                                            <p:cond delay="1642"/>
                                          </p:stCondLst>
                                        </p:cTn>
                                        <p:tgtEl>
                                          <p:spTgt spid="46"/>
                                        </p:tgtEl>
                                      </p:cBhvr>
                                      <p:to x="100000" y="90000"/>
                                    </p:animScale>
                                    <p:animScale>
                                      <p:cBhvr>
                                        <p:cTn id="77" dur="166" decel="50000">
                                          <p:stCondLst>
                                            <p:cond delay="1668"/>
                                          </p:stCondLst>
                                        </p:cTn>
                                        <p:tgtEl>
                                          <p:spTgt spid="46"/>
                                        </p:tgtEl>
                                      </p:cBhvr>
                                      <p:to x="100000" y="100000"/>
                                    </p:animScale>
                                    <p:animScale>
                                      <p:cBhvr>
                                        <p:cTn id="78" dur="26">
                                          <p:stCondLst>
                                            <p:cond delay="1808"/>
                                          </p:stCondLst>
                                        </p:cTn>
                                        <p:tgtEl>
                                          <p:spTgt spid="46"/>
                                        </p:tgtEl>
                                      </p:cBhvr>
                                      <p:to x="100000" y="95000"/>
                                    </p:animScale>
                                    <p:animScale>
                                      <p:cBhvr>
                                        <p:cTn id="79"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DE838D-DCE8-41A3-B845-19EE4DE6C76F}"/>
              </a:ext>
            </a:extLst>
          </p:cNvPr>
          <p:cNvPicPr>
            <a:picLocks noChangeAspect="1"/>
          </p:cNvPicPr>
          <p:nvPr/>
        </p:nvPicPr>
        <p:blipFill>
          <a:blip r:embed="rId2"/>
          <a:stretch>
            <a:fillRect/>
          </a:stretch>
        </p:blipFill>
        <p:spPr>
          <a:xfrm>
            <a:off x="3301829" y="304800"/>
            <a:ext cx="6864691" cy="1609483"/>
          </a:xfrm>
          <a:prstGeom prst="rect">
            <a:avLst/>
          </a:prstGeom>
        </p:spPr>
      </p:pic>
      <p:sp>
        <p:nvSpPr>
          <p:cNvPr id="32" name="TextBox 31">
            <a:extLst>
              <a:ext uri="{FF2B5EF4-FFF2-40B4-BE49-F238E27FC236}">
                <a16:creationId xmlns:a16="http://schemas.microsoft.com/office/drawing/2014/main" id="{E3FA7EF8-E653-4C01-B755-58A8FA67B5FB}"/>
              </a:ext>
            </a:extLst>
          </p:cNvPr>
          <p:cNvSpPr txBox="1"/>
          <p:nvPr/>
        </p:nvSpPr>
        <p:spPr>
          <a:xfrm>
            <a:off x="923925" y="1652270"/>
            <a:ext cx="10831830" cy="2946191"/>
          </a:xfrm>
          <a:prstGeom prst="rect">
            <a:avLst/>
          </a:prstGeom>
          <a:noFill/>
        </p:spPr>
        <p:txBody>
          <a:bodyPr wrap="square" rtlCol="0">
            <a:spAutoFit/>
          </a:bodyPr>
          <a:lstStyle/>
          <a:p>
            <a:pPr algn="just">
              <a:lnSpc>
                <a:spcPct val="150000"/>
              </a:lnSpc>
            </a:pPr>
            <a:r>
              <a:rPr lang="en-US" sz="3200" b="1" dirty="0" err="1">
                <a:effectLst/>
                <a:latin typeface="Times New Roman" pitchFamily="18" charset="0"/>
                <a:ea typeface="Arial-Rounded" panose="020B0500000000000000" pitchFamily="34" charset="0"/>
                <a:cs typeface="Times New Roman" pitchFamily="18" charset="0"/>
              </a:rPr>
              <a:t>Từ</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xa</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xa</a:t>
            </a:r>
            <a:r>
              <a:rPr lang="en-US" sz="3200" b="1" dirty="0">
                <a:effectLst/>
                <a:latin typeface="Times New Roman" pitchFamily="18" charset="0"/>
                <a:ea typeface="Arial-Rounded" panose="020B0500000000000000" pitchFamily="34" charset="0"/>
                <a:cs typeface="Times New Roman" pitchFamily="18" charset="0"/>
              </a:rPr>
              <a:t>,</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r>
              <a:rPr lang="en-US" sz="3200" b="1" dirty="0" err="1">
                <a:effectLst/>
                <a:latin typeface="Times New Roman" pitchFamily="18" charset="0"/>
                <a:ea typeface="Arial-Rounded" panose="020B0500000000000000" pitchFamily="34" charset="0"/>
                <a:cs typeface="Times New Roman" pitchFamily="18" charset="0"/>
              </a:rPr>
              <a:t>trên</a:t>
            </a:r>
            <a:r>
              <a:rPr lang="en-US" sz="3200" b="1" dirty="0">
                <a:effectLst/>
                <a:latin typeface="Times New Roman" pitchFamily="18" charset="0"/>
                <a:ea typeface="Arial-Rounded" panose="020B0500000000000000" pitchFamily="34" charset="0"/>
                <a:cs typeface="Times New Roman" pitchFamily="18" charset="0"/>
              </a:rPr>
              <a:t> con </a:t>
            </a:r>
            <a:r>
              <a:rPr lang="en-US" sz="3200" b="1" dirty="0" err="1">
                <a:effectLst/>
                <a:latin typeface="Times New Roman" pitchFamily="18" charset="0"/>
                <a:ea typeface="Arial-Rounded" panose="020B0500000000000000" pitchFamily="34" charset="0"/>
                <a:cs typeface="Times New Roman" pitchFamily="18" charset="0"/>
              </a:rPr>
              <a:t>đường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đất</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đỏ</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chạy</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về</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làng</a:t>
            </a:r>
            <a:r>
              <a:rPr lang="en-US" sz="3200" b="1" dirty="0">
                <a:effectLst/>
                <a:latin typeface="Times New Roman" pitchFamily="18" charset="0"/>
                <a:ea typeface="Arial-Rounded" panose="020B0500000000000000" pitchFamily="34" charset="0"/>
                <a:cs typeface="Times New Roman" pitchFamily="18" charset="0"/>
              </a:rPr>
              <a:t>,</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r>
              <a:rPr lang="en-US" sz="3200" b="1" dirty="0" err="1">
                <a:effectLst/>
                <a:latin typeface="Times New Roman" pitchFamily="18" charset="0"/>
                <a:ea typeface="Arial-Rounded" panose="020B0500000000000000" pitchFamily="34" charset="0"/>
                <a:cs typeface="Times New Roman" pitchFamily="18" charset="0"/>
              </a:rPr>
              <a:t>tôi</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đã</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trông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thấy</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bóng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núi</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quê</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tôi</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xanh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thẫm</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trên</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nền</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trời</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mây</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trắng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p>
          <a:p>
            <a:pPr algn="just">
              <a:lnSpc>
                <a:spcPct val="150000"/>
              </a:lnSpc>
            </a:pPr>
            <a:r>
              <a:rPr lang="en-US" sz="3200" b="1" dirty="0" err="1">
                <a:effectLst/>
                <a:latin typeface="Times New Roman" pitchFamily="18" charset="0"/>
                <a:ea typeface="Arial-Rounded" panose="020B0500000000000000" pitchFamily="34" charset="0"/>
                <a:cs typeface="Times New Roman" pitchFamily="18" charset="0"/>
              </a:rPr>
              <a:t>Lá</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bạch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đàn</a:t>
            </a:r>
            <a:r>
              <a:rPr lang="en-US" sz="3200" b="1" dirty="0">
                <a:effectLst/>
                <a:latin typeface="Times New Roman" pitchFamily="18" charset="0"/>
                <a:ea typeface="Arial-Rounded" panose="020B0500000000000000" pitchFamily="34" charset="0"/>
                <a:cs typeface="Times New Roman" pitchFamily="18" charset="0"/>
              </a:rPr>
              <a:t>,</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lá</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tre</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xanh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tươi</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che</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rợp</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những</a:t>
            </a:r>
            <a:r>
              <a:rPr lang="en-US" sz="3200" b="1" dirty="0">
                <a:effectLst/>
                <a:latin typeface="Times New Roman" pitchFamily="18" charset="0"/>
                <a:ea typeface="Arial-Rounded" panose="020B0500000000000000" pitchFamily="34" charset="0"/>
                <a:cs typeface="Times New Roman" pitchFamily="18" charset="0"/>
              </a:rPr>
              <a:t> con </a:t>
            </a:r>
            <a:r>
              <a:rPr lang="en-US" sz="3200" b="1" dirty="0" err="1">
                <a:effectLst/>
                <a:latin typeface="Times New Roman" pitchFamily="18" charset="0"/>
                <a:ea typeface="Arial-Rounded" panose="020B0500000000000000" pitchFamily="34" charset="0"/>
                <a:cs typeface="Times New Roman" pitchFamily="18" charset="0"/>
              </a:rPr>
              <a:t>đường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mòn</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quanh</a:t>
            </a:r>
            <a:r>
              <a:rPr lang="en-US" sz="3200" b="1" dirty="0">
                <a:effectLst/>
                <a:latin typeface="Times New Roman" pitchFamily="18" charset="0"/>
                <a:ea typeface="Arial-Rounded" panose="020B0500000000000000" pitchFamily="34" charset="0"/>
                <a:cs typeface="Times New Roman" pitchFamily="18" charset="0"/>
              </a:rPr>
              <a:t> co </a:t>
            </a:r>
            <a:r>
              <a:rPr lang="en-US" sz="3200" b="1" dirty="0" err="1">
                <a:effectLst/>
                <a:latin typeface="Times New Roman" pitchFamily="18" charset="0"/>
                <a:ea typeface="Arial-Rounded" panose="020B0500000000000000" pitchFamily="34" charset="0"/>
                <a:cs typeface="Times New Roman" pitchFamily="18" charset="0"/>
              </a:rPr>
              <a:t>lên</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đỉnh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núi</a:t>
            </a:r>
            <a:r>
              <a:rPr lang="en-US" sz="3200" b="1" dirty="0">
                <a:solidFill>
                  <a:srgbClr val="FF0000"/>
                </a:solidFill>
                <a:effectLst/>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arn(inVertical)">
                                      <p:cBhvr>
                                        <p:cTn id="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Ở lưng chừng núi có một khe nhỏ</a:t>
            </a:r>
            <a:r>
              <a:rPr kumimoji="0" lang="vi-VN" sz="2400" b="0" i="0" u="none" strike="noStrike" kern="1200" cap="none" spc="0" normalizeH="0" baseline="0" noProof="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nướ</a:t>
            </a:r>
            <a:r>
              <a:rPr kumimoji="0" lang="en-US"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c</a:t>
            </a:r>
            <a:r>
              <a:rPr kumimoji="0" lang="vi-VN" sz="2400" b="0" i="0" u="none" strike="noStrike" kern="1200" cap="none" spc="0" normalizeH="0" baseline="0" noProof="0" smtClean="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
        <p:nvSpPr>
          <p:cNvPr id="5" name="Rectangle: Rounded Corners 4">
            <a:extLst>
              <a:ext uri="{FF2B5EF4-FFF2-40B4-BE49-F238E27FC236}">
                <a16:creationId xmlns:a16="http://schemas.microsoft.com/office/drawing/2014/main" id="{7A4BC0A3-096C-42F9-AB4A-A06A4A644D8D}"/>
              </a:ext>
            </a:extLst>
          </p:cNvPr>
          <p:cNvSpPr/>
          <p:nvPr/>
        </p:nvSpPr>
        <p:spPr>
          <a:xfrm>
            <a:off x="106610" y="85725"/>
            <a:ext cx="4160590" cy="733425"/>
          </a:xfrm>
          <a:custGeom>
            <a:avLst/>
            <a:gdLst>
              <a:gd name="connsiteX0" fmla="*/ 0 w 3827215"/>
              <a:gd name="connsiteY0" fmla="*/ 366713 h 733425"/>
              <a:gd name="connsiteX1" fmla="*/ 366713 w 3827215"/>
              <a:gd name="connsiteY1" fmla="*/ 0 h 733425"/>
              <a:gd name="connsiteX2" fmla="*/ 923595 w 3827215"/>
              <a:gd name="connsiteY2" fmla="*/ 0 h 733425"/>
              <a:gd name="connsiteX3" fmla="*/ 1511415 w 3827215"/>
              <a:gd name="connsiteY3" fmla="*/ 0 h 733425"/>
              <a:gd name="connsiteX4" fmla="*/ 2068298 w 3827215"/>
              <a:gd name="connsiteY4" fmla="*/ 0 h 733425"/>
              <a:gd name="connsiteX5" fmla="*/ 2748931 w 3827215"/>
              <a:gd name="connsiteY5" fmla="*/ 0 h 733425"/>
              <a:gd name="connsiteX6" fmla="*/ 3460503 w 3827215"/>
              <a:gd name="connsiteY6" fmla="*/ 0 h 733425"/>
              <a:gd name="connsiteX7" fmla="*/ 3827216 w 3827215"/>
              <a:gd name="connsiteY7" fmla="*/ 366713 h 733425"/>
              <a:gd name="connsiteX8" fmla="*/ 3827215 w 3827215"/>
              <a:gd name="connsiteY8" fmla="*/ 366713 h 733425"/>
              <a:gd name="connsiteX9" fmla="*/ 3460502 w 3827215"/>
              <a:gd name="connsiteY9" fmla="*/ 733426 h 733425"/>
              <a:gd name="connsiteX10" fmla="*/ 2903620 w 3827215"/>
              <a:gd name="connsiteY10" fmla="*/ 733426 h 733425"/>
              <a:gd name="connsiteX11" fmla="*/ 2315800 w 3827215"/>
              <a:gd name="connsiteY11" fmla="*/ 733426 h 733425"/>
              <a:gd name="connsiteX12" fmla="*/ 1758918 w 3827215"/>
              <a:gd name="connsiteY12" fmla="*/ 733425 h 733425"/>
              <a:gd name="connsiteX13" fmla="*/ 1232974 w 3827215"/>
              <a:gd name="connsiteY13" fmla="*/ 733425 h 733425"/>
              <a:gd name="connsiteX14" fmla="*/ 366713 w 3827215"/>
              <a:gd name="connsiteY14" fmla="*/ 733425 h 733425"/>
              <a:gd name="connsiteX15" fmla="*/ 0 w 3827215"/>
              <a:gd name="connsiteY15" fmla="*/ 366712 h 733425"/>
              <a:gd name="connsiteX16" fmla="*/ 0 w 3827215"/>
              <a:gd name="connsiteY16" fmla="*/ 366713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7215" h="733425" fill="none" extrusionOk="0">
                <a:moveTo>
                  <a:pt x="0" y="366713"/>
                </a:moveTo>
                <a:cubicBezTo>
                  <a:pt x="8013" y="166725"/>
                  <a:pt x="129744" y="8015"/>
                  <a:pt x="366713" y="0"/>
                </a:cubicBezTo>
                <a:cubicBezTo>
                  <a:pt x="596907" y="-5496"/>
                  <a:pt x="793182" y="-1109"/>
                  <a:pt x="923595" y="0"/>
                </a:cubicBezTo>
                <a:cubicBezTo>
                  <a:pt x="1054008" y="1109"/>
                  <a:pt x="1390064" y="14499"/>
                  <a:pt x="1511415" y="0"/>
                </a:cubicBezTo>
                <a:cubicBezTo>
                  <a:pt x="1632766" y="-14499"/>
                  <a:pt x="1910085" y="19691"/>
                  <a:pt x="2068298" y="0"/>
                </a:cubicBezTo>
                <a:cubicBezTo>
                  <a:pt x="2226511" y="-19691"/>
                  <a:pt x="2493136" y="21321"/>
                  <a:pt x="2748931" y="0"/>
                </a:cubicBezTo>
                <a:cubicBezTo>
                  <a:pt x="3004726" y="-21321"/>
                  <a:pt x="3172857" y="17739"/>
                  <a:pt x="3460503" y="0"/>
                </a:cubicBezTo>
                <a:cubicBezTo>
                  <a:pt x="3627913" y="-10666"/>
                  <a:pt x="3814554" y="172496"/>
                  <a:pt x="3827216" y="366713"/>
                </a:cubicBezTo>
                <a:lnTo>
                  <a:pt x="3827215" y="366713"/>
                </a:lnTo>
                <a:cubicBezTo>
                  <a:pt x="3815431" y="595896"/>
                  <a:pt x="3660245" y="754889"/>
                  <a:pt x="3460502" y="733426"/>
                </a:cubicBezTo>
                <a:cubicBezTo>
                  <a:pt x="3309267" y="739483"/>
                  <a:pt x="3155177" y="733339"/>
                  <a:pt x="2903620" y="733426"/>
                </a:cubicBezTo>
                <a:cubicBezTo>
                  <a:pt x="2652063" y="733513"/>
                  <a:pt x="2563801" y="756040"/>
                  <a:pt x="2315800" y="733426"/>
                </a:cubicBezTo>
                <a:cubicBezTo>
                  <a:pt x="2067799" y="710812"/>
                  <a:pt x="1929125" y="722349"/>
                  <a:pt x="1758918" y="733425"/>
                </a:cubicBezTo>
                <a:cubicBezTo>
                  <a:pt x="1588711" y="744502"/>
                  <a:pt x="1494688" y="711588"/>
                  <a:pt x="1232974" y="733425"/>
                </a:cubicBezTo>
                <a:cubicBezTo>
                  <a:pt x="971260" y="755262"/>
                  <a:pt x="775001" y="714250"/>
                  <a:pt x="366713" y="733425"/>
                </a:cubicBezTo>
                <a:cubicBezTo>
                  <a:pt x="155517" y="744202"/>
                  <a:pt x="3974" y="558645"/>
                  <a:pt x="0" y="366712"/>
                </a:cubicBezTo>
                <a:lnTo>
                  <a:pt x="0" y="366713"/>
                </a:lnTo>
                <a:close/>
              </a:path>
              <a:path w="3827215" h="733425" stroke="0" extrusionOk="0">
                <a:moveTo>
                  <a:pt x="0" y="366713"/>
                </a:moveTo>
                <a:cubicBezTo>
                  <a:pt x="-29528" y="195174"/>
                  <a:pt x="167801" y="15303"/>
                  <a:pt x="366713" y="0"/>
                </a:cubicBezTo>
                <a:cubicBezTo>
                  <a:pt x="609221" y="-18468"/>
                  <a:pt x="682754" y="-16797"/>
                  <a:pt x="923595" y="0"/>
                </a:cubicBezTo>
                <a:cubicBezTo>
                  <a:pt x="1164436" y="16797"/>
                  <a:pt x="1286519" y="-10911"/>
                  <a:pt x="1511415" y="0"/>
                </a:cubicBezTo>
                <a:cubicBezTo>
                  <a:pt x="1736311" y="10911"/>
                  <a:pt x="1826888" y="-21608"/>
                  <a:pt x="2037360" y="0"/>
                </a:cubicBezTo>
                <a:cubicBezTo>
                  <a:pt x="2247832" y="21608"/>
                  <a:pt x="2500060" y="-31407"/>
                  <a:pt x="2687056" y="0"/>
                </a:cubicBezTo>
                <a:cubicBezTo>
                  <a:pt x="2874052" y="31407"/>
                  <a:pt x="3257478" y="30670"/>
                  <a:pt x="3460503" y="0"/>
                </a:cubicBezTo>
                <a:cubicBezTo>
                  <a:pt x="3660999" y="18850"/>
                  <a:pt x="3838135" y="165269"/>
                  <a:pt x="3827216" y="366713"/>
                </a:cubicBezTo>
                <a:lnTo>
                  <a:pt x="3827215" y="366713"/>
                </a:lnTo>
                <a:cubicBezTo>
                  <a:pt x="3851868" y="537676"/>
                  <a:pt x="3643533" y="759966"/>
                  <a:pt x="3460502" y="733426"/>
                </a:cubicBezTo>
                <a:cubicBezTo>
                  <a:pt x="3256192" y="707249"/>
                  <a:pt x="3183137" y="725380"/>
                  <a:pt x="2934558" y="733426"/>
                </a:cubicBezTo>
                <a:cubicBezTo>
                  <a:pt x="2685979" y="741472"/>
                  <a:pt x="2527016" y="718681"/>
                  <a:pt x="2284862" y="733426"/>
                </a:cubicBezTo>
                <a:cubicBezTo>
                  <a:pt x="2042708" y="748170"/>
                  <a:pt x="1880097" y="736945"/>
                  <a:pt x="1758918" y="733425"/>
                </a:cubicBezTo>
                <a:cubicBezTo>
                  <a:pt x="1637739" y="729905"/>
                  <a:pt x="1400615" y="727991"/>
                  <a:pt x="1202036" y="733425"/>
                </a:cubicBezTo>
                <a:cubicBezTo>
                  <a:pt x="1003457" y="738859"/>
                  <a:pt x="536182" y="762158"/>
                  <a:pt x="366713" y="733425"/>
                </a:cubicBezTo>
                <a:cubicBezTo>
                  <a:pt x="190279" y="724298"/>
                  <a:pt x="6093" y="565248"/>
                  <a:pt x="0" y="366712"/>
                </a:cubicBezTo>
                <a:lnTo>
                  <a:pt x="0" y="366713"/>
                </a:lnTo>
                <a:close/>
              </a:path>
            </a:pathLst>
          </a:custGeom>
          <a:solidFill>
            <a:srgbClr val="FFFF00"/>
          </a:solidFill>
          <a:ln w="57150">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err="1">
                <a:solidFill>
                  <a:schemeClr val="accent4">
                    <a:lumMod val="50000"/>
                  </a:schemeClr>
                </a:solidFill>
                <a:latin typeface="Times New Roman" pitchFamily="18" charset="0"/>
                <a:ea typeface="Arial-Rounded" panose="020B0500000000000000" pitchFamily="34" charset="0"/>
                <a:cs typeface="Times New Roman" pitchFamily="18" charset="0"/>
              </a:rPr>
              <a:t>Cùng</a:t>
            </a:r>
            <a:r>
              <a:rPr lang="en-US" sz="4000" b="1" dirty="0">
                <a:solidFill>
                  <a:schemeClr val="accent4">
                    <a:lumMod val="50000"/>
                  </a:schemeClr>
                </a:solidFill>
                <a:latin typeface="Times New Roman" pitchFamily="18" charset="0"/>
                <a:ea typeface="Arial-Rounded" panose="020B0500000000000000" pitchFamily="34" charset="0"/>
                <a:cs typeface="Times New Roman" pitchFamily="18" charset="0"/>
              </a:rPr>
              <a:t> chia </a:t>
            </a:r>
            <a:r>
              <a:rPr lang="en-US" sz="4000" b="1" dirty="0" err="1">
                <a:solidFill>
                  <a:schemeClr val="accent4">
                    <a:lumMod val="50000"/>
                  </a:schemeClr>
                </a:solidFill>
                <a:latin typeface="Times New Roman" pitchFamily="18" charset="0"/>
                <a:ea typeface="Arial-Rounded" panose="020B0500000000000000" pitchFamily="34" charset="0"/>
                <a:cs typeface="Times New Roman" pitchFamily="18" charset="0"/>
              </a:rPr>
              <a:t>đoạn</a:t>
            </a:r>
            <a:endParaRPr lang="en-US" sz="4000" b="1" dirty="0">
              <a:solidFill>
                <a:schemeClr val="accent4">
                  <a:lumMod val="50000"/>
                </a:schemeClr>
              </a:solidFill>
              <a:latin typeface="Times New Roman" pitchFamily="18" charset="0"/>
              <a:ea typeface="Arial-Rounded" panose="020B0500000000000000" pitchFamily="34" charset="0"/>
              <a:cs typeface="Times New Roman" pitchFamily="18" charset="0"/>
            </a:endParaRPr>
          </a:p>
        </p:txBody>
      </p:sp>
      <p:sp>
        <p:nvSpPr>
          <p:cNvPr id="6" name="Oval 5">
            <a:extLst>
              <a:ext uri="{FF2B5EF4-FFF2-40B4-BE49-F238E27FC236}">
                <a16:creationId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a16="http://schemas.microsoft.com/office/drawing/2014/main" id="{DFA8DBBC-AF79-4E36-816D-BE7C4937FD1A}"/>
              </a:ext>
            </a:extLst>
          </p:cNvPr>
          <p:cNvSpPr/>
          <p:nvPr/>
        </p:nvSpPr>
        <p:spPr>
          <a:xfrm>
            <a:off x="285750" y="495681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1476963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1924</Words>
  <Application>Microsoft Office PowerPoint</Application>
  <PresentationFormat>Widescreen</PresentationFormat>
  <Paragraphs>136</Paragraphs>
  <Slides>27</Slides>
  <Notes>24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宋体</vt:lpstr>
      <vt:lpstr>#9Slide02 Noi dung dai</vt:lpstr>
      <vt:lpstr>#9Slide02 Tieu de dai</vt:lpstr>
      <vt:lpstr>Arial</vt:lpstr>
      <vt:lpstr>Arial-Rounded</vt:lpstr>
      <vt:lpstr>Calibri</vt:lpstr>
      <vt:lpstr>Cambria</vt:lpstr>
      <vt:lpstr>等线</vt:lpstr>
      <vt:lpstr>inpin heiti</vt:lpstr>
      <vt:lpstr>Times New Roman</vt:lpstr>
      <vt:lpstr>UTM Edwardian</vt:lpstr>
      <vt:lpstr>字魂131号-酷乐潮玩体</vt:lpstr>
      <vt:lpstr>庞门正道标题体</vt:lpstr>
      <vt:lpstr>思源黑体 CN</vt:lpstr>
      <vt:lpstr>千图网海量PPT模板www.58pic.com​​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56</cp:revision>
  <dcterms:created xsi:type="dcterms:W3CDTF">2023-01-08T03:18:45Z</dcterms:created>
  <dcterms:modified xsi:type="dcterms:W3CDTF">2023-04-20T01:21:27Z</dcterms:modified>
</cp:coreProperties>
</file>