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83" r:id="rId3"/>
    <p:sldId id="257" r:id="rId4"/>
    <p:sldId id="258" r:id="rId5"/>
    <p:sldId id="259" r:id="rId6"/>
    <p:sldId id="260" r:id="rId7"/>
    <p:sldId id="261" r:id="rId8"/>
    <p:sldId id="262" r:id="rId9"/>
    <p:sldId id="263" r:id="rId10"/>
    <p:sldId id="264" r:id="rId11"/>
    <p:sldId id="265" r:id="rId12"/>
    <p:sldId id="266" r:id="rId13"/>
    <p:sldId id="267" r:id="rId14"/>
    <p:sldId id="272" r:id="rId15"/>
    <p:sldId id="268" r:id="rId16"/>
    <p:sldId id="269" r:id="rId17"/>
    <p:sldId id="270" r:id="rId18"/>
    <p:sldId id="271" r:id="rId19"/>
    <p:sldId id="273" r:id="rId20"/>
    <p:sldId id="275" r:id="rId21"/>
    <p:sldId id="274" r:id="rId22"/>
    <p:sldId id="279" r:id="rId23"/>
    <p:sldId id="276" r:id="rId24"/>
    <p:sldId id="277" r:id="rId25"/>
    <p:sldId id="278" r:id="rId26"/>
    <p:sldId id="280"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2E3"/>
    <a:srgbClr val="D60093"/>
    <a:srgbClr val="E20CA5"/>
    <a:srgbClr val="FF9999"/>
    <a:srgbClr val="F74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C1E2B-BA7A-4636-B300-4783895CF41C}" type="datetimeFigureOut">
              <a:rPr lang="en-US" smtClean="0"/>
              <a:t>4/28/2023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6E290-0A5A-47EB-906A-E0B30A0139A6}" type="slidenum">
              <a:rPr lang="en-US" smtClean="0"/>
              <a:t>‹#›</a:t>
            </a:fld>
            <a:endParaRPr lang="en-US"/>
          </a:p>
        </p:txBody>
      </p:sp>
    </p:spTree>
    <p:extLst>
      <p:ext uri="{BB962C8B-B14F-4D97-AF65-F5344CB8AC3E}">
        <p14:creationId xmlns:p14="http://schemas.microsoft.com/office/powerpoint/2010/main" val="380968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928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14</a:t>
            </a:fld>
            <a:endParaRPr lang="en-US"/>
          </a:p>
        </p:txBody>
      </p:sp>
    </p:spTree>
    <p:extLst>
      <p:ext uri="{BB962C8B-B14F-4D97-AF65-F5344CB8AC3E}">
        <p14:creationId xmlns:p14="http://schemas.microsoft.com/office/powerpoint/2010/main" val="225342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33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88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66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4097" y="2130428"/>
            <a:ext cx="877307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8192" y="3886200"/>
            <a:ext cx="72248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E847D3-8B09-42C0-8530-372AD6A67F8C}"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948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B84BFE-1E18-4A96-8698-F8FD5D270729}"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1835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5310" y="4406903"/>
            <a:ext cx="8773079"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5310" y="2906713"/>
            <a:ext cx="877307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C93F65-A24E-4C73-8157-C0813DC8BD94}"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26449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6065" y="1600203"/>
            <a:ext cx="45585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6646" y="1600203"/>
            <a:ext cx="45585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2D6115-C80D-4831-8F43-AF7F5D8FD594}"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22241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6065" y="1535113"/>
            <a:ext cx="45603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6065" y="2174875"/>
            <a:ext cx="45603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43064" y="1535113"/>
            <a:ext cx="456214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43064" y="2174875"/>
            <a:ext cx="456214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E1FAD1-840B-4424-8E57-6AA92AA5098F}"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824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961CFB-43B7-4888-838D-41BB9FA21997}"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9691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94B5A7-1CF1-4D39-BFF4-1783D4E5706D}"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3098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6065" y="273050"/>
            <a:ext cx="3395627"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35331" y="273053"/>
            <a:ext cx="576987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6065" y="1435103"/>
            <a:ext cx="339562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6CB8C8-FA0E-41E1-A522-8EE81C301F56}"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8763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6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3041" y="4800600"/>
            <a:ext cx="619276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23041" y="612775"/>
            <a:ext cx="6192763"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23041" y="5367338"/>
            <a:ext cx="61927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59A33C-C44C-4956-A59D-455FFBBE4CE7}"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7546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2A560F-39AE-4267-A4EC-AB80EA251803}"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0514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2921" y="274641"/>
            <a:ext cx="23222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6063" y="274641"/>
            <a:ext cx="679483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0A9514-7AB0-4F88-B8C3-6BCD40E4D5CD}" type="slidenum">
              <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2032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8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22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83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0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8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7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00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A2CF05-22B0-4FEF-8CBB-28F63A78DB6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58194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1.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0.wdp"/><Relationship Id="rId5" Type="http://schemas.openxmlformats.org/officeDocument/2006/relationships/image" Target="../media/image18.png"/><Relationship Id="rId10" Type="http://schemas.microsoft.com/office/2007/relationships/hdphoto" Target="../media/hdphoto24.wdp"/><Relationship Id="rId4" Type="http://schemas.openxmlformats.org/officeDocument/2006/relationships/image" Target="../media/image36.jp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gif"/><Relationship Id="rId4" Type="http://schemas.microsoft.com/office/2007/relationships/hdphoto" Target="../media/hdphoto25.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5.gif"/><Relationship Id="rId7" Type="http://schemas.microsoft.com/office/2007/relationships/hdphoto" Target="../media/hdphoto27.wdp"/><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6.wdp"/><Relationship Id="rId10" Type="http://schemas.microsoft.com/office/2007/relationships/hdphoto" Target="../media/hdphoto28.wdp"/><Relationship Id="rId4" Type="http://schemas.openxmlformats.org/officeDocument/2006/relationships/image" Target="../media/image46.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gif"/><Relationship Id="rId4" Type="http://schemas.openxmlformats.org/officeDocument/2006/relationships/image" Target="../media/image3.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9.wdp"/><Relationship Id="rId7" Type="http://schemas.openxmlformats.org/officeDocument/2006/relationships/image" Target="../media/image41.png"/><Relationship Id="rId12" Type="http://schemas.microsoft.com/office/2007/relationships/hdphoto" Target="../media/hdphoto31.wdp"/><Relationship Id="rId2"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gif"/><Relationship Id="rId4" Type="http://schemas.openxmlformats.org/officeDocument/2006/relationships/image" Target="../media/image55.gif"/><Relationship Id="rId9" Type="http://schemas.openxmlformats.org/officeDocument/2006/relationships/image" Target="../media/image57.gif"/></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18" Type="http://schemas.openxmlformats.org/officeDocument/2006/relationships/image" Target="../media/image15.png"/><Relationship Id="rId3" Type="http://schemas.openxmlformats.org/officeDocument/2006/relationships/slideLayout" Target="../slideLayouts/slideLayout2.xml"/><Relationship Id="rId21" Type="http://schemas.openxmlformats.org/officeDocument/2006/relationships/image" Target="../media/image5.png"/><Relationship Id="rId7" Type="http://schemas.openxmlformats.org/officeDocument/2006/relationships/image" Target="../media/image10.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slide" Target="slide5.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slide" Target="slide4.xml"/><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8.jpg"/><Relationship Id="rId9" Type="http://schemas.openxmlformats.org/officeDocument/2006/relationships/image" Target="../media/image11.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2.png"/><Relationship Id="rId18" Type="http://schemas.openxmlformats.org/officeDocument/2006/relationships/image" Target="../media/image24.png"/><Relationship Id="rId3" Type="http://schemas.openxmlformats.org/officeDocument/2006/relationships/slideLayout" Target="../slideLayouts/slideLayout2.xml"/><Relationship Id="rId21" Type="http://schemas.microsoft.com/office/2007/relationships/hdphoto" Target="../media/hdphoto8.wdp"/><Relationship Id="rId7" Type="http://schemas.openxmlformats.org/officeDocument/2006/relationships/image" Target="../media/image20.png"/><Relationship Id="rId12" Type="http://schemas.microsoft.com/office/2007/relationships/hdphoto" Target="../media/hdphoto6.wdp"/><Relationship Id="rId17" Type="http://schemas.openxmlformats.org/officeDocument/2006/relationships/slide" Target="slide6.xml"/><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14.png"/><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23.png"/><Relationship Id="rId23" Type="http://schemas.openxmlformats.org/officeDocument/2006/relationships/image" Target="../media/image5.png"/><Relationship Id="rId10" Type="http://schemas.microsoft.com/office/2007/relationships/hdphoto" Target="../media/hdphoto12.wdp"/><Relationship Id="rId19" Type="http://schemas.microsoft.com/office/2007/relationships/hdphoto" Target="../media/hdphoto15.wdp"/><Relationship Id="rId4" Type="http://schemas.openxmlformats.org/officeDocument/2006/relationships/image" Target="../media/image19.png"/><Relationship Id="rId9" Type="http://schemas.openxmlformats.org/officeDocument/2006/relationships/image" Target="../media/image21.png"/><Relationship Id="rId14" Type="http://schemas.microsoft.com/office/2007/relationships/hdphoto" Target="../media/hdphoto13.wdp"/><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6.wdp"/><Relationship Id="rId18" Type="http://schemas.openxmlformats.org/officeDocument/2006/relationships/slide" Target="slide8.xml"/><Relationship Id="rId3" Type="http://schemas.openxmlformats.org/officeDocument/2006/relationships/slideLayout" Target="../slideLayouts/slideLayout2.xml"/><Relationship Id="rId21" Type="http://schemas.openxmlformats.org/officeDocument/2006/relationships/image" Target="../media/image29.png"/><Relationship Id="rId7" Type="http://schemas.microsoft.com/office/2007/relationships/hdphoto" Target="../media/hdphoto8.wdp"/><Relationship Id="rId12" Type="http://schemas.openxmlformats.org/officeDocument/2006/relationships/image" Target="../media/image26.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27.png"/><Relationship Id="rId20" Type="http://schemas.microsoft.com/office/2007/relationships/hdphoto" Target="../media/hdphoto18.wdp"/><Relationship Id="rId1" Type="http://schemas.microsoft.com/office/2007/relationships/media" Target="../media/media3.mp3"/><Relationship Id="rId6" Type="http://schemas.openxmlformats.org/officeDocument/2006/relationships/image" Target="../media/image14.png"/><Relationship Id="rId11" Type="http://schemas.microsoft.com/office/2007/relationships/hdphoto" Target="../media/hdphoto3.wdp"/><Relationship Id="rId24" Type="http://schemas.openxmlformats.org/officeDocument/2006/relationships/image" Target="../media/image5.png"/><Relationship Id="rId5" Type="http://schemas.openxmlformats.org/officeDocument/2006/relationships/image" Target="../media/image25.jpg"/><Relationship Id="rId15" Type="http://schemas.microsoft.com/office/2007/relationships/hdphoto" Target="../media/hdphoto6.wdp"/><Relationship Id="rId23" Type="http://schemas.openxmlformats.org/officeDocument/2006/relationships/slide" Target="slide9.xml"/><Relationship Id="rId10" Type="http://schemas.openxmlformats.org/officeDocument/2006/relationships/image" Target="../media/image9.png"/><Relationship Id="rId19" Type="http://schemas.openxmlformats.org/officeDocument/2006/relationships/image" Target="../media/image28.png"/><Relationship Id="rId4" Type="http://schemas.openxmlformats.org/officeDocument/2006/relationships/notesSlide" Target="../notesSlides/notesSlide1.xml"/><Relationship Id="rId9" Type="http://schemas.microsoft.com/office/2007/relationships/hdphoto" Target="../media/hdphoto5.wdp"/><Relationship Id="rId14" Type="http://schemas.openxmlformats.org/officeDocument/2006/relationships/image" Target="../media/image12.png"/><Relationship Id="rId22" Type="http://schemas.microsoft.com/office/2007/relationships/hdphoto" Target="../media/hdphoto19.wdp"/></Relationships>
</file>

<file path=ppt/slides/_rels/slide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 Target="slide7.xml"/><Relationship Id="rId7" Type="http://schemas.microsoft.com/office/2007/relationships/hdphoto" Target="../media/hdphoto10.wdp"/><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8.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4.png"/><Relationship Id="rId1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32.png"/><Relationship Id="rId12" Type="http://schemas.microsoft.com/office/2007/relationships/hdphoto" Target="../media/hdphoto6.wdp"/><Relationship Id="rId17" Type="http://schemas.openxmlformats.org/officeDocument/2006/relationships/slide" Target="slide10.xml"/><Relationship Id="rId2" Type="http://schemas.openxmlformats.org/officeDocument/2006/relationships/audio" Target="../media/media3.mp3"/><Relationship Id="rId16" Type="http://schemas.microsoft.com/office/2007/relationships/hdphoto" Target="../media/hdphoto23.wdp"/><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35.png"/><Relationship Id="rId10" Type="http://schemas.microsoft.com/office/2007/relationships/hdphoto" Target="../media/hdphoto21.wdp"/><Relationship Id="rId19" Type="http://schemas.openxmlformats.org/officeDocument/2006/relationships/image" Target="../media/image5.png"/><Relationship Id="rId4" Type="http://schemas.openxmlformats.org/officeDocument/2006/relationships/image" Target="../media/image31.jpg"/><Relationship Id="rId9" Type="http://schemas.openxmlformats.org/officeDocument/2006/relationships/image" Target="../media/image33.png"/><Relationship Id="rId14"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2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1"/>
          <p:cNvPicPr>
            <a:picLocks noChangeAspect="1"/>
          </p:cNvPicPr>
          <p:nvPr/>
        </p:nvPicPr>
        <p:blipFill>
          <a:blip r:embed="rId3">
            <a:extLst>
              <a:ext uri="{28A0092B-C50C-407E-A947-70E740481C1C}">
                <a14:useLocalDpi xmlns:a14="http://schemas.microsoft.com/office/drawing/2010/main" val="0"/>
              </a:ext>
            </a:extLst>
          </a:blip>
          <a:srcRect t="48009"/>
          <a:stretch>
            <a:fillRect/>
          </a:stretch>
        </p:blipFill>
        <p:spPr bwMode="auto">
          <a:xfrm>
            <a:off x="695325" y="3397250"/>
            <a:ext cx="108013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6"/>
          <p:cNvSpPr txBox="1">
            <a:spLocks noChangeArrowheads="1"/>
          </p:cNvSpPr>
          <p:nvPr/>
        </p:nvSpPr>
        <p:spPr bwMode="auto">
          <a:xfrm>
            <a:off x="2362200" y="3175"/>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TRƯỜNG TIỂU HỌC QUỐC TUẤN</a:t>
            </a:r>
          </a:p>
        </p:txBody>
      </p:sp>
      <p:sp>
        <p:nvSpPr>
          <p:cNvPr id="9" name="Rectangle 8">
            <a:extLst/>
          </p:cNvPr>
          <p:cNvSpPr/>
          <p:nvPr/>
        </p:nvSpPr>
        <p:spPr>
          <a:xfrm>
            <a:off x="1676400" y="1997070"/>
            <a:ext cx="9150500" cy="2902749"/>
          </a:xfrm>
          <a:prstGeom prst="rect">
            <a:avLst/>
          </a:prstGeom>
          <a:noFill/>
          <a:scene3d>
            <a:camera prst="orthographicFront"/>
            <a:lightRig rig="threePt" dir="t"/>
          </a:scene3d>
          <a:sp3d>
            <a:bevelT/>
          </a:sp3d>
        </p:spPr>
        <p:txBody>
          <a:bodyPr spcFirstLastPara="1" wrap="none">
            <a:prstTxWarp prst="textArchUp">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0">
                  <a:solidFill>
                    <a:srgbClr val="002060"/>
                  </a:solidFill>
                </a:ln>
                <a:solidFill>
                  <a:srgbClr val="002060"/>
                </a:solidFill>
                <a:effectLst>
                  <a:outerShdw blurRad="75057" dist="38100" dir="5400000" sy="-20000" rotWithShape="0">
                    <a:prstClr val="black">
                      <a:alpha val="25000"/>
                    </a:prstClr>
                  </a:outerShdw>
                  <a:reflection blurRad="6350" stA="53000" endA="300" endPos="35500" dir="5400000" sy="-90000" algn="bl" rotWithShape="0"/>
                </a:effectLst>
                <a:uLnTx/>
                <a:uFillTx/>
                <a:latin typeface="Times New Roman" panose="02020603050405020304" pitchFamily="18" charset="0"/>
                <a:ea typeface="+mn-ea"/>
                <a:cs typeface="+mn-cs"/>
              </a:rPr>
              <a:t>CHÀO MỪNG CÁC THẦY, CÔ GIÁO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0">
                  <a:solidFill>
                    <a:srgbClr val="002060"/>
                  </a:solidFill>
                </a:ln>
                <a:solidFill>
                  <a:srgbClr val="002060"/>
                </a:solidFill>
                <a:effectLst>
                  <a:outerShdw blurRad="75057" dist="38100" dir="5400000" sy="-20000" rotWithShape="0">
                    <a:prstClr val="black">
                      <a:alpha val="25000"/>
                    </a:prstClr>
                  </a:outerShdw>
                  <a:reflection blurRad="6350" stA="53000" endA="300" endPos="35500" dir="5400000" sy="-90000" algn="bl" rotWithShape="0"/>
                </a:effectLst>
                <a:uLnTx/>
                <a:uFillTx/>
                <a:latin typeface="Times New Roman" panose="02020603050405020304" pitchFamily="18" charset="0"/>
                <a:ea typeface="+mn-ea"/>
                <a:cs typeface="+mn-cs"/>
              </a:rPr>
              <a:t> VỀ DỰ GIỜ</a:t>
            </a:r>
          </a:p>
        </p:txBody>
      </p:sp>
      <p:sp>
        <p:nvSpPr>
          <p:cNvPr id="15366" name="TextBox 9"/>
          <p:cNvSpPr txBox="1">
            <a:spLocks noChangeArrowheads="1"/>
          </p:cNvSpPr>
          <p:nvPr/>
        </p:nvSpPr>
        <p:spPr bwMode="auto">
          <a:xfrm>
            <a:off x="4043362" y="2572279"/>
            <a:ext cx="4105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err="1" smtClean="0">
                <a:ln>
                  <a:noFill/>
                </a:ln>
                <a:solidFill>
                  <a:srgbClr val="0000FF"/>
                </a:solidFill>
                <a:effectLst/>
                <a:uLnTx/>
                <a:uFillTx/>
                <a:latin typeface=".VnArabia" panose="020B7200000000000000" pitchFamily="34" charset="0"/>
                <a:ea typeface="+mn-ea"/>
                <a:cs typeface="+mn-cs"/>
              </a:rPr>
              <a:t>Tiếng</a:t>
            </a:r>
            <a:r>
              <a:rPr kumimoji="0" lang="en-US" altLang="en-US" sz="6000" b="0" i="0" u="none" strike="noStrike" kern="1200" cap="none" spc="0" normalizeH="0" noProof="0" dirty="0" smtClean="0">
                <a:ln>
                  <a:noFill/>
                </a:ln>
                <a:solidFill>
                  <a:srgbClr val="0000FF"/>
                </a:solidFill>
                <a:effectLst/>
                <a:uLnTx/>
                <a:uFillTx/>
                <a:latin typeface=".VnArabia" panose="020B7200000000000000" pitchFamily="34" charset="0"/>
                <a:ea typeface="+mn-ea"/>
                <a:cs typeface="+mn-cs"/>
              </a:rPr>
              <a:t> </a:t>
            </a:r>
            <a:r>
              <a:rPr kumimoji="0" lang="en-US" altLang="en-US" sz="6000" b="0" i="0" u="none" strike="noStrike" kern="1200" cap="none" spc="0" normalizeH="0" noProof="0" dirty="0" err="1" smtClean="0">
                <a:ln>
                  <a:noFill/>
                </a:ln>
                <a:solidFill>
                  <a:srgbClr val="0000FF"/>
                </a:solidFill>
                <a:effectLst/>
                <a:uLnTx/>
                <a:uFillTx/>
                <a:latin typeface=".VnArabia" panose="020B7200000000000000" pitchFamily="34" charset="0"/>
                <a:ea typeface="+mn-ea"/>
                <a:cs typeface="+mn-cs"/>
              </a:rPr>
              <a:t>Việt</a:t>
            </a:r>
            <a:endParaRPr kumimoji="0" lang="en-US" altLang="en-US" sz="6000" b="0" i="0" u="none" strike="noStrike" kern="1200" cap="none" spc="0" normalizeH="0" baseline="0" noProof="0" dirty="0" smtClean="0">
              <a:ln>
                <a:noFill/>
              </a:ln>
              <a:solidFill>
                <a:srgbClr val="0000FF"/>
              </a:solidFill>
              <a:effectLst/>
              <a:uLnTx/>
              <a:uFillTx/>
              <a:latin typeface=".VnArabia" panose="020B7200000000000000"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err="1" smtClean="0">
                <a:ln>
                  <a:noFill/>
                </a:ln>
                <a:solidFill>
                  <a:srgbClr val="0000FF"/>
                </a:solidFill>
                <a:effectLst/>
                <a:uLnTx/>
                <a:uFillTx/>
                <a:latin typeface=".VnArabia" panose="020B7200000000000000" pitchFamily="34" charset="0"/>
                <a:ea typeface="+mn-ea"/>
                <a:cs typeface="+mn-cs"/>
              </a:rPr>
              <a:t>Lớp</a:t>
            </a:r>
            <a:r>
              <a:rPr kumimoji="0" lang="en-US" altLang="en-US" sz="6000" b="0" i="0" u="none" strike="noStrike" kern="1200" cap="none" spc="0" normalizeH="0" baseline="0" noProof="0" dirty="0" smtClean="0">
                <a:ln>
                  <a:noFill/>
                </a:ln>
                <a:solidFill>
                  <a:srgbClr val="0000FF"/>
                </a:solidFill>
                <a:effectLst/>
                <a:uLnTx/>
                <a:uFillTx/>
                <a:latin typeface=".VnArabia" panose="020B7200000000000000" pitchFamily="34" charset="0"/>
                <a:ea typeface="+mn-ea"/>
                <a:cs typeface="+mn-cs"/>
              </a:rPr>
              <a:t> 1A</a:t>
            </a:r>
          </a:p>
        </p:txBody>
      </p:sp>
      <p:sp>
        <p:nvSpPr>
          <p:cNvPr id="11" name="TextBox 10">
            <a:extLst/>
          </p:cNvPr>
          <p:cNvSpPr txBox="1"/>
          <p:nvPr/>
        </p:nvSpPr>
        <p:spPr>
          <a:xfrm>
            <a:off x="3276600" y="6273800"/>
            <a:ext cx="61722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HP001"/>
                <a:ea typeface="+mn-ea"/>
                <a:cs typeface="+mn-cs"/>
              </a:rPr>
              <a:t>Giáo</a:t>
            </a:r>
            <a:r>
              <a:rPr kumimoji="0" lang="en-US" sz="3200" b="0" i="0" u="none" strike="noStrike" kern="1200" cap="none" spc="0" normalizeH="0" baseline="0" noProof="0" dirty="0">
                <a:ln>
                  <a:noFill/>
                </a:ln>
                <a:solidFill>
                  <a:prstClr val="white"/>
                </a:solidFill>
                <a:effectLst/>
                <a:uLnTx/>
                <a:uFillTx/>
                <a:latin typeface="HP001"/>
                <a:ea typeface="+mn-ea"/>
                <a:cs typeface="+mn-cs"/>
              </a:rPr>
              <a:t> </a:t>
            </a:r>
            <a:r>
              <a:rPr kumimoji="0" lang="en-US" sz="3200" b="0" i="0" u="none" strike="noStrike" kern="1200" cap="none" spc="0" normalizeH="0" baseline="0" noProof="0" dirty="0" err="1">
                <a:ln>
                  <a:noFill/>
                </a:ln>
                <a:solidFill>
                  <a:prstClr val="white"/>
                </a:solidFill>
                <a:effectLst/>
                <a:uLnTx/>
                <a:uFillTx/>
                <a:latin typeface="HP001"/>
                <a:ea typeface="+mn-ea"/>
                <a:cs typeface="+mn-cs"/>
              </a:rPr>
              <a:t>viên</a:t>
            </a:r>
            <a:r>
              <a:rPr kumimoji="0" lang="en-US" sz="3200" b="0" i="0" u="none" strike="noStrike" kern="1200" cap="none" spc="0" normalizeH="0" baseline="0" noProof="0" dirty="0">
                <a:ln>
                  <a:noFill/>
                </a:ln>
                <a:solidFill>
                  <a:prstClr val="white"/>
                </a:solidFill>
                <a:effectLst/>
                <a:uLnTx/>
                <a:uFillTx/>
                <a:latin typeface="HP001"/>
                <a:ea typeface="+mn-ea"/>
                <a:cs typeface="+mn-cs"/>
              </a:rPr>
              <a:t>: </a:t>
            </a:r>
            <a:r>
              <a:rPr kumimoji="0" lang="en-US" sz="3200" b="0" i="0" u="none" strike="noStrike" kern="1200" cap="none" spc="0" normalizeH="0" baseline="0" noProof="0" dirty="0" err="1" smtClean="0">
                <a:ln>
                  <a:noFill/>
                </a:ln>
                <a:solidFill>
                  <a:prstClr val="white"/>
                </a:solidFill>
                <a:effectLst/>
                <a:uLnTx/>
                <a:uFillTx/>
                <a:latin typeface="HP001"/>
                <a:ea typeface="+mn-ea"/>
                <a:cs typeface="+mn-cs"/>
              </a:rPr>
              <a:t>Phạm</a:t>
            </a:r>
            <a:r>
              <a:rPr kumimoji="0" lang="en-US" sz="3200" b="0" i="0" u="none" strike="noStrike" kern="1200" cap="none" spc="0" normalizeH="0" noProof="0" dirty="0" smtClean="0">
                <a:ln>
                  <a:noFill/>
                </a:ln>
                <a:solidFill>
                  <a:prstClr val="white"/>
                </a:solidFill>
                <a:effectLst/>
                <a:uLnTx/>
                <a:uFillTx/>
                <a:latin typeface="HP001"/>
                <a:ea typeface="+mn-ea"/>
                <a:cs typeface="+mn-cs"/>
              </a:rPr>
              <a:t> </a:t>
            </a:r>
            <a:r>
              <a:rPr kumimoji="0" lang="en-US" sz="3200" b="0" i="0" u="none" strike="noStrike" kern="1200" cap="none" spc="0" normalizeH="0" noProof="0" dirty="0" err="1" smtClean="0">
                <a:ln>
                  <a:noFill/>
                </a:ln>
                <a:solidFill>
                  <a:prstClr val="white"/>
                </a:solidFill>
                <a:effectLst/>
                <a:uLnTx/>
                <a:uFillTx/>
                <a:latin typeface="HP001"/>
                <a:ea typeface="+mn-ea"/>
                <a:cs typeface="+mn-cs"/>
              </a:rPr>
              <a:t>Thị</a:t>
            </a:r>
            <a:r>
              <a:rPr kumimoji="0" lang="en-US" sz="3200" b="0" i="0" u="none" strike="noStrike" kern="1200" cap="none" spc="0" normalizeH="0" noProof="0" dirty="0" smtClean="0">
                <a:ln>
                  <a:noFill/>
                </a:ln>
                <a:solidFill>
                  <a:prstClr val="white"/>
                </a:solidFill>
                <a:effectLst/>
                <a:uLnTx/>
                <a:uFillTx/>
                <a:latin typeface="HP001"/>
                <a:ea typeface="+mn-ea"/>
                <a:cs typeface="+mn-cs"/>
              </a:rPr>
              <a:t> </a:t>
            </a:r>
            <a:r>
              <a:rPr kumimoji="0" lang="en-US" sz="3200" b="0" i="0" u="none" strike="noStrike" kern="1200" cap="none" spc="0" normalizeH="0" noProof="0" dirty="0" err="1" smtClean="0">
                <a:ln>
                  <a:noFill/>
                </a:ln>
                <a:solidFill>
                  <a:prstClr val="white"/>
                </a:solidFill>
                <a:effectLst/>
                <a:uLnTx/>
                <a:uFillTx/>
                <a:latin typeface="HP001"/>
                <a:ea typeface="+mn-ea"/>
                <a:cs typeface="+mn-cs"/>
              </a:rPr>
              <a:t>Hồng</a:t>
            </a:r>
            <a:r>
              <a:rPr kumimoji="0" lang="en-US" sz="3200" b="0" i="0" u="none" strike="noStrike" kern="1200" cap="none" spc="0" normalizeH="0" noProof="0" dirty="0" smtClean="0">
                <a:ln>
                  <a:noFill/>
                </a:ln>
                <a:solidFill>
                  <a:prstClr val="white"/>
                </a:solidFill>
                <a:effectLst/>
                <a:uLnTx/>
                <a:uFillTx/>
                <a:latin typeface="HP001"/>
                <a:ea typeface="+mn-ea"/>
                <a:cs typeface="+mn-cs"/>
              </a:rPr>
              <a:t> </a:t>
            </a:r>
            <a:r>
              <a:rPr kumimoji="0" lang="en-US" sz="3200" b="0" i="0" u="none" strike="noStrike" kern="1200" cap="none" spc="0" normalizeH="0" noProof="0" dirty="0" err="1" smtClean="0">
                <a:ln>
                  <a:noFill/>
                </a:ln>
                <a:solidFill>
                  <a:prstClr val="white"/>
                </a:solidFill>
                <a:effectLst/>
                <a:uLnTx/>
                <a:uFillTx/>
                <a:latin typeface="HP001"/>
                <a:ea typeface="+mn-ea"/>
                <a:cs typeface="+mn-cs"/>
              </a:rPr>
              <a:t>Thắm</a:t>
            </a:r>
            <a:endParaRPr kumimoji="0" lang="en-US" sz="3200" b="0" i="0" u="none" strike="noStrike" kern="1200" cap="none" spc="0" normalizeH="0" baseline="0" noProof="0" dirty="0">
              <a:ln>
                <a:noFill/>
              </a:ln>
              <a:solidFill>
                <a:prstClr val="white"/>
              </a:solidFill>
              <a:effectLst/>
              <a:uLnTx/>
              <a:uFillTx/>
              <a:latin typeface="HP001"/>
              <a:ea typeface="+mn-ea"/>
              <a:cs typeface="+mn-cs"/>
            </a:endParaRPr>
          </a:p>
        </p:txBody>
      </p:sp>
    </p:spTree>
    <p:extLst>
      <p:ext uri="{BB962C8B-B14F-4D97-AF65-F5344CB8AC3E}">
        <p14:creationId xmlns:p14="http://schemas.microsoft.com/office/powerpoint/2010/main" val="1275307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0"/>
                                  </p:stCondLst>
                                  <p:iterate type="lt">
                                    <p:tmAbs val="25"/>
                                  </p:iterate>
                                  <p:childTnLst>
                                    <p:set>
                                      <p:cBhvr override="childStyle">
                                        <p:cTn id="6" dur="10"/>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r="-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533401" y="1633209"/>
            <a:ext cx="4853916" cy="1085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Rung cây thật mạnh cho quả cầu rơi xuống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4877839" cy="1085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Dùng que dài để khều quả cầu xuống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71137" y="3075084"/>
            <a:ext cx="4827767" cy="10947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558795" y="3040663"/>
            <a:ext cx="4794667" cy="1090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 người lớn giúp đỡ như thầy cô, bác bảo vệ….</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24" y="2216899"/>
            <a:ext cx="604292" cy="519712"/>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9530" y="3040663"/>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905" y="3139153"/>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460"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055983" y="6308814"/>
            <a:ext cx="1086630" cy="55179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251956" y="71060"/>
            <a:ext cx="8035044" cy="1205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các bạn cần làm gì để lấy được quả cầu? </a:t>
            </a:r>
          </a:p>
        </p:txBody>
      </p:sp>
    </p:spTree>
    <p:extLst>
      <p:ext uri="{BB962C8B-B14F-4D97-AF65-F5344CB8AC3E}">
        <p14:creationId xmlns:p14="http://schemas.microsoft.com/office/powerpoint/2010/main" val="21744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276600" y="3646896"/>
            <a:ext cx="6858000" cy="3238813"/>
          </a:xfrm>
        </p:spPr>
      </p:pic>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1458503"/>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09" y="-72424"/>
            <a:ext cx="5410200" cy="3494497"/>
          </a:xfrm>
          <a:prstGeom prst="ellipse">
            <a:avLst/>
          </a:prstGeom>
          <a:ln>
            <a:noFill/>
          </a:ln>
          <a:effectLst>
            <a:softEdge rad="112500"/>
          </a:effectLst>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
        <p:nvSpPr>
          <p:cNvPr id="11" name="Oval Callout 10"/>
          <p:cNvSpPr/>
          <p:nvPr/>
        </p:nvSpPr>
        <p:spPr>
          <a:xfrm>
            <a:off x="8208818" y="152400"/>
            <a:ext cx="3962400" cy="3494497"/>
          </a:xfrm>
          <a:prstGeom prst="wedgeEllipseCallout">
            <a:avLst>
              <a:gd name="adj1" fmla="val -71532"/>
              <a:gd name="adj2" fmla="val 26818"/>
            </a:avLst>
          </a:prstGeom>
          <a:solidFill>
            <a:srgbClr val="F862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bg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spTree>
    <p:extLst>
      <p:ext uri="{BB962C8B-B14F-4D97-AF65-F5344CB8AC3E}">
        <p14:creationId xmlns:p14="http://schemas.microsoft.com/office/powerpoint/2010/main" val="25146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390" y="-84016"/>
            <a:ext cx="1341530" cy="1200280"/>
          </a:xfrm>
          <a:prstGeom prst="rect">
            <a:avLst/>
          </a:prstGeom>
          <a:noFill/>
        </p:spPr>
        <p:txBody>
          <a:bodyPr wrap="square" lIns="91391" tIns="45696" rIns="91391" bIns="45696" rtlCol="0">
            <a:spAutoFit/>
          </a:bodyPr>
          <a:lstStyle/>
          <a:p>
            <a:pPr algn="ctr"/>
            <a:r>
              <a:rPr lang="en-US" sz="7200" b="1" dirty="0">
                <a:solidFill>
                  <a:srgbClr val="E20CA5"/>
                </a:solidFill>
                <a:latin typeface="Arial Rounded MT Bold" pitchFamily="34" charset="0"/>
                <a:ea typeface="Arial-Rounded" pitchFamily="34" charset="0"/>
                <a:cs typeface="Times New Roman" pitchFamily="18" charset="0"/>
              </a:rPr>
              <a:t>8</a:t>
            </a:r>
          </a:p>
        </p:txBody>
      </p:sp>
      <p:sp>
        <p:nvSpPr>
          <p:cNvPr id="11" name="TextBox 10"/>
          <p:cNvSpPr txBox="1"/>
          <p:nvPr/>
        </p:nvSpPr>
        <p:spPr>
          <a:xfrm>
            <a:off x="1478584" y="178394"/>
            <a:ext cx="10718034" cy="1200280"/>
          </a:xfrm>
          <a:prstGeom prst="rect">
            <a:avLst/>
          </a:prstGeom>
          <a:noFill/>
        </p:spPr>
        <p:txBody>
          <a:bodyPr wrap="square" lIns="91391" tIns="45696" rIns="91391" bIns="45696" rtlCol="0">
            <a:spAutoFit/>
          </a:bodyPr>
          <a:lstStyle/>
          <a:p>
            <a:pPr algn="ctr"/>
            <a:r>
              <a:rPr lang="en-US" sz="7000" b="1" dirty="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grpSp>
        <p:nvGrpSpPr>
          <p:cNvPr id="12" name="Group 11"/>
          <p:cNvGrpSpPr/>
          <p:nvPr/>
        </p:nvGrpSpPr>
        <p:grpSpPr>
          <a:xfrm>
            <a:off x="3200400" y="3193764"/>
            <a:ext cx="82296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6" name="Group 15"/>
          <p:cNvGrpSpPr/>
          <p:nvPr/>
        </p:nvGrpSpPr>
        <p:grpSpPr>
          <a:xfrm>
            <a:off x="2360459" y="3172365"/>
            <a:ext cx="1378806" cy="1412343"/>
            <a:chOff x="1149549" y="1066515"/>
            <a:chExt cx="992332" cy="992332"/>
          </a:xfrm>
          <a:solidFill>
            <a:srgbClr val="F0720A"/>
          </a:solidFill>
        </p:grpSpPr>
        <p:sp>
          <p:nvSpPr>
            <p:cNvPr id="17" name="Oval 16"/>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1</a:t>
            </a:r>
          </a:p>
        </p:txBody>
      </p:sp>
      <p:sp>
        <p:nvSpPr>
          <p:cNvPr id="20" name="TextBox 19"/>
          <p:cNvSpPr txBox="1"/>
          <p:nvPr/>
        </p:nvSpPr>
        <p:spPr>
          <a:xfrm>
            <a:off x="3720806" y="3416895"/>
            <a:ext cx="6605191" cy="923281"/>
          </a:xfrm>
          <a:prstGeom prst="rect">
            <a:avLst/>
          </a:prstGeom>
          <a:noFill/>
        </p:spPr>
        <p:txBody>
          <a:bodyPr wrap="square" lIns="91391" tIns="45696" rIns="91391" bIns="45696" rtlCol="0">
            <a:spAutoFit/>
          </a:bodyPr>
          <a:lstStyle/>
          <a:p>
            <a:pPr algn="ctr"/>
            <a:r>
              <a:rPr lang="en-US" sz="5400" b="1" dirty="0">
                <a:solidFill>
                  <a:schemeClr val="accent6">
                    <a:lumMod val="75000"/>
                  </a:schemeClr>
                </a:solidFill>
                <a:latin typeface="Arial-Rounded" pitchFamily="34" charset="0"/>
                <a:ea typeface="Arial-Rounded" pitchFamily="34" charset="0"/>
                <a:cs typeface="Arial-Rounded" pitchFamily="34" charset="0"/>
              </a:rPr>
              <a:t>CẬU BÉ THÔNG MINH</a:t>
            </a:r>
          </a:p>
        </p:txBody>
      </p:sp>
    </p:spTree>
    <p:extLst>
      <p:ext uri="{BB962C8B-B14F-4D97-AF65-F5344CB8AC3E}">
        <p14:creationId xmlns:p14="http://schemas.microsoft.com/office/powerpoint/2010/main" val="325045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0" t="6000" b="4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20004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6" name="Hành trang số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400" y="324847"/>
            <a:ext cx="609600" cy="609600"/>
          </a:xfrm>
          <a:prstGeom prst="rect">
            <a:avLst/>
          </a:prstGeom>
        </p:spPr>
      </p:pic>
      <p:sp>
        <p:nvSpPr>
          <p:cNvPr id="7" name="Rectangle 6"/>
          <p:cNvSpPr/>
          <p:nvPr/>
        </p:nvSpPr>
        <p:spPr>
          <a:xfrm>
            <a:off x="201215" y="228600"/>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8" name="Cloud 7"/>
          <p:cNvSpPr/>
          <p:nvPr/>
        </p:nvSpPr>
        <p:spPr>
          <a:xfrm>
            <a:off x="5410200" y="5747779"/>
            <a:ext cx="3048000" cy="730269"/>
          </a:xfrm>
          <a:prstGeom prst="cloud">
            <a:avLst/>
          </a:prstGeom>
          <a:solidFill>
            <a:srgbClr val="F862E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20779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5361"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4000" t="-3000" r="1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61353"/>
            <a:ext cx="16956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326231" y="379572"/>
            <a:ext cx="11789569" cy="5570756"/>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cậ</a:t>
            </a:r>
            <a:r>
              <a:rPr lang="en-US" sz="2600" dirty="0">
                <a:latin typeface="Arial-Rounded" panose="020B0500000000000000" pitchFamily="34" charset="0"/>
                <a:ea typeface="Arial-Rounded" panose="020B0500000000000000" pitchFamily="34" charset="0"/>
                <a:cs typeface="Arial-Rounded" panose="020B0500000000000000" pitchFamily="34" charset="0"/>
              </a:rPr>
              <a:t>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9" name="TextBox 8"/>
          <p:cNvSpPr txBox="1"/>
          <p:nvPr/>
        </p:nvSpPr>
        <p:spPr>
          <a:xfrm>
            <a:off x="1944832" y="5820544"/>
            <a:ext cx="7543800" cy="584739"/>
          </a:xfrm>
          <a:prstGeom prst="rect">
            <a:avLst/>
          </a:prstGeom>
          <a:solidFill>
            <a:srgbClr val="F862E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Em hãy tìm từ khó đọc, khó hiểu trong bài.</a:t>
            </a:r>
          </a:p>
        </p:txBody>
      </p:sp>
      <p:sp>
        <p:nvSpPr>
          <p:cNvPr id="10" name="Minus 9"/>
          <p:cNvSpPr/>
          <p:nvPr/>
        </p:nvSpPr>
        <p:spPr>
          <a:xfrm>
            <a:off x="10502336" y="2661887"/>
            <a:ext cx="1371600"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Minus 10"/>
          <p:cNvSpPr/>
          <p:nvPr/>
        </p:nvSpPr>
        <p:spPr>
          <a:xfrm>
            <a:off x="5334000" y="4261355"/>
            <a:ext cx="1828800" cy="228600"/>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Minus 11"/>
          <p:cNvSpPr/>
          <p:nvPr/>
        </p:nvSpPr>
        <p:spPr>
          <a:xfrm>
            <a:off x="10502336" y="4995807"/>
            <a:ext cx="1855327" cy="233686"/>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Minus 12"/>
          <p:cNvSpPr/>
          <p:nvPr/>
        </p:nvSpPr>
        <p:spPr>
          <a:xfrm>
            <a:off x="301254" y="5410200"/>
            <a:ext cx="689346"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Minus 13"/>
          <p:cNvSpPr/>
          <p:nvPr/>
        </p:nvSpPr>
        <p:spPr>
          <a:xfrm>
            <a:off x="5105400" y="1905000"/>
            <a:ext cx="1371600"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Minus 14"/>
          <p:cNvSpPr/>
          <p:nvPr/>
        </p:nvSpPr>
        <p:spPr>
          <a:xfrm>
            <a:off x="11068009" y="3494870"/>
            <a:ext cx="1225168" cy="151414"/>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Minus 15"/>
          <p:cNvSpPr/>
          <p:nvPr/>
        </p:nvSpPr>
        <p:spPr>
          <a:xfrm>
            <a:off x="301254" y="3886200"/>
            <a:ext cx="689346" cy="820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4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1000" t="5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6" name="Rectangle 5"/>
          <p:cNvSpPr/>
          <p:nvPr/>
        </p:nvSpPr>
        <p:spPr>
          <a:xfrm>
            <a:off x="445014" y="228600"/>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7" name="TextBox 6"/>
          <p:cNvSpPr txBox="1"/>
          <p:nvPr/>
        </p:nvSpPr>
        <p:spPr>
          <a:xfrm>
            <a:off x="1207789" y="5869252"/>
            <a:ext cx="670326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Văn bản chia thành mấy câu? </a:t>
            </a:r>
          </a:p>
        </p:txBody>
      </p:sp>
      <p:sp>
        <p:nvSpPr>
          <p:cNvPr id="8" name="TextBox 7"/>
          <p:cNvSpPr txBox="1"/>
          <p:nvPr/>
        </p:nvSpPr>
        <p:spPr>
          <a:xfrm>
            <a:off x="914400" y="5869252"/>
            <a:ext cx="794702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Cuối mỗi câu kết thúc bằng dấu gì? </a:t>
            </a:r>
          </a:p>
        </p:txBody>
      </p:sp>
      <p:cxnSp>
        <p:nvCxnSpPr>
          <p:cNvPr id="9" name="Straight Connector 8"/>
          <p:cNvCxnSpPr/>
          <p:nvPr/>
        </p:nvCxnSpPr>
        <p:spPr>
          <a:xfrm flipH="1">
            <a:off x="1672854" y="179087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9616786" y="1790877"/>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flipH="1">
            <a:off x="7227589" y="2324277"/>
            <a:ext cx="76200" cy="460272"/>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1115291" y="2726692"/>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949036" y="3894909"/>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2423527" y="4202806"/>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H="1">
            <a:off x="7329055" y="3753778"/>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7812169" y="4131485"/>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a:off x="3429000" y="5257800"/>
            <a:ext cx="76200" cy="611451"/>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a:off x="7151389" y="4932178"/>
            <a:ext cx="76200" cy="533400"/>
          </a:xfrm>
          <a:prstGeom prst="line">
            <a:avLst/>
          </a:prstGeom>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1423021" y="5869251"/>
            <a:ext cx="670326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2652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t="6000" r="1000" b="44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2057400" y="1224709"/>
            <a:ext cx="364253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5" name="Rectangle 4"/>
          <p:cNvSpPr/>
          <p:nvPr/>
        </p:nvSpPr>
        <p:spPr>
          <a:xfrm>
            <a:off x="1066800" y="2828835"/>
            <a:ext cx="9677400" cy="1200329"/>
          </a:xfrm>
          <a:prstGeom prst="rect">
            <a:avLst/>
          </a:prstGeom>
        </p:spPr>
        <p:txBody>
          <a:bodyPr wrap="square">
            <a:spAutoFit/>
          </a:bodyPr>
          <a:lstStyle/>
          <a:p>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a:t>
            </a:r>
            <a:endParaRPr lang="en-US" sz="2800" dirty="0"/>
          </a:p>
        </p:txBody>
      </p:sp>
      <p:cxnSp>
        <p:nvCxnSpPr>
          <p:cNvPr id="6" name="Straight Connector 5"/>
          <p:cNvCxnSpPr/>
          <p:nvPr/>
        </p:nvCxnSpPr>
        <p:spPr>
          <a:xfrm flipH="1">
            <a:off x="4800600" y="2844260"/>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H="1">
            <a:off x="3962400" y="3444425"/>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H="1">
            <a:off x="8839200" y="3519054"/>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H="1">
            <a:off x="8721436" y="3513698"/>
            <a:ext cx="152400" cy="584739"/>
          </a:xfrm>
          <a:prstGeom prst="line">
            <a:avLst/>
          </a:prstGeom>
          <a:ln/>
        </p:spPr>
        <p:style>
          <a:lnRef idx="3">
            <a:schemeClr val="accent4"/>
          </a:lnRef>
          <a:fillRef idx="0">
            <a:schemeClr val="accent4"/>
          </a:fillRef>
          <a:effectRef idx="2">
            <a:schemeClr val="accent4"/>
          </a:effectRef>
          <a:fontRef idx="minor">
            <a:schemeClr val="tx1"/>
          </a:fontRef>
        </p:style>
      </p:cxn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20196" y="5468924"/>
            <a:ext cx="1158918" cy="1313676"/>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5120472" y="5387822"/>
            <a:ext cx="1158918" cy="1313676"/>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1277600" y="5387822"/>
            <a:ext cx="1158918" cy="131367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884077"/>
            <a:ext cx="1676400" cy="960183"/>
          </a:xfrm>
          <a:prstGeom prst="rect">
            <a:avLst/>
          </a:prstGeom>
        </p:spPr>
      </p:pic>
    </p:spTree>
    <p:extLst>
      <p:ext uri="{BB962C8B-B14F-4D97-AF65-F5344CB8AC3E}">
        <p14:creationId xmlns:p14="http://schemas.microsoft.com/office/powerpoint/2010/main" val="3051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4000" b="45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6" name="Rectangle 5"/>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7" name="TextBox 6"/>
          <p:cNvSpPr txBox="1"/>
          <p:nvPr/>
        </p:nvSpPr>
        <p:spPr>
          <a:xfrm>
            <a:off x="2431310" y="6044661"/>
            <a:ext cx="55626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Bài đọc có mấy đoạn?</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1279247"/>
            <a:ext cx="527050" cy="184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59" y="3292389"/>
            <a:ext cx="527050"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59" y="5062542"/>
            <a:ext cx="52705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583375" y="1619574"/>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1008139" y="2895599"/>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68705" y="3660618"/>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7696200" y="4508913"/>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Flowchart: Connector 14"/>
          <p:cNvSpPr/>
          <p:nvPr/>
        </p:nvSpPr>
        <p:spPr>
          <a:xfrm>
            <a:off x="539354" y="5293345"/>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3</a:t>
            </a:r>
          </a:p>
        </p:txBody>
      </p:sp>
      <p:sp>
        <p:nvSpPr>
          <p:cNvPr id="16" name="Flowchart: Connector 15"/>
          <p:cNvSpPr/>
          <p:nvPr/>
        </p:nvSpPr>
        <p:spPr>
          <a:xfrm>
            <a:off x="3454116" y="5671601"/>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3</a:t>
            </a:r>
          </a:p>
        </p:txBody>
      </p:sp>
      <p:sp>
        <p:nvSpPr>
          <p:cNvPr id="17" name="TextBox 16"/>
          <p:cNvSpPr txBox="1"/>
          <p:nvPr/>
        </p:nvSpPr>
        <p:spPr>
          <a:xfrm>
            <a:off x="2431310" y="6044660"/>
            <a:ext cx="55626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0697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2667000" y="259582"/>
            <a:ext cx="39624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974" y="0"/>
            <a:ext cx="2674959" cy="2360519"/>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933" y="5546465"/>
            <a:ext cx="1753077" cy="121920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24121" y="5467942"/>
            <a:ext cx="1753077" cy="1219200"/>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201599" y="5546465"/>
            <a:ext cx="1142802" cy="1219200"/>
          </a:xfrm>
          <a:prstGeom prst="rect">
            <a:avLst/>
          </a:prstGeom>
        </p:spPr>
      </p:pic>
      <p:sp>
        <p:nvSpPr>
          <p:cNvPr id="11" name="Rectangle 10"/>
          <p:cNvSpPr/>
          <p:nvPr/>
        </p:nvSpPr>
        <p:spPr>
          <a:xfrm>
            <a:off x="963089" y="2191451"/>
            <a:ext cx="10287000"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9" y="707710"/>
            <a:ext cx="2190750" cy="1627602"/>
          </a:xfrm>
          <a:prstGeom prst="rect">
            <a:avLst/>
          </a:prstGeom>
        </p:spPr>
      </p:pic>
      <p:pic>
        <p:nvPicPr>
          <p:cNvPr id="13" name="Picture 2" descr="C:\Users\Nhung\Desktop\CD8 BAI 5.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6477198" y="4573574"/>
            <a:ext cx="4724400" cy="2055826"/>
          </a:xfrm>
          <a:prstGeom prst="rect">
            <a:avLst/>
          </a:prstGeom>
          <a:noFill/>
        </p:spPr>
      </p:pic>
    </p:spTree>
    <p:extLst>
      <p:ext uri="{BB962C8B-B14F-4D97-AF65-F5344CB8AC3E}">
        <p14:creationId xmlns:p14="http://schemas.microsoft.com/office/powerpoint/2010/main" val="3731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par>
                          <p:cTn id="13" fill="hold">
                            <p:stCondLst>
                              <p:cond delay="10100"/>
                            </p:stCondLst>
                            <p:childTnLst>
                              <p:par>
                                <p:cTn id="14" presetID="6" presetClass="entr" presetSubtype="16" fill="hold" nodeType="afterEffect">
                                  <p:stCondLst>
                                    <p:cond delay="0"/>
                                  </p:stCondLst>
                                  <p:iterate type="lt">
                                    <p:tmPct val="10000"/>
                                  </p:iterate>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circle(in)">
                                      <p:cBhvr>
                                        <p:cTn id="16" dur="2000"/>
                                        <p:tgtEl>
                                          <p:spTgt spid="11">
                                            <p:txEl>
                                              <p:pRg st="1" end="1"/>
                                            </p:txEl>
                                          </p:spTgt>
                                        </p:tgtEl>
                                      </p:cBhvr>
                                    </p:animEffect>
                                  </p:childTnLst>
                                </p:cTn>
                              </p:par>
                            </p:childTnLst>
                          </p:cTn>
                        </p:par>
                        <p:par>
                          <p:cTn id="17" fill="hold">
                            <p:stCondLst>
                              <p:cond delay="17300"/>
                            </p:stCondLst>
                            <p:childTnLst>
                              <p:par>
                                <p:cTn id="18" presetID="6" presetClass="entr" presetSubtype="16" fill="hold" nodeType="afterEffect">
                                  <p:stCondLst>
                                    <p:cond delay="0"/>
                                  </p:stCondLst>
                                  <p:iterate type="lt">
                                    <p:tmPct val="10000"/>
                                  </p:iterate>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circle(in)">
                                      <p:cBhvr>
                                        <p:cTn id="20" dur="2000"/>
                                        <p:tgtEl>
                                          <p:spTgt spid="11">
                                            <p:txEl>
                                              <p:pRg st="2" end="2"/>
                                            </p:txEl>
                                          </p:spTgt>
                                        </p:tgtEl>
                                      </p:cBhvr>
                                    </p:animEffect>
                                  </p:childTnLst>
                                </p:cTn>
                              </p:par>
                            </p:childTnLst>
                          </p:cTn>
                        </p:par>
                        <p:par>
                          <p:cTn id="21" fill="hold">
                            <p:stCondLst>
                              <p:cond delay="26700"/>
                            </p:stCondLst>
                            <p:childTnLst>
                              <p:par>
                                <p:cTn id="22" presetID="6" presetClass="entr" presetSubtype="16" fill="hold" nodeType="afterEffect">
                                  <p:stCondLst>
                                    <p:cond delay="0"/>
                                  </p:stCondLst>
                                  <p:iterate type="lt">
                                    <p:tmPct val="10000"/>
                                  </p:iterate>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circle(in)">
                                      <p:cBhvr>
                                        <p:cTn id="24" dur="2000"/>
                                        <p:tgtEl>
                                          <p:spTgt spid="1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t="6000" b="45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Rectangle 6"/>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1138877"/>
            <a:ext cx="527050" cy="206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89" y="3200401"/>
            <a:ext cx="527050" cy="157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04" y="4915104"/>
            <a:ext cx="52705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071255" y="6067491"/>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3</a:t>
            </a:r>
          </a:p>
        </p:txBody>
      </p:sp>
      <p:sp>
        <p:nvSpPr>
          <p:cNvPr id="12" name="TextBox 11"/>
          <p:cNvSpPr txBox="1"/>
          <p:nvPr/>
        </p:nvSpPr>
        <p:spPr>
          <a:xfrm>
            <a:off x="2362200" y="4774726"/>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3</a:t>
            </a:r>
          </a:p>
        </p:txBody>
      </p:sp>
      <p:sp>
        <p:nvSpPr>
          <p:cNvPr id="13" name="TextBox 12"/>
          <p:cNvSpPr txBox="1"/>
          <p:nvPr/>
        </p:nvSpPr>
        <p:spPr>
          <a:xfrm>
            <a:off x="2590800" y="5306330"/>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Học sinh đọc toàn bài</a:t>
            </a:r>
          </a:p>
        </p:txBody>
      </p:sp>
    </p:spTree>
    <p:extLst>
      <p:ext uri="{BB962C8B-B14F-4D97-AF65-F5344CB8AC3E}">
        <p14:creationId xmlns:p14="http://schemas.microsoft.com/office/powerpoint/2010/main" val="18064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t="51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9" name="Cloud 8"/>
          <p:cNvSpPr/>
          <p:nvPr/>
        </p:nvSpPr>
        <p:spPr>
          <a:xfrm>
            <a:off x="3200400" y="5722159"/>
            <a:ext cx="3505200" cy="914400"/>
          </a:xfrm>
          <a:prstGeom prst="cloud">
            <a:avLst/>
          </a:prstGeom>
          <a:solidFill>
            <a:srgbClr val="F862E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8944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0673" y="4267200"/>
            <a:ext cx="4724400" cy="2590800"/>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Box 6"/>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8" name="Rectangle 7"/>
          <p:cNvSpPr/>
          <p:nvPr/>
        </p:nvSpPr>
        <p:spPr>
          <a:xfrm>
            <a:off x="609274" y="1967859"/>
            <a:ext cx="11201726" cy="2554545"/>
          </a:xfrm>
          <a:prstGeom prst="rect">
            <a:avLst/>
          </a:prstGeom>
        </p:spPr>
        <p:txBody>
          <a:bodyPr wrap="square">
            <a:spAutoFit/>
          </a:bodyP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6900" y="146625"/>
            <a:ext cx="2057400" cy="1390650"/>
          </a:xfrm>
          <a:prstGeom prst="ellipse">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891" y="-297328"/>
            <a:ext cx="2674959" cy="2360519"/>
          </a:xfrm>
          <a:prstGeom prst="rect">
            <a:avLst/>
          </a:prstGeom>
        </p:spPr>
      </p:pic>
      <p:sp>
        <p:nvSpPr>
          <p:cNvPr id="11" name="TextBox 10"/>
          <p:cNvSpPr txBox="1"/>
          <p:nvPr/>
        </p:nvSpPr>
        <p:spPr>
          <a:xfrm>
            <a:off x="156346" y="5053940"/>
            <a:ext cx="6244454" cy="1077182"/>
          </a:xfrm>
          <a:prstGeom prst="rect">
            <a:avLst/>
          </a:prstGeom>
          <a:solidFill>
            <a:schemeClr val="bg1"/>
          </a:solidFill>
        </p:spPr>
        <p:txBody>
          <a:bodyPr wrap="square" lIns="91403" tIns="45702" rIns="91403" bIns="45702" rtlCol="0">
            <a:spAutoFit/>
          </a:bodyPr>
          <a:lstStyle/>
          <a:p>
            <a:pPr marL="514350" indent="-514350">
              <a:buAutoNum type="alphaLcPeriod"/>
            </a:pPr>
            <a:r>
              <a:rPr lang="en-US" sz="3200" b="1" dirty="0">
                <a:latin typeface="Arial-Rounded" pitchFamily="34" charset="0"/>
                <a:ea typeface="Arial-Rounded" pitchFamily="34" charset="0"/>
                <a:cs typeface="Arial-Rounded" pitchFamily="34" charset="0"/>
              </a:rPr>
              <a:t>Cậu bé Vinh và các bạn chơi trò gì?</a:t>
            </a:r>
          </a:p>
        </p:txBody>
      </p:sp>
      <p:cxnSp>
        <p:nvCxnSpPr>
          <p:cNvPr id="12" name="Straight Connector 11"/>
          <p:cNvCxnSpPr/>
          <p:nvPr/>
        </p:nvCxnSpPr>
        <p:spPr>
          <a:xfrm>
            <a:off x="3436735" y="2438400"/>
            <a:ext cx="212586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6096000" y="2438400"/>
            <a:ext cx="29718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11049000" y="2438400"/>
            <a:ext cx="6096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62000" y="2895600"/>
            <a:ext cx="5334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145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419599"/>
            <a:ext cx="4724400" cy="2445327"/>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Box 6"/>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2 và trả lời câu hỏi:</a:t>
            </a:r>
          </a:p>
        </p:txBody>
      </p:sp>
      <p:sp>
        <p:nvSpPr>
          <p:cNvPr id="8" name="Rectangle 7"/>
          <p:cNvSpPr/>
          <p:nvPr/>
        </p:nvSpPr>
        <p:spPr>
          <a:xfrm>
            <a:off x="713509" y="1477128"/>
            <a:ext cx="11125200" cy="2554545"/>
          </a:xfrm>
          <a:prstGeom prst="rect">
            <a:avLst/>
          </a:prstGeom>
        </p:spPr>
        <p:txBody>
          <a:bodyPr wrap="square">
            <a:spAutoFit/>
          </a:bodyP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lvl="0"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156346" y="5053940"/>
            <a:ext cx="6244454" cy="1077182"/>
          </a:xfrm>
          <a:prstGeom prst="rect">
            <a:avLst/>
          </a:prstGeom>
          <a:solidFill>
            <a:schemeClr val="bg1"/>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b. Vinh làm thế nào để lấy được quả bóng ở dưới hố lên? </a:t>
            </a:r>
          </a:p>
        </p:txBody>
      </p:sp>
      <p:cxnSp>
        <p:nvCxnSpPr>
          <p:cNvPr id="10" name="Straight Connector 9"/>
          <p:cNvCxnSpPr/>
          <p:nvPr/>
        </p:nvCxnSpPr>
        <p:spPr>
          <a:xfrm>
            <a:off x="5638800" y="1981200"/>
            <a:ext cx="6096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838200" y="2438400"/>
            <a:ext cx="419100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156346" y="5144743"/>
            <a:ext cx="6244454" cy="1077182"/>
          </a:xfrm>
          <a:prstGeom prst="rect">
            <a:avLst/>
          </a:prstGeom>
          <a:solidFill>
            <a:schemeClr val="bg1"/>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c. Vì sao các bạn nhìn Vinh trầm trồ thán phục? </a:t>
            </a:r>
          </a:p>
        </p:txBody>
      </p:sp>
      <p:sp>
        <p:nvSpPr>
          <p:cNvPr id="18" name="Rounded Rectangle 17"/>
          <p:cNvSpPr/>
          <p:nvPr/>
        </p:nvSpPr>
        <p:spPr>
          <a:xfrm>
            <a:off x="533882" y="3632862"/>
            <a:ext cx="7848600" cy="1015340"/>
          </a:xfrm>
          <a:prstGeom prst="roundRect">
            <a:avLst/>
          </a:prstGeom>
          <a:ln>
            <a:solidFill>
              <a:srgbClr val="E20CA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prstClr val="black"/>
                </a:solidFill>
                <a:latin typeface="Arial-Rounded" pitchFamily="34" charset="0"/>
                <a:ea typeface="Arial-Rounded" pitchFamily="34" charset="0"/>
                <a:cs typeface="Arial-Rounded" pitchFamily="34" charset="0"/>
              </a:rPr>
              <a:t>Các bạn nhìn Vinh trầm trồ thán phục vì cậu ấy thông minh, nhanh trí.</a:t>
            </a:r>
            <a:endParaRPr lang="en-US" dirty="0"/>
          </a:p>
        </p:txBody>
      </p:sp>
    </p:spTree>
    <p:extLst>
      <p:ext uri="{BB962C8B-B14F-4D97-AF65-F5344CB8AC3E}">
        <p14:creationId xmlns:p14="http://schemas.microsoft.com/office/powerpoint/2010/main" val="34968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2768986"/>
            <a:ext cx="4724400" cy="4089014"/>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3 và trả lời câu hỏi:</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914400" y="1691768"/>
            <a:ext cx="11049000" cy="1077218"/>
          </a:xfrm>
          <a:prstGeom prst="rect">
            <a:avLst/>
          </a:prstGeom>
        </p:spPr>
        <p:txBody>
          <a:bodyPr wrap="square">
            <a:spAutoFit/>
          </a:bodyP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p:txBody>
      </p:sp>
      <p:sp>
        <p:nvSpPr>
          <p:cNvPr id="9" name="TextBox 8"/>
          <p:cNvSpPr txBox="1"/>
          <p:nvPr/>
        </p:nvSpPr>
        <p:spPr>
          <a:xfrm>
            <a:off x="1052945" y="4274902"/>
            <a:ext cx="6244454" cy="1200292"/>
          </a:xfrm>
          <a:prstGeom prst="rect">
            <a:avLst/>
          </a:prstGeom>
          <a:solidFill>
            <a:schemeClr val="bg1"/>
          </a:solidFill>
        </p:spPr>
        <p:txBody>
          <a:bodyPr wrap="square" lIns="91403" tIns="45702" rIns="91403" bIns="45702" rtlCol="0">
            <a:spAutoFit/>
          </a:bodyPr>
          <a:lstStyle/>
          <a:p>
            <a:r>
              <a:rPr lang="en-US" sz="3600" b="1" dirty="0">
                <a:latin typeface="Arial-Rounded" pitchFamily="34" charset="0"/>
                <a:ea typeface="Arial-Rounded" pitchFamily="34" charset="0"/>
                <a:cs typeface="Arial-Rounded" pitchFamily="34" charset="0"/>
              </a:rPr>
              <a:t>c. Cậu bé Vinh ngày ấy về sau trở thành gì? </a:t>
            </a:r>
          </a:p>
        </p:txBody>
      </p:sp>
      <p:cxnSp>
        <p:nvCxnSpPr>
          <p:cNvPr id="10" name="Straight Connector 9"/>
          <p:cNvCxnSpPr/>
          <p:nvPr/>
        </p:nvCxnSpPr>
        <p:spPr>
          <a:xfrm>
            <a:off x="9364864" y="2209800"/>
            <a:ext cx="107453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10744200" y="2147455"/>
            <a:ext cx="107453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1066800" y="25908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414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89" y="3472135"/>
            <a:ext cx="11583187" cy="2374357"/>
          </a:xfrm>
          <a:prstGeom prst="rect">
            <a:avLst/>
          </a:prstGeom>
        </p:spPr>
      </p:pic>
    </p:spTree>
    <p:extLst>
      <p:ext uri="{BB962C8B-B14F-4D97-AF65-F5344CB8AC3E}">
        <p14:creationId xmlns:p14="http://schemas.microsoft.com/office/powerpoint/2010/main" val="3678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70746"/>
            <a:ext cx="11441191" cy="2329654"/>
          </a:xfrm>
          <a:prstGeom prst="rect">
            <a:avLst/>
          </a:prstGeom>
        </p:spPr>
      </p:pic>
    </p:spTree>
    <p:extLst>
      <p:ext uri="{BB962C8B-B14F-4D97-AF65-F5344CB8AC3E}">
        <p14:creationId xmlns:p14="http://schemas.microsoft.com/office/powerpoint/2010/main" val="322370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60" b="100000" l="0" r="100000">
                        <a14:foregroundMark x1="55923" y1="7726" x2="69615" y2="3733"/>
                      </a14:backgroundRemoval>
                    </a14:imgEffect>
                  </a14:imgLayer>
                </a14:imgProps>
              </a:ext>
              <a:ext uri="{28A0092B-C50C-407E-A947-70E740481C1C}">
                <a14:useLocalDpi xmlns:a14="http://schemas.microsoft.com/office/drawing/2010/main" val="0"/>
              </a:ext>
            </a:extLst>
          </a:blip>
          <a:stretch>
            <a:fillRect/>
          </a:stretch>
        </p:blipFill>
        <p:spPr>
          <a:xfrm>
            <a:off x="4648200" y="0"/>
            <a:ext cx="4648200" cy="37134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259" y="1973764"/>
            <a:ext cx="1744062" cy="1188209"/>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682961" y="-288793"/>
            <a:ext cx="4038600" cy="4312549"/>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122802" y="2971800"/>
            <a:ext cx="1158918" cy="1051956"/>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429941" y="2414185"/>
            <a:ext cx="1158918" cy="157837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608556" y="2971800"/>
            <a:ext cx="1158918" cy="102076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00" y="-288793"/>
            <a:ext cx="2819400" cy="1791218"/>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5436" y="-42548"/>
            <a:ext cx="2060046" cy="1599794"/>
          </a:xfrm>
          <a:prstGeom prst="rect">
            <a:avLst/>
          </a:prstGeom>
        </p:spPr>
      </p:pic>
      <p:pic>
        <p:nvPicPr>
          <p:cNvPr id="11" name="Picture 1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31254" y="838200"/>
            <a:ext cx="2625436" cy="2326911"/>
          </a:xfrm>
          <a:prstGeom prst="rect">
            <a:avLst/>
          </a:prstGeom>
        </p:spPr>
      </p:pic>
    </p:spTree>
    <p:extLst>
      <p:ext uri="{BB962C8B-B14F-4D97-AF65-F5344CB8AC3E}">
        <p14:creationId xmlns:p14="http://schemas.microsoft.com/office/powerpoint/2010/main" val="1252327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762002" y="1649236"/>
            <a:ext cx="465462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Khuân vác; liên tiếp</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518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chuyện; bâng khuâng</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762001" y="2755769"/>
            <a:ext cx="4654624" cy="928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xuân; bóng chuyền </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324600" y="2718585"/>
            <a:ext cx="5181600" cy="965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109" y="1633210"/>
            <a:ext cx="711515"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710" y="2855151"/>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626" y="2791582"/>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683"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091797" y="117339"/>
            <a:ext cx="7637950" cy="8254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ngữ có chứa vần uyên,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45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14" name="Arrow: Right 23">
            <a:hlinkClick r:id="rId3" action="ppaction://hlinksldjump"/>
            <a:extLst>
              <a:ext uri="{FF2B5EF4-FFF2-40B4-BE49-F238E27FC236}">
                <a16:creationId xmlns:a16="http://schemas.microsoft.com/office/drawing/2014/main" id="{3EEF4308-CB4D-44EC-B078-C50CC9BE88EE}"/>
              </a:ext>
            </a:extLst>
          </p:cNvPr>
          <p:cNvSpPr/>
          <p:nvPr/>
        </p:nvSpPr>
        <p:spPr>
          <a:xfrm rot="10605222" flipH="1">
            <a:off x="11211620" y="6046642"/>
            <a:ext cx="964616" cy="58411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038600"/>
            <a:ext cx="4175012" cy="2457474"/>
          </a:xfrm>
        </p:spPr>
      </p:pic>
      <p:sp>
        <p:nvSpPr>
          <p:cNvPr id="18" name="Rounded Rectangle 17"/>
          <p:cNvSpPr/>
          <p:nvPr/>
        </p:nvSpPr>
        <p:spPr>
          <a:xfrm>
            <a:off x="1905000" y="214135"/>
            <a:ext cx="8701798" cy="1103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SHS: Chuyện gì sảy ra khi các bạn nhỏ đang chơi đá cầu? </a:t>
            </a:r>
          </a:p>
        </p:txBody>
      </p:sp>
      <p:sp>
        <p:nvSpPr>
          <p:cNvPr id="15" name="Oval Callout 14"/>
          <p:cNvSpPr/>
          <p:nvPr/>
        </p:nvSpPr>
        <p:spPr>
          <a:xfrm>
            <a:off x="2669535" y="1600325"/>
            <a:ext cx="6904747" cy="2514600"/>
          </a:xfrm>
          <a:prstGeom prst="wedgeEllipseCallout">
            <a:avLst>
              <a:gd name="adj1" fmla="val 50855"/>
              <a:gd name="adj2" fmla="val 60296"/>
            </a:avLst>
          </a:prstGeom>
          <a:solidFill>
            <a:srgbClr val="F862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ln w="11430"/>
                <a:solidFill>
                  <a:prstClr val="black"/>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Khi các bạn đang chơi đá cầu, quả cầu đã bị đá mắc trên cành cây cao.</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800" y="3695700"/>
            <a:ext cx="2209800" cy="1752600"/>
          </a:xfrm>
          <a:prstGeom prst="ellipse">
            <a:avLst/>
          </a:prstGeom>
          <a:ln>
            <a:noFill/>
          </a:ln>
          <a:effectLst>
            <a:softEdge rad="112500"/>
          </a:effectLst>
        </p:spPr>
      </p:pic>
    </p:spTree>
    <p:extLst>
      <p:ext uri="{BB962C8B-B14F-4D97-AF65-F5344CB8AC3E}">
        <p14:creationId xmlns:p14="http://schemas.microsoft.com/office/powerpoint/2010/main" val="2214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fltVal val="0"/>
                                          </p:val>
                                        </p:tav>
                                      </p:tavLst>
                                    </p:anim>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4</a:t>
            </a:r>
          </a:p>
        </p:txBody>
      </p:sp>
      <p:sp>
        <p:nvSpPr>
          <p:cNvPr id="3" name="Right Arrow 2">
            <a:hlinkClick r:id="rId18" action="ppaction://hlinksldjump"/>
          </p:cNvPr>
          <p:cNvSpPr/>
          <p:nvPr/>
        </p:nvSpPr>
        <p:spPr>
          <a:xfrm>
            <a:off x="11125200" y="6183526"/>
            <a:ext cx="914400" cy="53340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3.88889E-6 -4.04255E-6 L 0.55799 -0.66512 " pathEditMode="relative" rAng="0" ptsTypes="AA">
                                      <p:cBhvr>
                                        <p:cTn id="14" dur="2000" fill="hold"/>
                                        <p:tgtEl>
                                          <p:spTgt spid="7"/>
                                        </p:tgtEl>
                                        <p:attrNameLst>
                                          <p:attrName>ppt_x</p:attrName>
                                          <p:attrName>ppt_y</p:attrName>
                                        </p:attrNameLst>
                                      </p:cBhvr>
                                      <p:rCtr x="27899" y="-33256"/>
                                    </p:animMotion>
                                  </p:childTnLst>
                                </p:cTn>
                              </p:par>
                              <p:par>
                                <p:cTn id="15" presetID="64" presetClass="path" presetSubtype="0" accel="50000" decel="50000" fill="hold" nodeType="withEffect">
                                  <p:stCondLst>
                                    <p:cond delay="0"/>
                                  </p:stCondLst>
                                  <p:childTnLst>
                                    <p:animMotion origin="layout" path="M 3.61111E-6 -1.75763E-7 L 0.60225 -0.50809 " pathEditMode="relative" rAng="0" ptsTypes="AA">
                                      <p:cBhvr>
                                        <p:cTn id="16" dur="2000" fill="hold"/>
                                        <p:tgtEl>
                                          <p:spTgt spid="9"/>
                                        </p:tgtEl>
                                        <p:attrNameLst>
                                          <p:attrName>ppt_x</p:attrName>
                                          <p:attrName>ppt_y</p:attrName>
                                        </p:attrNameLst>
                                      </p:cBhvr>
                                      <p:rCtr x="30104" y="-2541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11111E-6 -3.11748E-6 L 0.52639 -0.00347 " pathEditMode="relative" rAng="0" ptsTypes="AA">
                                      <p:cBhvr>
                                        <p:cTn id="36" dur="2000" fill="hold"/>
                                        <p:tgtEl>
                                          <p:spTgt spid="15"/>
                                        </p:tgtEl>
                                        <p:attrNameLst>
                                          <p:attrName>ppt_x</p:attrName>
                                          <p:attrName>ppt_y</p:attrName>
                                        </p:attrNameLst>
                                      </p:cBhvr>
                                      <p:rCtr x="26319"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6724" fill="hold"/>
                                        <p:tgtEl>
                                          <p:spTgt spid="4"/>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765</Words>
  <Application>Microsoft Office PowerPoint</Application>
  <PresentationFormat>Widescreen</PresentationFormat>
  <Paragraphs>144</Paragraphs>
  <Slides>26</Slides>
  <Notes>2</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.VnArabia</vt:lpstr>
      <vt:lpstr>Arial</vt:lpstr>
      <vt:lpstr>Arial Rounded MT Bold</vt:lpstr>
      <vt:lpstr>Arial-Rounded</vt:lpstr>
      <vt:lpstr>Calibri</vt:lpstr>
      <vt:lpstr>HP001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TÂY DU KÝ</dc:title>
  <dc:creator>Windows User</dc:creator>
  <cp:lastModifiedBy>DELL</cp:lastModifiedBy>
  <cp:revision>67</cp:revision>
  <dcterms:created xsi:type="dcterms:W3CDTF">2020-05-04T22:33:34Z</dcterms:created>
  <dcterms:modified xsi:type="dcterms:W3CDTF">2023-04-28T14:03:14Z</dcterms:modified>
</cp:coreProperties>
</file>