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6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6" r:id="rId17"/>
    <p:sldId id="307" r:id="rId18"/>
    <p:sldId id="309" r:id="rId19"/>
    <p:sldId id="310" r:id="rId20"/>
    <p:sldId id="311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14" r:id="rId29"/>
    <p:sldId id="262" r:id="rId30"/>
    <p:sldId id="261" r:id="rId31"/>
    <p:sldId id="264" r:id="rId32"/>
    <p:sldId id="266" r:id="rId33"/>
    <p:sldId id="267" r:id="rId34"/>
    <p:sldId id="265" r:id="rId35"/>
    <p:sldId id="268" r:id="rId36"/>
    <p:sldId id="305" r:id="rId37"/>
    <p:sldId id="269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301" r:id="rId46"/>
    <p:sldId id="280" r:id="rId47"/>
    <p:sldId id="300" r:id="rId48"/>
    <p:sldId id="302" r:id="rId49"/>
    <p:sldId id="281" r:id="rId50"/>
    <p:sldId id="322" r:id="rId51"/>
  </p:sldIdLst>
  <p:sldSz cx="12192000" cy="6858000"/>
  <p:notesSz cx="6858000" cy="9144000"/>
  <p:embeddedFontLst>
    <p:embeddedFont>
      <p:font typeface="Century Gothic" pitchFamily="34" charset="0"/>
      <p:regular r:id="rId53"/>
      <p:bold r:id="rId54"/>
      <p:italic r:id="rId55"/>
      <p:boldItalic r:id="rId56"/>
    </p:embeddedFont>
    <p:embeddedFont>
      <p:font typeface="黑体" pitchFamily="49" charset="-122"/>
      <p:regular r:id="rId57"/>
    </p:embeddedFont>
    <p:embeddedFont>
      <p:font typeface="Algerian" pitchFamily="82" charset="0"/>
      <p:regular r:id="rId58"/>
    </p:embeddedFont>
    <p:embeddedFont>
      <p:font typeface="Arial Black" pitchFamily="34" charset="0"/>
      <p:bold r:id="rId59"/>
    </p:embeddedFont>
    <p:embeddedFont>
      <p:font typeface="Arial Unicode MS" pitchFamily="34" charset="-128"/>
      <p:regular r:id="rId60"/>
    </p:embeddedFont>
    <p:embeddedFont>
      <p:font typeface="Bahnschrift" charset="0"/>
      <p:regular r:id="rId61"/>
      <p:bold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宋体" pitchFamily="2" charset="-122"/>
      <p:regular r:id="rId67"/>
    </p:embeddedFont>
    <p:embeddedFont>
      <p:font typeface="Bernard MT Condensed" pitchFamily="18" charset="0"/>
      <p:regular r:id="rId68"/>
    </p:embeddedFont>
    <p:embeddedFont>
      <p:font typeface="Britannic Bold" pitchFamily="34" charset="0"/>
      <p:regular r:id="rId69"/>
    </p:embeddedFont>
    <p:embeddedFont>
      <p:font typeface="Tahoma" pitchFamily="34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>
        <p:scale>
          <a:sx n="66" d="100"/>
          <a:sy n="66" d="100"/>
        </p:scale>
        <p:origin x="-882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D12D-0C3F-414E-B792-4AAB0FB83D29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F108C-250C-4C7B-8FBB-669888FA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801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8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7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55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93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08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07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48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4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80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30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46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0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4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microsoft.com/office/2007/relationships/hdphoto" Target="../media/hdphoto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1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/ˈpækɪt/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838" y="1635781"/>
            <a:ext cx="4419983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carton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/ˈkɑːrtn/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1391886" y="1257263"/>
            <a:ext cx="2572624" cy="4639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4616" t="8605" r="28022" b="17423"/>
          <a:stretch/>
        </p:blipFill>
        <p:spPr>
          <a:xfrm flipH="1">
            <a:off x="2822686" y="3321016"/>
            <a:ext cx="2103344" cy="26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691" y="1666610"/>
            <a:ext cx="3192211" cy="43438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239002" y="4629755"/>
            <a:ext cx="4133849" cy="1209020"/>
            <a:chOff x="7045818" y="2629520"/>
            <a:chExt cx="4133849" cy="1209020"/>
          </a:xfrm>
        </p:grpSpPr>
        <p:sp>
          <p:nvSpPr>
            <p:cNvPr id="10" name="Rectangle 9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  <a:r>
                <a:rPr lang="en-US" sz="4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/ɡlæsɪz/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02" y="4629755"/>
            <a:ext cx="1261313" cy="1716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42" y="4629755"/>
            <a:ext cx="1261313" cy="17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bowl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/bəʊl/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15702"/>
          <a:stretch/>
        </p:blipFill>
        <p:spPr>
          <a:xfrm>
            <a:off x="1407073" y="2118581"/>
            <a:ext cx="4434927" cy="29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194211" y="904097"/>
            <a:ext cx="1135674" cy="214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9" y="3992615"/>
            <a:ext cx="2148357" cy="20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5206278" y="2193972"/>
            <a:ext cx="1250438" cy="225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540" y="3771469"/>
            <a:ext cx="1551592" cy="21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5702"/>
          <a:stretch/>
        </p:blipFill>
        <p:spPr>
          <a:xfrm>
            <a:off x="7849511" y="1111144"/>
            <a:ext cx="2155621" cy="1417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8446" y="444894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373" y="2465609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2717" y="252882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bowl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9511" y="570634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61516" y="574434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613881" y="3814701"/>
            <a:ext cx="2059937" cy="1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27" y="3712246"/>
            <a:ext cx="2145830" cy="178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2736" r="49160" b="33709"/>
          <a:stretch/>
        </p:blipFill>
        <p:spPr>
          <a:xfrm>
            <a:off x="4792793" y="3810484"/>
            <a:ext cx="2279791" cy="1685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8084" y="570760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biscuit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538" y="289508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9245" y="281955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9245" y="56794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noodles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8538" y="572793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59" y="905442"/>
            <a:ext cx="1640459" cy="189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975" y="655924"/>
            <a:ext cx="1871749" cy="2102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16" y="1067047"/>
            <a:ext cx="1705852" cy="18280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8084" y="290603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PLAY</a:t>
            </a:r>
          </a:p>
        </p:txBody>
      </p:sp>
      <p:sp>
        <p:nvSpPr>
          <p:cNvPr id="5" name="next">
            <a:hlinkClick r:id="" action="ppaction://hlinkshowjump?jump=nextslide"/>
          </p:cNvPr>
          <p:cNvSpPr/>
          <p:nvPr/>
        </p:nvSpPr>
        <p:spPr>
          <a:xfrm>
            <a:off x="5538800" y="4431322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43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water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juice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27" y="1574262"/>
            <a:ext cx="2921665" cy="31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choclate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32736" r="49160" b="33709"/>
          <a:stretch/>
        </p:blipFill>
        <p:spPr>
          <a:xfrm>
            <a:off x="1167731" y="2450985"/>
            <a:ext cx="2646391" cy="19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Water 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Lemon juice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57" y="1805203"/>
            <a:ext cx="2809665" cy="32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noodles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bread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biscuits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rice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5" y="2071952"/>
            <a:ext cx="3675229" cy="30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Orange juice 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Lemonade 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Milk 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Water 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15" y="1628858"/>
            <a:ext cx="3205802" cy="36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rice 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chocolate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noodle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biscuits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52531" y="2226316"/>
            <a:ext cx="3528117" cy="27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bar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packet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bottle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1713464" y="1884912"/>
            <a:ext cx="1589691" cy="29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14075" y="207195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bar</a:t>
            </a:r>
          </a:p>
        </p:txBody>
      </p:sp>
      <p:sp>
        <p:nvSpPr>
          <p:cNvPr id="6" name="DapanB"/>
          <p:cNvSpPr/>
          <p:nvPr/>
        </p:nvSpPr>
        <p:spPr>
          <a:xfrm>
            <a:off x="8401882" y="207195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7" name="DapanD"/>
          <p:cNvSpPr/>
          <p:nvPr/>
        </p:nvSpPr>
        <p:spPr>
          <a:xfrm>
            <a:off x="8401882" y="33925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bowl</a:t>
            </a:r>
          </a:p>
        </p:txBody>
      </p:sp>
      <p:sp>
        <p:nvSpPr>
          <p:cNvPr id="8" name="DapanC"/>
          <p:cNvSpPr/>
          <p:nvPr/>
        </p:nvSpPr>
        <p:spPr>
          <a:xfrm>
            <a:off x="5014075" y="33925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packet	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6539367">
            <a:off x="5574890" y="7285703"/>
            <a:ext cx="1268362" cy="123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79" y="1988465"/>
            <a:ext cx="3007222" cy="28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5057943" y="2243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bowl</a:t>
            </a:r>
          </a:p>
        </p:txBody>
      </p:sp>
      <p:sp>
        <p:nvSpPr>
          <p:cNvPr id="6" name="DapanB"/>
          <p:cNvSpPr/>
          <p:nvPr/>
        </p:nvSpPr>
        <p:spPr>
          <a:xfrm>
            <a:off x="8445750" y="2243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carton</a:t>
            </a:r>
          </a:p>
        </p:txBody>
      </p:sp>
      <p:sp>
        <p:nvSpPr>
          <p:cNvPr id="7" name="DapanD"/>
          <p:cNvSpPr/>
          <p:nvPr/>
        </p:nvSpPr>
        <p:spPr>
          <a:xfrm>
            <a:off x="8445750" y="3563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cup</a:t>
            </a:r>
          </a:p>
        </p:txBody>
      </p:sp>
      <p:sp>
        <p:nvSpPr>
          <p:cNvPr id="8" name="DapanC"/>
          <p:cNvSpPr/>
          <p:nvPr/>
        </p:nvSpPr>
        <p:spPr>
          <a:xfrm>
            <a:off x="5057943" y="3563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 rot="4823142">
            <a:off x="6352394" y="-9692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5702"/>
          <a:stretch/>
        </p:blipFill>
        <p:spPr>
          <a:xfrm>
            <a:off x="1107895" y="2426043"/>
            <a:ext cx="3017389" cy="19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A"/>
          <p:cNvSpPr/>
          <p:nvPr/>
        </p:nvSpPr>
        <p:spPr>
          <a:xfrm>
            <a:off x="4942711" y="2231041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bottle</a:t>
            </a:r>
          </a:p>
        </p:txBody>
      </p:sp>
      <p:sp>
        <p:nvSpPr>
          <p:cNvPr id="6" name="DapanB"/>
          <p:cNvSpPr/>
          <p:nvPr/>
        </p:nvSpPr>
        <p:spPr>
          <a:xfrm>
            <a:off x="8330518" y="223104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cup</a:t>
            </a:r>
          </a:p>
        </p:txBody>
      </p:sp>
      <p:sp>
        <p:nvSpPr>
          <p:cNvPr id="7" name="DapanD"/>
          <p:cNvSpPr/>
          <p:nvPr/>
        </p:nvSpPr>
        <p:spPr>
          <a:xfrm>
            <a:off x="8330518" y="3551616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carton</a:t>
            </a:r>
          </a:p>
        </p:txBody>
      </p:sp>
      <p:sp>
        <p:nvSpPr>
          <p:cNvPr id="8" name="DapanC"/>
          <p:cNvSpPr/>
          <p:nvPr/>
        </p:nvSpPr>
        <p:spPr>
          <a:xfrm>
            <a:off x="4942711" y="3551616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glass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1161239">
            <a:off x="12528849" y="3969092"/>
            <a:ext cx="978408" cy="429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982" t="6388" r="27564" b="12680"/>
          <a:stretch/>
        </p:blipFill>
        <p:spPr>
          <a:xfrm>
            <a:off x="1741423" y="1499308"/>
            <a:ext cx="1750334" cy="31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panB"/>
          <p:cNvSpPr/>
          <p:nvPr/>
        </p:nvSpPr>
        <p:spPr>
          <a:xfrm>
            <a:off x="8535948" y="215925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glass</a:t>
            </a:r>
          </a:p>
        </p:txBody>
      </p:sp>
      <p:sp>
        <p:nvSpPr>
          <p:cNvPr id="6" name="DapanA"/>
          <p:cNvSpPr/>
          <p:nvPr/>
        </p:nvSpPr>
        <p:spPr>
          <a:xfrm>
            <a:off x="5202696" y="214088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carton	</a:t>
            </a:r>
          </a:p>
        </p:txBody>
      </p:sp>
      <p:sp>
        <p:nvSpPr>
          <p:cNvPr id="7" name="DapanD"/>
          <p:cNvSpPr/>
          <p:nvPr/>
        </p:nvSpPr>
        <p:spPr>
          <a:xfrm>
            <a:off x="8590503" y="350682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packet</a:t>
            </a:r>
          </a:p>
        </p:txBody>
      </p:sp>
      <p:sp>
        <p:nvSpPr>
          <p:cNvPr id="8" name="DapanC"/>
          <p:cNvSpPr/>
          <p:nvPr/>
        </p:nvSpPr>
        <p:spPr>
          <a:xfrm>
            <a:off x="5202696" y="350682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bowl</a:t>
            </a:r>
          </a:p>
        </p:txBody>
      </p:sp>
      <p:sp>
        <p:nvSpPr>
          <p:cNvPr id="10" name="next">
            <a:hlinkClick r:id="" action="ppaction://hlinkshowjump?jump=nextslide"/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D8"/>
            </a:solidFill>
          </a:ln>
          <a:scene3d>
            <a:camera prst="perspectiveRight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12569271" y="1976596"/>
            <a:ext cx="1165591" cy="1388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72" y="2087877"/>
            <a:ext cx="2171884" cy="29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uhoi"/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8673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noodle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/ˈnuːdlz/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1133341" y="1854558"/>
            <a:ext cx="4481848" cy="35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22150" y="265527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50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747" y="1402377"/>
            <a:ext cx="11278977" cy="4134465"/>
            <a:chOff x="0" y="-2961327"/>
            <a:chExt cx="17243073" cy="5856927"/>
          </a:xfrm>
        </p:grpSpPr>
        <p:pic>
          <p:nvPicPr>
            <p:cNvPr id="1025" name="Picture 1" descr="https://s.sachmem.vn/public/images/v2/TA5T2SHS/U17-L1-1-a_4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61327"/>
              <a:ext cx="7905750" cy="575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7-L1-1-b_5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548" y="-2895600"/>
              <a:ext cx="9534525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00770" y="1531901"/>
            <a:ext cx="259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Can I help you?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18502" y="4413644"/>
            <a:ext cx="353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Yes. I'd like some rice with fish,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3883" y="1568271"/>
            <a:ext cx="4613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What would you like to eat?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6617" y="2446025"/>
            <a:ext cx="295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I'd like a bowl of noodles, please.</a:t>
            </a:r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880" y="1138515"/>
            <a:ext cx="11364241" cy="4765963"/>
            <a:chOff x="-1314450" y="-152400"/>
            <a:chExt cx="17566322" cy="6591300"/>
          </a:xfrm>
        </p:grpSpPr>
        <p:pic>
          <p:nvPicPr>
            <p:cNvPr id="1031" name="Picture 7" descr="https://s.sachmem.vn/public/images/v2/TA5T2SHS/U17-L1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450" y="-152400"/>
              <a:ext cx="105346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7-L1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622" y="-152400"/>
              <a:ext cx="73342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84949" y="12725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drink?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3099" y="53020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 like a carton of apple juice,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81116" y="1329700"/>
            <a:ext cx="2610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 about you?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11071" y="4924682"/>
            <a:ext cx="277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I'd like a glass of water, please.</a:t>
            </a:r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769204" y="6038513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13027" y="602867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7"/>
          <a:stretch/>
        </p:blipFill>
        <p:spPr bwMode="auto">
          <a:xfrm>
            <a:off x="4236222" y="2713682"/>
            <a:ext cx="4648200" cy="34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 of biscuits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57" y="2544845"/>
            <a:ext cx="4703883" cy="375506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bar of chocolate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7-L1-2-4-1843168159a0fed2300a4aa975d600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4000191" y="2713682"/>
            <a:ext cx="4648200" cy="34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197" y="1946336"/>
            <a:ext cx="370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carton of lemonate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36" y="2713682"/>
            <a:ext cx="3865199" cy="371888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985"/>
              <a:gd name="adj2" fmla="val -114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54691"/>
              <a:gd name="adj2" fmla="val 755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9998" y="1960850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 of orange juice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89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5775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1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9818" y="6574784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Double Wave 1"/>
          <p:cNvSpPr/>
          <p:nvPr/>
        </p:nvSpPr>
        <p:spPr>
          <a:xfrm>
            <a:off x="3158835" y="506839"/>
            <a:ext cx="6949441" cy="1878676"/>
          </a:xfrm>
          <a:prstGeom prst="doubleWave">
            <a:avLst>
              <a:gd name="adj1" fmla="val 8020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like__________, please.</a:t>
            </a:r>
          </a:p>
        </p:txBody>
      </p:sp>
      <p:pic>
        <p:nvPicPr>
          <p:cNvPr id="3073" name="Picture 1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9600"/>
          <a:stretch/>
        </p:blipFill>
        <p:spPr bwMode="auto">
          <a:xfrm>
            <a:off x="906212" y="3255904"/>
            <a:ext cx="2453135" cy="1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11" y="4210817"/>
            <a:ext cx="2066697" cy="1716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212" y="4781445"/>
            <a:ext cx="2252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packet of biscuits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3342" y="5721691"/>
            <a:ext cx="174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bar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chocolate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497" y="5653868"/>
            <a:ext cx="259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glass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orange juice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71" y="3897569"/>
            <a:ext cx="1705077" cy="1767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5816" y="4684242"/>
            <a:ext cx="242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carton of lemonade</a:t>
            </a:r>
            <a:endParaRPr lang="en-US" altLang="en-US" sz="2200" b="1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710" y="2702383"/>
            <a:ext cx="1107575" cy="20598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491287" y="2372704"/>
            <a:ext cx="3559222" cy="11419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5127460" y="2372704"/>
            <a:ext cx="923050" cy="1838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50508" y="2368810"/>
            <a:ext cx="1568178" cy="15287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0508" y="2368810"/>
            <a:ext cx="3762642" cy="712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9" y="1806276"/>
            <a:ext cx="1188720" cy="1188720"/>
          </a:xfrm>
          <a:prstGeom prst="ellipse">
            <a:avLst/>
          </a:prstGeom>
          <a:noFill/>
          <a:ln>
            <a:solidFill>
              <a:srgbClr val="F10F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7853" y="2400636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eat/drink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489" y="3444586"/>
            <a:ext cx="4809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__________, please.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12415" y="2994996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5421" y="472105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talk.</a:t>
            </a:r>
            <a:endParaRPr lang="en-US" sz="2000" b="1" dirty="0"/>
          </a:p>
        </p:txBody>
      </p:sp>
      <p:pic>
        <p:nvPicPr>
          <p:cNvPr id="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70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025323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10087816" y="7716742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33" y="-373344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8809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_______________?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some biscuits</a:t>
            </a: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Helvetica Neue"/>
              </a:rPr>
              <a:t>What would you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Helvetica Neue"/>
              </a:rPr>
              <a:t>like to eat?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" y="1711311"/>
            <a:ext cx="4799700" cy="39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eat?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a bar of chocolate.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I’d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862472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____ 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glass of water.</a:t>
            </a: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4942102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___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carton of milk.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9516" y="4196780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8049061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eat/drink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bowl of noodles.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9945688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07747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eat/drink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a carton of lemonade.</a:t>
            </a:r>
          </a:p>
        </p:txBody>
      </p:sp>
      <p:sp>
        <p:nvSpPr>
          <p:cNvPr id="180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81" name="DA.MsPham2"/>
          <p:cNvSpPr txBox="1"/>
          <p:nvPr/>
        </p:nvSpPr>
        <p:spPr>
          <a:xfrm>
            <a:off x="6331598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9" grpId="0" animBg="1"/>
      <p:bldP spid="180" grpId="0" animBg="1"/>
      <p:bldP spid="181" grpId="0" animBg="1"/>
      <p:bldP spid="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7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would you like to eat?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some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chocolate/chocolates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chocolate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 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a packet of biscuits 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b. a glass of orange juice</a:t>
            </a:r>
          </a:p>
        </p:txBody>
      </p:sp>
      <p:sp>
        <p:nvSpPr>
          <p:cNvPr id="173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b. a glass of orange juice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2" grpId="0" animBg="1"/>
      <p:bldP spid="173" grpId="0" animBg="1"/>
      <p:bldP spid="174" grpId="0" animBg="1"/>
      <p:bldP spid="5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drink?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glass of water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b. a glass of water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b. a glass of water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6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would you like to eat?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I’d like __________.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a bowl of rice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   b. a bowl of noodle</a:t>
            </a: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a. a bowl of rice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5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4286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biscuit</a:t>
              </a:r>
              <a:endPara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/ˈbɪskɪts/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94" y="1055194"/>
            <a:ext cx="4318731" cy="4836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09271" y="264239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8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/ˌleməˈneɪd/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24" y="1293780"/>
            <a:ext cx="3950550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orange juice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/ˈɔːrɪndʒ dʒuːs/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11" y="1131273"/>
            <a:ext cx="4355374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/ˈwɔːtər/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0" y="1382086"/>
            <a:ext cx="4340728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/bɑːr/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665928" y="1374642"/>
            <a:ext cx="2336512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876</Words>
  <Application>Microsoft Office PowerPoint</Application>
  <PresentationFormat>Custom</PresentationFormat>
  <Paragraphs>342</Paragraphs>
  <Slides>50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Century Gothic</vt:lpstr>
      <vt:lpstr>黑体</vt:lpstr>
      <vt:lpstr>Algerian</vt:lpstr>
      <vt:lpstr>Arial Black</vt:lpstr>
      <vt:lpstr>Arial Unicode MS</vt:lpstr>
      <vt:lpstr>Times New Roman</vt:lpstr>
      <vt:lpstr>Bahnschrift</vt:lpstr>
      <vt:lpstr>Calibri</vt:lpstr>
      <vt:lpstr>宋体</vt:lpstr>
      <vt:lpstr>Bernard MT Condensed</vt:lpstr>
      <vt:lpstr>Britannic Bold</vt:lpstr>
      <vt:lpstr>Tahoma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138</cp:revision>
  <dcterms:created xsi:type="dcterms:W3CDTF">2021-02-08T14:42:03Z</dcterms:created>
  <dcterms:modified xsi:type="dcterms:W3CDTF">2023-04-04T00:56:02Z</dcterms:modified>
</cp:coreProperties>
</file>