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6" r:id="rId2"/>
    <p:sldId id="274" r:id="rId3"/>
    <p:sldId id="27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8" r:id="rId12"/>
    <p:sldId id="271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78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1-09T04:38:57.93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2770 235,'12'0,"5"0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EE695-11FB-4875-860C-F3C004B77010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7AC91-3B4B-4C31-B31E-C0A7ECD18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01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FC0EAC8-4D51-4BA7-A757-08E4BAB896CA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 </a:t>
                </a:r>
                <a:r>
                  <a:rPr lang="en-US" i="0">
                    <a:latin typeface="Cambria Math" panose="02040503050406030204" pitchFamily="18" charset="0"/>
                  </a:rPr>
                  <a:t>/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C7AC91-3B4B-4C31-B31E-C0A7ECD184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39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578DC-9294-49C8-960D-047FD8640F5D}" type="datetimeFigureOut">
              <a:rPr lang="en-US" smtClean="0"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12D97-5086-4A1F-AD62-5758EDFB1D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gif"/><Relationship Id="rId3" Type="http://schemas.openxmlformats.org/officeDocument/2006/relationships/image" Target="../media/image11.png"/><Relationship Id="rId7" Type="http://schemas.openxmlformats.org/officeDocument/2006/relationships/image" Target="../media/image16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BCBB752C-E596-4B25-BE52-EC1BD67C4446}"/>
                  </a:ext>
                </a:extLst>
              </p14:cNvPr>
              <p14:cNvContentPartPr/>
              <p14:nvPr/>
            </p14:nvContentPartPr>
            <p14:xfrm>
              <a:off x="6069349" y="3661792"/>
              <a:ext cx="10935" cy="152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BCBB752C-E596-4B25-BE52-EC1BD67C444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14674" y="3616192"/>
                <a:ext cx="119921" cy="91200"/>
              </a:xfrm>
              <a:prstGeom prst="rect">
                <a:avLst/>
              </a:prstGeom>
            </p:spPr>
          </p:pic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0E6A1645-91B6-4641-9F48-0ED355BB1622}"/>
              </a:ext>
            </a:extLst>
          </p:cNvPr>
          <p:cNvSpPr/>
          <p:nvPr/>
        </p:nvSpPr>
        <p:spPr>
          <a:xfrm>
            <a:off x="4379716" y="3128966"/>
            <a:ext cx="3401318" cy="13465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/>
          </a:p>
        </p:txBody>
      </p:sp>
      <p:pic>
        <p:nvPicPr>
          <p:cNvPr id="3076" name="Picture 2" descr="Hình nền Powerpoint đẹp tạo nên một Slide chuyên nghiệ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" y="-5619"/>
            <a:ext cx="12039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4" descr="daisy_button_pink_hb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719" y="6167478"/>
            <a:ext cx="312539" cy="312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4" descr="daisy_button_pink_hb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440" y="6167479"/>
            <a:ext cx="312539" cy="312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4" descr="daisy_button_pink_hb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568" y="1134662"/>
            <a:ext cx="312539" cy="312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4" descr="daisy_button_pink_hb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739" y="5349278"/>
            <a:ext cx="312539" cy="312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4" descr="daisy_button_pink_hb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9047" y="5729760"/>
            <a:ext cx="312539" cy="312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139908">
            <a:off x="262128" y="4816758"/>
            <a:ext cx="11066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902633">
            <a:off x="10739202" y="5237530"/>
            <a:ext cx="11066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WordArt 3"/>
          <p:cNvSpPr>
            <a:spLocks noChangeArrowheads="1" noChangeShapeType="1" noTextEdit="1"/>
          </p:cNvSpPr>
          <p:nvPr/>
        </p:nvSpPr>
        <p:spPr bwMode="auto">
          <a:xfrm>
            <a:off x="2485970" y="3149400"/>
            <a:ext cx="6901542" cy="1326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QUÃNG ĐƯỜNG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81117F6-16CE-2853-4AE6-CD9FC63E2D38}"/>
              </a:ext>
            </a:extLst>
          </p:cNvPr>
          <p:cNvSpPr txBox="1"/>
          <p:nvPr/>
        </p:nvSpPr>
        <p:spPr>
          <a:xfrm>
            <a:off x="1926186" y="3423381"/>
            <a:ext cx="8427264" cy="3002554"/>
          </a:xfrm>
          <a:prstGeom prst="rect">
            <a:avLst/>
          </a:prstGeom>
          <a:noFill/>
          <a:ln w="9525">
            <a:noFill/>
          </a:ln>
        </p:spPr>
        <p:txBody>
          <a:bodyPr spcFirstLastPara="1" anchor="ctr">
            <a:prstTxWarp prst="textArchUp">
              <a:avLst>
                <a:gd name="adj" fmla="val 11238042"/>
              </a:avLst>
            </a:prstTxWarp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dirty="0">
                <a:solidFill>
                  <a:srgbClr val="0000FF"/>
                </a:solidFill>
                <a:effectLst>
                  <a:glow rad="101600">
                    <a:srgbClr val="05BEFF">
                      <a:satMod val="175000"/>
                      <a:alpha val="40000"/>
                    </a:srgb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THẦY GIÁO, CÔ GIÁO 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dirty="0">
                <a:solidFill>
                  <a:srgbClr val="0000FF"/>
                </a:solidFill>
                <a:effectLst>
                  <a:glow rad="101600">
                    <a:srgbClr val="05BEFF">
                      <a:satMod val="175000"/>
                      <a:alpha val="40000"/>
                    </a:srgb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 DỰ GIỜ TIẾT </a:t>
            </a:r>
            <a:r>
              <a:rPr lang="en-US" sz="8800" b="1" dirty="0" smtClean="0">
                <a:solidFill>
                  <a:srgbClr val="0000FF"/>
                </a:solidFill>
                <a:effectLst>
                  <a:glow rad="101600">
                    <a:srgbClr val="05BEFF">
                      <a:satMod val="175000"/>
                      <a:alpha val="40000"/>
                    </a:srgb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8800" b="1" dirty="0">
              <a:solidFill>
                <a:srgbClr val="0000FF"/>
              </a:solidFill>
              <a:effectLst>
                <a:glow rad="101600">
                  <a:srgbClr val="05BEFF">
                    <a:satMod val="175000"/>
                    <a:alpha val="40000"/>
                  </a:srgbClr>
                </a:glow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800" b="1" dirty="0">
                <a:solidFill>
                  <a:srgbClr val="0000FF"/>
                </a:solidFill>
                <a:effectLst>
                  <a:glow rad="101600">
                    <a:srgbClr val="05BEFF">
                      <a:satMod val="175000"/>
                      <a:alpha val="40000"/>
                    </a:srgb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307771" y="5312057"/>
            <a:ext cx="74927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viên: Lê Thị Mai </a:t>
            </a:r>
            <a:r>
              <a:rPr lang="vi-VN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endParaRPr lang="vi-V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A55CA7-6B0C-7632-7412-ED5F0077607D}"/>
              </a:ext>
            </a:extLst>
          </p:cNvPr>
          <p:cNvSpPr txBox="1"/>
          <p:nvPr/>
        </p:nvSpPr>
        <p:spPr>
          <a:xfrm>
            <a:off x="3201882" y="607681"/>
            <a:ext cx="5117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QUỐC TUẤN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A55CA7-6B0C-7632-7412-ED5F0077607D}"/>
              </a:ext>
            </a:extLst>
          </p:cNvPr>
          <p:cNvSpPr txBox="1"/>
          <p:nvPr/>
        </p:nvSpPr>
        <p:spPr>
          <a:xfrm>
            <a:off x="3045613" y="92797"/>
            <a:ext cx="55151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HUYỆN AN LÃO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80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>
          <a:xfrm>
            <a:off x="228600" y="84793"/>
            <a:ext cx="11963400" cy="1459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 eaLnBrk="1" hangingPunct="1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2.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12,6 km/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724400" y="1987077"/>
            <a:ext cx="7970837" cy="1191300"/>
            <a:chOff x="4267007" y="1987134"/>
            <a:chExt cx="10626680" cy="1191197"/>
          </a:xfrm>
        </p:grpSpPr>
        <p:sp>
          <p:nvSpPr>
            <p:cNvPr id="73733" name="TextBox 4"/>
            <p:cNvSpPr txBox="1">
              <a:spLocks noChangeArrowheads="1"/>
            </p:cNvSpPr>
            <p:nvPr/>
          </p:nvSpPr>
          <p:spPr bwMode="auto">
            <a:xfrm>
              <a:off x="8940122" y="1987134"/>
              <a:ext cx="4019550" cy="584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2813"/>
              <a:r>
                <a:rPr lang="en-US" sz="3200" b="1" u="sng" dirty="0" err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3200" b="1" u="sng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u="sng" dirty="0" err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giải</a:t>
              </a:r>
              <a:endParaRPr lang="en-US" sz="32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734" name="TextBox 5"/>
            <p:cNvSpPr txBox="1">
              <a:spLocks noChangeArrowheads="1"/>
            </p:cNvSpPr>
            <p:nvPr/>
          </p:nvSpPr>
          <p:spPr bwMode="auto">
            <a:xfrm>
              <a:off x="4267007" y="2642846"/>
              <a:ext cx="10626680" cy="535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2813">
                <a:lnSpc>
                  <a:spcPct val="90000"/>
                </a:lnSpc>
                <a:spcBef>
                  <a:spcPts val="1000"/>
                </a:spcBef>
              </a:pPr>
              <a:r>
                <a:rPr lang="en-US" sz="3200" b="1" i="1" dirty="0" err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3200" b="1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r>
                <a:rPr lang="en-US" sz="32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15 </a:t>
              </a:r>
              <a:r>
                <a:rPr lang="en-US" sz="3200" b="1" dirty="0" err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phút</a:t>
              </a:r>
              <a:r>
                <a:rPr lang="en-US" sz="32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= 0,25 </a:t>
              </a:r>
              <a:r>
                <a:rPr lang="en-US" sz="3200" b="1" dirty="0" err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giờ</a:t>
              </a:r>
              <a:endPara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6B1E917-7CBE-4051-950A-897B75B12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45" y="1773951"/>
            <a:ext cx="26078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81708B-ADE7-4BE5-B950-936656BF0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9" y="2932856"/>
            <a:ext cx="51986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: 12,6 km/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42D2AA-EC76-49E9-9337-0A2A7C9C9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26" y="3423444"/>
            <a:ext cx="47414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… km?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DA42F630-3789-4A34-AFED-904A5CBE7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399" y="3273762"/>
            <a:ext cx="7970837" cy="167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lnSpc>
                <a:spcPct val="90000"/>
              </a:lnSpc>
              <a:spcBef>
                <a:spcPts val="1000"/>
              </a:spcBef>
            </a:pP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defTabSz="912813">
              <a:lnSpc>
                <a:spcPct val="90000"/>
              </a:lnSpc>
              <a:spcBef>
                <a:spcPts val="1000"/>
              </a:spcBef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12,6 × 0,25 = 3,15 (km)</a:t>
            </a:r>
          </a:p>
          <a:p>
            <a:pPr defTabSz="912813">
              <a:lnSpc>
                <a:spcPct val="90000"/>
              </a:lnSpc>
              <a:spcBef>
                <a:spcPts val="1000"/>
              </a:spcBef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2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3,15 km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3B3D20-8EC9-4C66-9AA6-C89110580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9" y="2398977"/>
            <a:ext cx="47414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: 15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>
          <a:xfrm>
            <a:off x="106802" y="176814"/>
            <a:ext cx="11887200" cy="110737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 eaLnBrk="1" hangingPunct="1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42 km/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AB.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524000" y="3390726"/>
            <a:ext cx="9008620" cy="1905898"/>
            <a:chOff x="253" y="3390664"/>
            <a:chExt cx="11349623" cy="1905734"/>
          </a:xfrm>
        </p:grpSpPr>
        <p:sp>
          <p:nvSpPr>
            <p:cNvPr id="73733" name="TextBox 4"/>
            <p:cNvSpPr txBox="1">
              <a:spLocks noChangeArrowheads="1"/>
            </p:cNvSpPr>
            <p:nvPr/>
          </p:nvSpPr>
          <p:spPr bwMode="auto">
            <a:xfrm>
              <a:off x="5702897" y="3390664"/>
              <a:ext cx="4019550" cy="584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2813"/>
              <a:r>
                <a:rPr lang="en-US" sz="3200" b="1" u="sng" dirty="0" err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3200" b="1" u="sng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u="sng" dirty="0" err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giải</a:t>
              </a:r>
              <a:endParaRPr lang="en-US" sz="32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734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253" y="3974740"/>
                  <a:ext cx="11349623" cy="132165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defTabSz="912813">
                    <a:lnSpc>
                      <a:spcPct val="90000"/>
                    </a:lnSpc>
                    <a:spcBef>
                      <a:spcPts val="1000"/>
                    </a:spcBef>
                  </a:pP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Thời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gian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xe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máy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đi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là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:</a:t>
                  </a:r>
                </a:p>
                <a:p>
                  <a:pPr defTabSz="912813">
                    <a:lnSpc>
                      <a:spcPct val="90000"/>
                    </a:lnSpc>
                    <a:spcBef>
                      <a:spcPts val="1000"/>
                    </a:spcBef>
                  </a:pP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11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giờ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- 8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giờ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20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phút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= 2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giờ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40 </a:t>
                  </a:r>
                  <a:r>
                    <a:rPr lang="en-US" sz="3200" b="1" dirty="0" err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phút</a:t>
                  </a:r>
                  <a:r>
                    <a:rPr lang="en-US" sz="3200" b="1" dirty="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 = 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32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a14:m>
                  <a:endPara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73734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53" y="3974740"/>
                  <a:ext cx="11349623" cy="1321658"/>
                </a:xfrm>
                <a:prstGeom prst="rect">
                  <a:avLst/>
                </a:prstGeom>
                <a:blipFill>
                  <a:blip r:embed="rId3"/>
                  <a:stretch>
                    <a:fillRect l="-1691" t="-10138" b="-5530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6B1E917-7CBE-4051-950A-897B75B12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9380" y="1901659"/>
            <a:ext cx="26078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5">
                <a:extLst>
                  <a:ext uri="{FF2B5EF4-FFF2-40B4-BE49-F238E27FC236}">
                    <a16:creationId xmlns:a16="http://schemas.microsoft.com/office/drawing/2014/main" id="{DA42F630-3789-4A34-AFED-904A5CBE71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15382" y="5236021"/>
                <a:ext cx="7970837" cy="14039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defTabSz="912813">
                  <a:lnSpc>
                    <a:spcPct val="90000"/>
                  </a:lnSpc>
                  <a:spcBef>
                    <a:spcPts val="1000"/>
                  </a:spcBef>
                </a:pPr>
                <a:r>
                  <a: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Độ </a:t>
                </a:r>
                <a:r>
                  <a:rPr lang="en-US" sz="3200" b="1" dirty="0" err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dài</a:t>
                </a:r>
                <a:r>
                  <a: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quãng</a:t>
                </a:r>
                <a:r>
                  <a: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AB </a:t>
                </a:r>
                <a:r>
                  <a:rPr lang="en-US" sz="3200" b="1" dirty="0" err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defTabSz="912813">
                  <a:lnSpc>
                    <a:spcPct val="90000"/>
                  </a:lnSpc>
                  <a:spcBef>
                    <a:spcPts val="1000"/>
                  </a:spcBef>
                </a:pPr>
                <a:r>
                  <a: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42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  </m:t>
                    </m:r>
                  </m:oMath>
                </a14:m>
                <a:r>
                  <a: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</a:p>
            </p:txBody>
          </p:sp>
        </mc:Choice>
        <mc:Fallback xmlns="">
          <p:sp>
            <p:nvSpPr>
              <p:cNvPr id="10" name="TextBox 5">
                <a:extLst>
                  <a:ext uri="{FF2B5EF4-FFF2-40B4-BE49-F238E27FC236}">
                    <a16:creationId xmlns:a16="http://schemas.microsoft.com/office/drawing/2014/main" id="{DA42F630-3789-4A34-AFED-904A5CBE71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15382" y="5236021"/>
                <a:ext cx="7970837" cy="1403974"/>
              </a:xfrm>
              <a:prstGeom prst="rect">
                <a:avLst/>
              </a:prstGeom>
              <a:blipFill>
                <a:blip r:embed="rId4"/>
                <a:stretch>
                  <a:fillRect t="-9565" b="-347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5F36759-2B74-48F3-BC28-DE51A6D563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815603" y="4432339"/>
                <a:ext cx="1409479" cy="8036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giờ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5F36759-2B74-48F3-BC28-DE51A6D563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815603" y="4432339"/>
                <a:ext cx="1409479" cy="803682"/>
              </a:xfrm>
              <a:prstGeom prst="rect">
                <a:avLst/>
              </a:prstGeom>
              <a:blipFill>
                <a:blip r:embed="rId5"/>
                <a:stretch>
                  <a:fillRect l="-10823" b="-984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5AA57B7E-21A5-4589-9055-B600D6A0D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6703" y="4449764"/>
            <a:ext cx="7870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6">
            <a:extLst>
              <a:ext uri="{FF2B5EF4-FFF2-40B4-BE49-F238E27FC236}">
                <a16:creationId xmlns:a16="http://schemas.microsoft.com/office/drawing/2014/main" id="{1FE44307-6C8F-4BDC-A901-401521DF59B6}"/>
              </a:ext>
            </a:extLst>
          </p:cNvPr>
          <p:cNvGrpSpPr>
            <a:grpSpLocks/>
          </p:cNvGrpSpPr>
          <p:nvPr/>
        </p:nvGrpSpPr>
        <p:grpSpPr bwMode="auto">
          <a:xfrm>
            <a:off x="2289176" y="2693987"/>
            <a:ext cx="7273925" cy="215900"/>
            <a:chOff x="657" y="2478"/>
            <a:chExt cx="4582" cy="136"/>
          </a:xfrm>
        </p:grpSpPr>
        <p:sp>
          <p:nvSpPr>
            <p:cNvPr id="16" name="Line 12">
              <a:extLst>
                <a:ext uri="{FF2B5EF4-FFF2-40B4-BE49-F238E27FC236}">
                  <a16:creationId xmlns:a16="http://schemas.microsoft.com/office/drawing/2014/main" id="{1DDB4FDA-828A-4A84-A707-60888EFAC7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7" y="2478"/>
              <a:ext cx="0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" name="Group 13">
              <a:extLst>
                <a:ext uri="{FF2B5EF4-FFF2-40B4-BE49-F238E27FC236}">
                  <a16:creationId xmlns:a16="http://schemas.microsoft.com/office/drawing/2014/main" id="{0A8E1EEC-9A0C-494C-8C28-338BDDF651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7" y="2478"/>
              <a:ext cx="4582" cy="136"/>
              <a:chOff x="657" y="1949"/>
              <a:chExt cx="4582" cy="136"/>
            </a:xfrm>
          </p:grpSpPr>
          <p:sp>
            <p:nvSpPr>
              <p:cNvPr id="18" name="Line 14">
                <a:extLst>
                  <a:ext uri="{FF2B5EF4-FFF2-40B4-BE49-F238E27FC236}">
                    <a16:creationId xmlns:a16="http://schemas.microsoft.com/office/drawing/2014/main" id="{07C998ED-9824-4124-A9C3-D30D2F712E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2024"/>
                <a:ext cx="458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15">
                <a:extLst>
                  <a:ext uri="{FF2B5EF4-FFF2-40B4-BE49-F238E27FC236}">
                    <a16:creationId xmlns:a16="http://schemas.microsoft.com/office/drawing/2014/main" id="{BBDA4403-ADFB-46B9-AEF2-80DA29A2EA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9" y="1949"/>
                <a:ext cx="0" cy="1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" name="Text Box 17">
            <a:extLst>
              <a:ext uri="{FF2B5EF4-FFF2-40B4-BE49-F238E27FC236}">
                <a16:creationId xmlns:a16="http://schemas.microsoft.com/office/drawing/2014/main" id="{28B7EE5B-8D0E-4C40-AD86-40F1D929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2836863"/>
            <a:ext cx="19030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412F85B5-1A10-4635-8DE6-133882B01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9763" y="2907706"/>
            <a:ext cx="9611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AutoShape 21">
            <a:extLst>
              <a:ext uri="{FF2B5EF4-FFF2-40B4-BE49-F238E27FC236}">
                <a16:creationId xmlns:a16="http://schemas.microsoft.com/office/drawing/2014/main" id="{1AB4EEDE-1303-4EDA-A35F-062170E295EA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5797550" y="-1062038"/>
            <a:ext cx="215900" cy="7245350"/>
          </a:xfrm>
          <a:prstGeom prst="leftBrace">
            <a:avLst>
              <a:gd name="adj1" fmla="val 132837"/>
              <a:gd name="adj2" fmla="val 49611"/>
            </a:avLst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97BADCAA-21F1-46E2-8410-A783CF513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4" y="2017713"/>
            <a:ext cx="21685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= 42 km/</a:t>
            </a:r>
            <a:r>
              <a:rPr lang="en-US" altLang="en-US" sz="24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8BCF7FDE-5833-4FCF-8A09-BF704EEA6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5979" y="2922843"/>
            <a:ext cx="941283" cy="461665"/>
          </a:xfrm>
          <a:prstGeom prst="rect">
            <a:avLst/>
          </a:prstGeom>
          <a:solidFill>
            <a:srgbClr val="66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  = ? 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BAA59D4C-8E34-42DE-8917-6F0BA5F62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979" y="229908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69269536-6595-4711-B93D-E42C166F4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7171" y="2302224"/>
            <a:ext cx="366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F3A977-E9A8-48DB-A62A-D19F821B6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261" y="5902107"/>
            <a:ext cx="17072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112 (km)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9B7ABD9-D0DB-4AC7-A04C-74E5D99FD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0522" y="6347608"/>
            <a:ext cx="3055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112 km</a:t>
            </a:r>
          </a:p>
        </p:txBody>
      </p:sp>
    </p:spTree>
    <p:extLst>
      <p:ext uri="{BB962C8B-B14F-4D97-AF65-F5344CB8AC3E}">
        <p14:creationId xmlns:p14="http://schemas.microsoft.com/office/powerpoint/2010/main" val="3992646755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20" grpId="0"/>
      <p:bldP spid="21" grpId="0"/>
      <p:bldP spid="22" grpId="0" animBg="1"/>
      <p:bldP spid="23" grpId="0"/>
      <p:bldP spid="24" grpId="0" animBg="1"/>
      <p:bldP spid="25" grpId="0"/>
      <p:bldP spid="26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60" name="AutoShape 4"/>
          <p:cNvSpPr>
            <a:spLocks noChangeArrowheads="1"/>
          </p:cNvSpPr>
          <p:nvPr/>
        </p:nvSpPr>
        <p:spPr bwMode="auto">
          <a:xfrm>
            <a:off x="304800" y="685800"/>
            <a:ext cx="11887200" cy="5029200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275461" name="Text Box 5"/>
          <p:cNvSpPr txBox="1">
            <a:spLocks noChangeArrowheads="1"/>
          </p:cNvSpPr>
          <p:nvPr/>
        </p:nvSpPr>
        <p:spPr bwMode="auto">
          <a:xfrm>
            <a:off x="1219200" y="1590497"/>
            <a:ext cx="11201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600" b="1" dirty="0" err="1">
                <a:solidFill>
                  <a:srgbClr val="FF0000"/>
                </a:solidFill>
              </a:rPr>
              <a:t>Muốn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quãng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đường</a:t>
            </a:r>
            <a:r>
              <a:rPr lang="en-US" altLang="en-US" sz="3600" b="1" dirty="0">
                <a:solidFill>
                  <a:srgbClr val="FF0000"/>
                </a:solidFill>
              </a:rPr>
              <a:t> ta </a:t>
            </a:r>
            <a:r>
              <a:rPr lang="en-US" altLang="en-US" sz="3600" b="1" dirty="0" err="1">
                <a:solidFill>
                  <a:srgbClr val="FF0000"/>
                </a:solidFill>
              </a:rPr>
              <a:t>lấy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vận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tốc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nhân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với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thời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gian</a:t>
            </a:r>
            <a:r>
              <a:rPr lang="en-US" altLang="en-US" sz="36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5463" name="Rectangle 7"/>
          <p:cNvSpPr>
            <a:spLocks noChangeArrowheads="1"/>
          </p:cNvSpPr>
          <p:nvPr/>
        </p:nvSpPr>
        <p:spPr bwMode="auto">
          <a:xfrm>
            <a:off x="4648200" y="4267200"/>
            <a:ext cx="3276600" cy="609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275464" name="Text Box 8"/>
          <p:cNvSpPr txBox="1">
            <a:spLocks noChangeArrowheads="1"/>
          </p:cNvSpPr>
          <p:nvPr/>
        </p:nvSpPr>
        <p:spPr bwMode="auto">
          <a:xfrm>
            <a:off x="5181600" y="4191001"/>
            <a:ext cx="205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4000" b="1" dirty="0">
                <a:solidFill>
                  <a:srgbClr val="7030A0"/>
                </a:solidFill>
              </a:rPr>
              <a:t>s = v </a:t>
            </a:r>
            <a:r>
              <a:rPr lang="en-US" altLang="en-US" sz="3600" b="1" dirty="0">
                <a:solidFill>
                  <a:srgbClr val="7030A0"/>
                </a:solidFill>
              </a:rPr>
              <a:t>×</a:t>
            </a:r>
            <a:r>
              <a:rPr lang="en-US" altLang="en-US" sz="4000" b="1" dirty="0">
                <a:solidFill>
                  <a:srgbClr val="7030A0"/>
                </a:solidFill>
              </a:rPr>
              <a:t> t</a:t>
            </a:r>
            <a:endParaRPr lang="en-US" altLang="en-US" b="1" dirty="0">
              <a:solidFill>
                <a:srgbClr val="7030A0"/>
              </a:solidFill>
            </a:endParaRPr>
          </a:p>
        </p:txBody>
      </p:sp>
      <p:sp>
        <p:nvSpPr>
          <p:cNvPr id="275467" name="Text Box 11"/>
          <p:cNvSpPr txBox="1">
            <a:spLocks noChangeArrowheads="1"/>
          </p:cNvSpPr>
          <p:nvPr/>
        </p:nvSpPr>
        <p:spPr bwMode="auto">
          <a:xfrm>
            <a:off x="1219200" y="2895601"/>
            <a:ext cx="10744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i="1" dirty="0" err="1">
                <a:solidFill>
                  <a:schemeClr val="folHlink"/>
                </a:solidFill>
              </a:rPr>
              <a:t>Gọi</a:t>
            </a:r>
            <a:r>
              <a:rPr lang="en-US" altLang="en-US" sz="3600" b="1" i="1" dirty="0">
                <a:solidFill>
                  <a:schemeClr val="folHlink"/>
                </a:solidFill>
              </a:rPr>
              <a:t>: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>
                <a:solidFill>
                  <a:srgbClr val="FF0000"/>
                </a:solidFill>
              </a:rPr>
              <a:t>s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là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quãng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đường</a:t>
            </a:r>
            <a:r>
              <a:rPr lang="en-US" altLang="en-US" sz="3600" b="1" dirty="0">
                <a:solidFill>
                  <a:schemeClr val="folHlink"/>
                </a:solidFill>
              </a:rPr>
              <a:t>, </a:t>
            </a:r>
            <a:r>
              <a:rPr lang="en-US" altLang="en-US" sz="3600" b="1" dirty="0">
                <a:solidFill>
                  <a:srgbClr val="FF0000"/>
                </a:solidFill>
              </a:rPr>
              <a:t>v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là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vận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tốc</a:t>
            </a:r>
            <a:r>
              <a:rPr lang="en-US" altLang="en-US" sz="3600" b="1" dirty="0">
                <a:solidFill>
                  <a:schemeClr val="folHlink"/>
                </a:solidFill>
              </a:rPr>
              <a:t>, </a:t>
            </a:r>
            <a:r>
              <a:rPr lang="en-US" altLang="en-US" sz="3600" b="1" dirty="0">
                <a:solidFill>
                  <a:srgbClr val="FF0000"/>
                </a:solidFill>
              </a:rPr>
              <a:t>t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là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thời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gian</a:t>
            </a:r>
            <a:r>
              <a:rPr lang="en-US" altLang="en-US" sz="3600" b="1" dirty="0">
                <a:solidFill>
                  <a:schemeClr val="folHlink"/>
                </a:solidFill>
              </a:rPr>
              <a:t>. Ta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có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công</a:t>
            </a:r>
            <a:r>
              <a:rPr lang="en-US" altLang="en-US" sz="3600" b="1" dirty="0">
                <a:solidFill>
                  <a:schemeClr val="folHlink"/>
                </a:solidFill>
              </a:rPr>
              <a:t> </a:t>
            </a:r>
            <a:r>
              <a:rPr lang="en-US" altLang="en-US" sz="3600" b="1" dirty="0" err="1">
                <a:solidFill>
                  <a:schemeClr val="folHlink"/>
                </a:solidFill>
              </a:rPr>
              <a:t>thức</a:t>
            </a:r>
            <a:r>
              <a:rPr lang="en-US" altLang="en-US" sz="3600" b="1" dirty="0">
                <a:solidFill>
                  <a:schemeClr val="folHlink"/>
                </a:solidFill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A82AA6-A748-4463-9FF8-3C908334F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13412"/>
            <a:ext cx="3657600" cy="64631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2" tIns="45712" rIns="91422" bIns="45712">
            <a:spAutoFit/>
          </a:bodyPr>
          <a:lstStyle/>
          <a:p>
            <a:pPr algn="ctr" defTabSz="912813"/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9C284EC0-EC30-4256-B343-91073F51B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590497"/>
            <a:ext cx="1097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600" b="1" dirty="0" err="1"/>
              <a:t>Muốn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tính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quãng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đường</a:t>
            </a:r>
            <a:r>
              <a:rPr lang="en-US" altLang="en-US" sz="3600" b="1" dirty="0"/>
              <a:t> ta </a:t>
            </a:r>
            <a:r>
              <a:rPr lang="en-US" altLang="en-US" sz="3600" b="1" dirty="0" err="1"/>
              <a:t>làm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như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thế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nào</a:t>
            </a:r>
            <a:r>
              <a:rPr lang="en-US" altLang="en-US" sz="3600" b="1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75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2754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275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275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5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5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5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5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5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5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5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75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60" grpId="0" animBg="1"/>
      <p:bldP spid="275461" grpId="0"/>
      <p:bldP spid="275463" grpId="0" animBg="1"/>
      <p:bldP spid="275464" grpId="0"/>
      <p:bldP spid="275467" grpId="0"/>
      <p:bldP spid="8" grpId="0"/>
      <p:bldP spid="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olours052k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8991600" y="5105400"/>
            <a:ext cx="1219200" cy="990600"/>
            <a:chOff x="2256" y="1536"/>
            <a:chExt cx="1176" cy="744"/>
          </a:xfrm>
        </p:grpSpPr>
        <p:pic>
          <p:nvPicPr>
            <p:cNvPr id="11275" name="Picture 16" descr="pretty_flower_purple_hb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11277" name="Picture 18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8" name="Picture 19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279" name="Picture 20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1268" name="Picture 35" descr="image087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05001" y="4724401"/>
            <a:ext cx="18954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WordArt 36"/>
          <p:cNvSpPr>
            <a:spLocks noChangeArrowheads="1" noChangeShapeType="1" noTextEdit="1"/>
          </p:cNvSpPr>
          <p:nvPr/>
        </p:nvSpPr>
        <p:spPr bwMode="auto">
          <a:xfrm>
            <a:off x="1752601" y="2133600"/>
            <a:ext cx="8734425" cy="2038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4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học tốt</a:t>
            </a:r>
            <a:endParaRPr lang="en-US" sz="48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352800" y="381000"/>
            <a:ext cx="3962400" cy="1371600"/>
            <a:chOff x="2864" y="288"/>
            <a:chExt cx="1552" cy="864"/>
          </a:xfrm>
        </p:grpSpPr>
        <p:pic>
          <p:nvPicPr>
            <p:cNvPr id="11272" name="Picture 12" descr="Picture2"/>
            <p:cNvPicPr>
              <a:picLocks noChangeAspect="1" noChangeArrowheads="1" noCrop="1"/>
            </p:cNvPicPr>
            <p:nvPr/>
          </p:nvPicPr>
          <p:blipFill>
            <a:blip r:embed="rId8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3360" y="576"/>
              <a:ext cx="57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3" name="Picture 13" descr="Dove-02-june"/>
            <p:cNvPicPr>
              <a:picLocks noChangeAspect="1" noChangeArrowheads="1" noCrop="1"/>
            </p:cNvPicPr>
            <p:nvPr/>
          </p:nvPicPr>
          <p:blipFill>
            <a:blip r:embed="rId9">
              <a:lum bright="-4000" contrast="-2000"/>
            </a:blip>
            <a:srcRect/>
            <a:stretch>
              <a:fillRect/>
            </a:stretch>
          </p:blipFill>
          <p:spPr bwMode="auto">
            <a:xfrm flipH="1">
              <a:off x="3578" y="297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14" descr="Dove-02-june"/>
            <p:cNvPicPr>
              <a:picLocks noChangeAspect="1" noChangeArrowheads="1" noCrop="1"/>
            </p:cNvPicPr>
            <p:nvPr/>
          </p:nvPicPr>
          <p:blipFill>
            <a:blip r:embed="rId9">
              <a:lum bright="-4000" contrast="-2000"/>
            </a:blip>
            <a:srcRect/>
            <a:stretch>
              <a:fillRect/>
            </a:stretch>
          </p:blipFill>
          <p:spPr bwMode="auto">
            <a:xfrm>
              <a:off x="2864" y="288"/>
              <a:ext cx="838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271" name="Rectangle 36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609600"/>
            <a:ext cx="2884488" cy="288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图片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1" y="381000"/>
            <a:ext cx="5449887" cy="3757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图片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81401"/>
            <a:ext cx="7239000" cy="306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60889" y="1447800"/>
            <a:ext cx="4745037" cy="923320"/>
          </a:xfrm>
          <a:prstGeom prst="rect">
            <a:avLst/>
          </a:prstGeom>
          <a:noFill/>
        </p:spPr>
        <p:txBody>
          <a:bodyPr lIns="91430" tIns="45715" rIns="91430" bIns="45715">
            <a:spAutoFit/>
          </a:bodyPr>
          <a:lstStyle/>
          <a:p>
            <a:pPr algn="ctr">
              <a:defRPr/>
            </a:pPr>
            <a:r>
              <a:rPr lang="en-US" sz="5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5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342172-19A2-4094-B1D1-27232E4FF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964" y="228601"/>
            <a:ext cx="8383587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5A7101A4-7929-43EB-A955-6ABC950FF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40743"/>
            <a:ext cx="11811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6DB33353-26C0-4009-8A51-E21E47344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1774659"/>
            <a:ext cx="2133600" cy="646331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 = s : 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EA44D91-8128-4B6D-8FCD-2E378F501E42}"/>
              </a:ext>
            </a:extLst>
          </p:cNvPr>
          <p:cNvSpPr txBox="1">
            <a:spLocks noChangeArrowheads="1"/>
          </p:cNvSpPr>
          <p:nvPr/>
        </p:nvSpPr>
        <p:spPr>
          <a:xfrm>
            <a:off x="2514600" y="4301554"/>
            <a:ext cx="7391400" cy="2480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120 : 2 = 60 (km/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36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60 km/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alt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B93D4EE8-5312-4F8B-B7D7-4FA954096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835" y="2755496"/>
            <a:ext cx="11810999" cy="12001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120km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984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 noChangeArrowheads="1"/>
          </p:cNvSpPr>
          <p:nvPr>
            <p:ph type="title"/>
          </p:nvPr>
        </p:nvSpPr>
        <p:spPr>
          <a:xfrm>
            <a:off x="2705100" y="599063"/>
            <a:ext cx="6781800" cy="838200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QUÃNG ĐƯỜNG</a:t>
            </a:r>
          </a:p>
        </p:txBody>
      </p:sp>
      <p:pic>
        <p:nvPicPr>
          <p:cNvPr id="66564" name="Picture 4" descr="Top 5 con đường đẹp nhất Đà Nẵng - Cổng thông tin du lịch thành phố Đà Nẵ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452503"/>
            <a:ext cx="9372600" cy="5253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5" name="TextBox 2"/>
          <p:cNvSpPr txBox="1">
            <a:spLocks noChangeArrowheads="1"/>
          </p:cNvSpPr>
          <p:nvPr/>
        </p:nvSpPr>
        <p:spPr bwMode="auto">
          <a:xfrm>
            <a:off x="1549400" y="1428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0181"/>
            <a:ext cx="11887200" cy="12573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altLang="en-US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40 km/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altLang="en-US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253957" name="Text Box 5"/>
          <p:cNvSpPr txBox="1">
            <a:spLocks noChangeArrowheads="1"/>
          </p:cNvSpPr>
          <p:nvPr/>
        </p:nvSpPr>
        <p:spPr bwMode="auto">
          <a:xfrm>
            <a:off x="2133600" y="1725097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6">
            <a:extLst>
              <a:ext uri="{FF2B5EF4-FFF2-40B4-BE49-F238E27FC236}">
                <a16:creationId xmlns:a16="http://schemas.microsoft.com/office/drawing/2014/main" id="{B11CD241-28EE-48D6-8D48-02CB2819C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8720" y="3044939"/>
            <a:ext cx="4833080" cy="584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: 40 km/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alt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6">
            <a:extLst>
              <a:ext uri="{FF2B5EF4-FFF2-40B4-BE49-F238E27FC236}">
                <a16:creationId xmlns:a16="http://schemas.microsoft.com/office/drawing/2014/main" id="{F9AC6C12-1F3D-4FA1-8E8D-7256C0891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8720" y="2376289"/>
            <a:ext cx="4129790" cy="584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: 4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alt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6">
            <a:extLst>
              <a:ext uri="{FF2B5EF4-FFF2-40B4-BE49-F238E27FC236}">
                <a16:creationId xmlns:a16="http://schemas.microsoft.com/office/drawing/2014/main" id="{CE0D5970-53F3-43E0-8978-537F928AF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8720" y="3699705"/>
            <a:ext cx="4663190" cy="584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: … km?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457200"/>
            <a:ext cx="9144000" cy="2667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3600" dirty="0">
                <a:latin typeface="Times New Roman" pitchFamily="18" charset="0"/>
              </a:rPr>
              <a:t>                         </a:t>
            </a:r>
            <a:r>
              <a:rPr lang="en-US" altLang="en-US" sz="3600" b="1" u="sng" dirty="0" err="1">
                <a:solidFill>
                  <a:srgbClr val="000000"/>
                </a:solidFill>
                <a:latin typeface="Times New Roman" pitchFamily="18" charset="0"/>
              </a:rPr>
              <a:t>Bài</a:t>
            </a:r>
            <a:r>
              <a:rPr lang="en-US" altLang="en-US" sz="3600" b="1" u="sng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00"/>
                </a:solidFill>
                <a:latin typeface="Times New Roman" pitchFamily="18" charset="0"/>
              </a:rPr>
              <a:t>giải</a:t>
            </a:r>
            <a:endParaRPr lang="en-US" altLang="en-US" sz="36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3600" b="1" dirty="0">
                <a:latin typeface="Times New Roman" pitchFamily="18" charset="0"/>
              </a:rPr>
              <a:t>  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Quãng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đường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ô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tô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đi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được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trong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4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giờ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itchFamily="18" charset="0"/>
              </a:rPr>
              <a:t>là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                 40             4        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</a:rPr>
              <a:t>            (km)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3600" dirty="0"/>
              <a:t>                 </a:t>
            </a:r>
            <a:r>
              <a:rPr lang="en-US" altLang="en-US" sz="1400" dirty="0"/>
              <a:t>  </a:t>
            </a:r>
          </a:p>
        </p:txBody>
      </p:sp>
      <p:sp>
        <p:nvSpPr>
          <p:cNvPr id="254983" name="Line 7"/>
          <p:cNvSpPr>
            <a:spLocks noChangeShapeType="1"/>
          </p:cNvSpPr>
          <p:nvPr/>
        </p:nvSpPr>
        <p:spPr bwMode="auto">
          <a:xfrm flipH="1">
            <a:off x="3886200" y="20208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4986" name="Text Box 10"/>
          <p:cNvSpPr txBox="1">
            <a:spLocks noChangeArrowheads="1"/>
          </p:cNvSpPr>
          <p:nvPr/>
        </p:nvSpPr>
        <p:spPr bwMode="auto">
          <a:xfrm>
            <a:off x="3124200" y="2667001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Vận tốc</a:t>
            </a:r>
          </a:p>
        </p:txBody>
      </p:sp>
      <p:sp>
        <p:nvSpPr>
          <p:cNvPr id="254987" name="Text Box 11"/>
          <p:cNvSpPr txBox="1">
            <a:spLocks noChangeArrowheads="1"/>
          </p:cNvSpPr>
          <p:nvPr/>
        </p:nvSpPr>
        <p:spPr bwMode="auto">
          <a:xfrm flipH="1">
            <a:off x="5181600" y="2652713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alt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4988" name="Text Box 12"/>
          <p:cNvSpPr txBox="1">
            <a:spLocks noChangeArrowheads="1"/>
          </p:cNvSpPr>
          <p:nvPr/>
        </p:nvSpPr>
        <p:spPr bwMode="auto">
          <a:xfrm>
            <a:off x="3124200" y="3340100"/>
            <a:ext cx="16001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(km/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54989" name="Text Box 13"/>
          <p:cNvSpPr txBox="1">
            <a:spLocks noChangeArrowheads="1"/>
          </p:cNvSpPr>
          <p:nvPr/>
        </p:nvSpPr>
        <p:spPr bwMode="auto">
          <a:xfrm>
            <a:off x="5532438" y="3340101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54990" name="Text Box 14"/>
          <p:cNvSpPr txBox="1">
            <a:spLocks noChangeArrowheads="1"/>
          </p:cNvSpPr>
          <p:nvPr/>
        </p:nvSpPr>
        <p:spPr bwMode="auto">
          <a:xfrm>
            <a:off x="6753226" y="2133600"/>
            <a:ext cx="3457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36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160km</a:t>
            </a:r>
            <a:endParaRPr lang="en-US" altLang="en-US" sz="3600" b="1" dirty="0">
              <a:solidFill>
                <a:srgbClr val="3A3A3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4991" name="Line 15"/>
          <p:cNvSpPr>
            <a:spLocks noChangeShapeType="1"/>
          </p:cNvSpPr>
          <p:nvPr/>
        </p:nvSpPr>
        <p:spPr bwMode="auto">
          <a:xfrm flipH="1">
            <a:off x="5715000" y="20208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7475095" y="1487270"/>
            <a:ext cx="129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H="1">
            <a:off x="7848600" y="2020888"/>
            <a:ext cx="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 flipH="1">
            <a:off x="7040561" y="2679700"/>
            <a:ext cx="32544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alt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391400" y="3367088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(km)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 flipH="1">
            <a:off x="4572000" y="1524000"/>
            <a:ext cx="60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4000" dirty="0">
                <a:solidFill>
                  <a:srgbClr val="FF0000"/>
                </a:solidFill>
                <a:cs typeface="Times New Roman" pitchFamily="18" charset="0"/>
              </a:rPr>
              <a:t>×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6675438" y="1447800"/>
            <a:ext cx="5635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4000" dirty="0">
                <a:solidFill>
                  <a:srgbClr val="FF0000"/>
                </a:solidFill>
                <a:cs typeface="Times New Roman" pitchFamily="18" charset="0"/>
              </a:rPr>
              <a:t>=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 flipH="1">
            <a:off x="4572000" y="1524000"/>
            <a:ext cx="60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4000" dirty="0">
                <a:solidFill>
                  <a:srgbClr val="FF0000"/>
                </a:solidFill>
                <a:cs typeface="Times New Roman" pitchFamily="18" charset="0"/>
              </a:rPr>
              <a:t>×</a:t>
            </a: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6669024" y="1447800"/>
            <a:ext cx="5635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4000" dirty="0">
                <a:solidFill>
                  <a:srgbClr val="FF0000"/>
                </a:solidFill>
                <a:cs typeface="Times New Roman" pitchFamily="18" charset="0"/>
              </a:rPr>
              <a:t>=</a:t>
            </a: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1600200" y="4647298"/>
            <a:ext cx="899160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54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54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4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254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4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4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4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54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4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4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4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49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49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254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3.33333E-6 0.14838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-0.00173 0.1706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build="p"/>
      <p:bldP spid="254983" grpId="0" animBg="1"/>
      <p:bldP spid="254986" grpId="0"/>
      <p:bldP spid="254987" grpId="0"/>
      <p:bldP spid="254988" grpId="0"/>
      <p:bldP spid="254989" grpId="0"/>
      <p:bldP spid="254990" grpId="0"/>
      <p:bldP spid="254990" grpId="1"/>
      <p:bldP spid="254991" grpId="0" animBg="1"/>
      <p:bldP spid="7179" grpId="0"/>
      <p:bldP spid="11" grpId="0" animBg="1"/>
      <p:bldP spid="12" grpId="0"/>
      <p:bldP spid="13" grpId="0"/>
      <p:bldP spid="14" grpId="0"/>
      <p:bldP spid="15" grpId="0"/>
      <p:bldP spid="16" grpId="0"/>
      <p:bldP spid="16" grpId="1"/>
      <p:bldP spid="17" grpId="0"/>
      <p:bldP spid="17" grpId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02" name="Rectangle 6"/>
          <p:cNvSpPr>
            <a:spLocks noChangeArrowheads="1"/>
          </p:cNvSpPr>
          <p:nvPr/>
        </p:nvSpPr>
        <p:spPr bwMode="auto">
          <a:xfrm>
            <a:off x="152400" y="214531"/>
            <a:ext cx="11887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3200" b="1" i="1" u="sng" dirty="0" err="1">
                <a:solidFill>
                  <a:srgbClr val="000000"/>
                </a:solidFill>
              </a:rPr>
              <a:t>Nhận</a:t>
            </a:r>
            <a:r>
              <a:rPr lang="en-US" altLang="en-US" sz="3200" b="1" i="1" u="sng" dirty="0">
                <a:solidFill>
                  <a:srgbClr val="000000"/>
                </a:solidFill>
              </a:rPr>
              <a:t> </a:t>
            </a:r>
            <a:r>
              <a:rPr lang="en-US" altLang="en-US" sz="3200" b="1" i="1" u="sng" dirty="0" err="1">
                <a:solidFill>
                  <a:srgbClr val="000000"/>
                </a:solidFill>
              </a:rPr>
              <a:t>xét</a:t>
            </a:r>
            <a:r>
              <a:rPr lang="en-US" altLang="en-US" sz="3200" b="1" dirty="0">
                <a:solidFill>
                  <a:srgbClr val="000000"/>
                </a:solidFill>
              </a:rPr>
              <a:t>: </a:t>
            </a:r>
            <a:r>
              <a:rPr lang="en-US" altLang="en-US" sz="3200" b="1" dirty="0" err="1">
                <a:solidFill>
                  <a:srgbClr val="000000"/>
                </a:solidFill>
              </a:rPr>
              <a:t>Để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tính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quãng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đường</a:t>
            </a:r>
            <a:r>
              <a:rPr lang="en-US" altLang="en-US" sz="3200" b="1" dirty="0">
                <a:solidFill>
                  <a:srgbClr val="000000"/>
                </a:solidFill>
              </a:rPr>
              <a:t> ô </a:t>
            </a:r>
            <a:r>
              <a:rPr lang="en-US" altLang="en-US" sz="3200" b="1" dirty="0" err="1">
                <a:solidFill>
                  <a:srgbClr val="000000"/>
                </a:solidFill>
              </a:rPr>
              <a:t>tô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đi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được</a:t>
            </a:r>
            <a:r>
              <a:rPr lang="en-US" altLang="en-US" sz="3200" b="1" dirty="0">
                <a:solidFill>
                  <a:srgbClr val="000000"/>
                </a:solidFill>
              </a:rPr>
              <a:t> ta </a:t>
            </a:r>
            <a:r>
              <a:rPr lang="en-US" altLang="en-US" sz="3200" b="1" dirty="0" err="1">
                <a:solidFill>
                  <a:srgbClr val="000000"/>
                </a:solidFill>
              </a:rPr>
              <a:t>lấy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quãng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đường</a:t>
            </a:r>
            <a:r>
              <a:rPr lang="en-US" altLang="en-US" sz="3200" b="1" dirty="0">
                <a:solidFill>
                  <a:srgbClr val="000000"/>
                </a:solidFill>
              </a:rPr>
              <a:t> ô </a:t>
            </a:r>
            <a:r>
              <a:rPr lang="en-US" altLang="en-US" sz="3200" b="1" dirty="0" err="1">
                <a:solidFill>
                  <a:srgbClr val="000000"/>
                </a:solidFill>
              </a:rPr>
              <a:t>tô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đi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được</a:t>
            </a:r>
            <a:r>
              <a:rPr lang="en-US" altLang="en-US" sz="3200" b="1" dirty="0">
                <a:solidFill>
                  <a:srgbClr val="000000"/>
                </a:solidFill>
              </a:rPr>
              <a:t>  </a:t>
            </a:r>
            <a:r>
              <a:rPr lang="en-US" altLang="en-US" sz="3200" b="1" dirty="0" err="1">
                <a:solidFill>
                  <a:srgbClr val="000000"/>
                </a:solidFill>
              </a:rPr>
              <a:t>trong</a:t>
            </a:r>
            <a:r>
              <a:rPr lang="en-US" altLang="en-US" sz="3200" b="1" dirty="0">
                <a:solidFill>
                  <a:srgbClr val="000000"/>
                </a:solidFill>
              </a:rPr>
              <a:t> 1 </a:t>
            </a:r>
            <a:r>
              <a:rPr lang="en-US" altLang="en-US" sz="3200" b="1" dirty="0" err="1">
                <a:solidFill>
                  <a:srgbClr val="000000"/>
                </a:solidFill>
              </a:rPr>
              <a:t>giờ</a:t>
            </a:r>
            <a:r>
              <a:rPr lang="en-US" altLang="en-US" sz="3200" b="1" dirty="0">
                <a:solidFill>
                  <a:srgbClr val="000000"/>
                </a:solidFill>
              </a:rPr>
              <a:t> hay </a:t>
            </a:r>
            <a:r>
              <a:rPr lang="en-US" altLang="en-US" sz="3200" b="1" dirty="0" err="1">
                <a:solidFill>
                  <a:srgbClr val="000000"/>
                </a:solidFill>
              </a:rPr>
              <a:t>vận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tốc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của</a:t>
            </a:r>
            <a:r>
              <a:rPr lang="en-US" altLang="en-US" sz="3200" b="1" dirty="0">
                <a:solidFill>
                  <a:srgbClr val="000000"/>
                </a:solidFill>
              </a:rPr>
              <a:t> ô </a:t>
            </a:r>
            <a:r>
              <a:rPr lang="en-US" altLang="en-US" sz="3200" b="1" dirty="0" err="1">
                <a:solidFill>
                  <a:srgbClr val="000000"/>
                </a:solidFill>
              </a:rPr>
              <a:t>tô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nhân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với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thời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gian</a:t>
            </a:r>
            <a:r>
              <a:rPr lang="en-US" altLang="en-US" sz="3200" b="1" dirty="0">
                <a:solidFill>
                  <a:srgbClr val="000000"/>
                </a:solidFill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</a:rPr>
              <a:t>đi</a:t>
            </a:r>
            <a:r>
              <a:rPr lang="en-US" altLang="en-US" sz="32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34507" name="Rectangle 11"/>
          <p:cNvSpPr>
            <a:spLocks noChangeArrowheads="1"/>
          </p:cNvSpPr>
          <p:nvPr/>
        </p:nvSpPr>
        <p:spPr bwMode="auto">
          <a:xfrm>
            <a:off x="117527" y="1530252"/>
            <a:ext cx="11658600" cy="1219200"/>
          </a:xfrm>
          <a:prstGeom prst="rect">
            <a:avLst/>
          </a:prstGeom>
          <a:solidFill>
            <a:schemeClr val="tx2"/>
          </a:solidFill>
          <a:ln w="76200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 tính quãng đường ta lấy vận tốc nhân với thời gian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362200" y="4923343"/>
            <a:ext cx="1447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GB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GB" alt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alt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altLang="en-US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114800" y="5012572"/>
            <a:ext cx="3276600" cy="609600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657600" y="4807803"/>
            <a:ext cx="419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 = v × 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1981200" y="3030112"/>
            <a:ext cx="6057900" cy="170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v"/>
              <a:defRPr sz="28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+mj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j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j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j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j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j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j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j-lt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en-US" sz="3200" b="1" i="1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32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s   :  là quãng đường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v   :  là vận tốc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t   :  là thời gian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4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4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34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4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02" grpId="0"/>
      <p:bldP spid="234507" grpId="0" animBg="1"/>
      <p:bldP spid="4" grpId="0"/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TextBox 4"/>
          <p:cNvSpPr txBox="1">
            <a:spLocks noChangeArrowheads="1"/>
          </p:cNvSpPr>
          <p:nvPr/>
        </p:nvSpPr>
        <p:spPr bwMode="auto">
          <a:xfrm>
            <a:off x="7964301" y="2672013"/>
            <a:ext cx="21647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2813"/>
            <a:r>
              <a:rPr lang="en-US" sz="3200" b="1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6200" y="125525"/>
            <a:ext cx="12115800" cy="20193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2" tIns="45712" rIns="91422" bIns="45712" anchor="ctr"/>
          <a:lstStyle/>
          <a:p>
            <a:pPr algn="just" defTabSz="914216">
              <a:defRPr/>
            </a:pP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12 km/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2214521"/>
            <a:ext cx="5562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:</a:t>
            </a:r>
          </a:p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:</a:t>
            </a:r>
          </a:p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 … km?</a:t>
            </a: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5667961" y="3386681"/>
            <a:ext cx="6105525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2,5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2813"/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defTabSz="912813"/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 × 2,5 = 30 (km)</a:t>
            </a:r>
          </a:p>
          <a:p>
            <a:pPr algn="ctr" defTabSz="912813"/>
            <a:r>
              <a:rPr lang="en-US" sz="3200" b="1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30 km</a:t>
            </a:r>
          </a:p>
        </p:txBody>
      </p:sp>
      <p:sp>
        <p:nvSpPr>
          <p:cNvPr id="9" name="Rectangle 8"/>
          <p:cNvSpPr/>
          <p:nvPr/>
        </p:nvSpPr>
        <p:spPr>
          <a:xfrm>
            <a:off x="3162300" y="2730028"/>
            <a:ext cx="19271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12 km/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62300" y="3240477"/>
            <a:ext cx="24737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228600" y="89941"/>
            <a:ext cx="11810999" cy="13053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eaLnBrk="1" hangingPunct="1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15,2 km/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4155594"/>
            <a:ext cx="9742358" cy="2667000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15,2 × 3 = 45,6 (km)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45,6km 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05400" y="3440113"/>
            <a:ext cx="1905000" cy="646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2" tIns="45712" rIns="91422" bIns="45712">
            <a:spAutoFit/>
          </a:bodyPr>
          <a:lstStyle/>
          <a:p>
            <a:pPr defTabSz="912813"/>
            <a:r>
              <a:rPr lang="en-US" sz="3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28800" y="1295401"/>
            <a:ext cx="7620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6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: 15,2 km/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41C47F-DEC4-45B1-ABBD-9632E3887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2423320"/>
            <a:ext cx="518722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: 3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48BD73-1176-4F61-BBB5-42C1AAF2B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931717"/>
            <a:ext cx="4953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… km?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nimBg="1"/>
      <p:bldP spid="3" grpId="0" build="p"/>
      <p:bldP spid="5" grpId="0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678</Words>
  <Application>Microsoft Office PowerPoint</Application>
  <PresentationFormat>Widescreen</PresentationFormat>
  <Paragraphs>104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QUÃNG ĐƯỜNG</vt:lpstr>
      <vt:lpstr>PowerPoint Presentation</vt:lpstr>
      <vt:lpstr>PowerPoint Presentation</vt:lpstr>
      <vt:lpstr>PowerPoint Presentation</vt:lpstr>
      <vt:lpstr>PowerPoint Presentation</vt:lpstr>
      <vt:lpstr>Bài 1. Một ca nô đi với vận tốc 15,2 km/giờ. Tính quãng đường đi được của ca nô trong 3 giờ.</vt:lpstr>
      <vt:lpstr>Bài 2. Một người đi xe đạp trong 15 phút với vận tốc 12,6 km/giờ. Tính quãng đường đi được của người đó.</vt:lpstr>
      <vt:lpstr>Bài 3. Một xe máy đi từ A lức 8 giờ 20 phút với vận tốc 42 km/giờ, đến B lúc 11 giờ. Tính độ dài quãng đường AB.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DELL</cp:lastModifiedBy>
  <cp:revision>29</cp:revision>
  <dcterms:created xsi:type="dcterms:W3CDTF">2022-03-19T09:47:12Z</dcterms:created>
  <dcterms:modified xsi:type="dcterms:W3CDTF">2023-05-01T14:08:20Z</dcterms:modified>
</cp:coreProperties>
</file>