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59" r:id="rId2"/>
  </p:sldMasterIdLst>
  <p:notesMasterIdLst>
    <p:notesMasterId r:id="rId20"/>
  </p:notesMasterIdLst>
  <p:sldIdLst>
    <p:sldId id="309" r:id="rId3"/>
    <p:sldId id="279" r:id="rId4"/>
    <p:sldId id="281" r:id="rId5"/>
    <p:sldId id="284" r:id="rId6"/>
    <p:sldId id="301" r:id="rId7"/>
    <p:sldId id="287" r:id="rId8"/>
    <p:sldId id="259" r:id="rId9"/>
    <p:sldId id="302" r:id="rId10"/>
    <p:sldId id="303" r:id="rId11"/>
    <p:sldId id="305" r:id="rId12"/>
    <p:sldId id="304" r:id="rId13"/>
    <p:sldId id="306" r:id="rId14"/>
    <p:sldId id="307" r:id="rId15"/>
    <p:sldId id="295" r:id="rId16"/>
    <p:sldId id="308" r:id="rId17"/>
    <p:sldId id="299" r:id="rId18"/>
    <p:sldId id="268" r:id="rId19"/>
  </p:sldIdLst>
  <p:sldSz cx="12192000" cy="6858000"/>
  <p:notesSz cx="6858000" cy="9144000"/>
  <p:embeddedFontLst>
    <p:embeddedFont>
      <p:font typeface="#9Slide07 IcielBC Cubano Normal" panose="00000500000000000000" pitchFamily="2" charset="0"/>
      <p:regular r:id="rId21"/>
    </p:embeddedFont>
    <p:embeddedFont>
      <p:font typeface="#9SLIDE07 SVN-ZICLETS MEDIUM" panose="02000603000000000000" pitchFamily="2" charset="0"/>
      <p:regular r:id="rId22"/>
    </p:embeddedFont>
    <p:embeddedFont>
      <p:font typeface="宋体" panose="02010600030101010101" pitchFamily="2" charset="-122"/>
      <p:regular r:id="rId23"/>
    </p:embeddedFont>
    <p:embeddedFont>
      <p:font typeface="#9Slide03 IcielPanton Black" panose="00000A00000000000000" pitchFamily="2" charset="0"/>
      <p:bold r:id="rId24"/>
    </p:embeddedFont>
    <p:embeddedFont>
      <p:font typeface="Engravers MT" panose="02090707080505020304" pitchFamily="18" charset="0"/>
      <p:regular r:id="rId25"/>
    </p:embeddedFont>
    <p:embeddedFont>
      <p:font typeface="Microsoft YaHei" panose="020B0503020204020204" pitchFamily="34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icrosoft YaHei" panose="020B0503020204020204" pitchFamily="34" charset="-122"/>
      <p:regular r:id="rId26"/>
      <p:bold r:id="rId27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  <a:srgbClr val="C7E8F9"/>
    <a:srgbClr val="FFFF66"/>
    <a:srgbClr val="FFCCFF"/>
    <a:srgbClr val="FF7C80"/>
    <a:srgbClr val="00FF99"/>
    <a:srgbClr val="8AD0F2"/>
    <a:srgbClr val="CF341F"/>
    <a:srgbClr val="E87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2" autoAdjust="0"/>
    <p:restoredTop sz="94650"/>
  </p:normalViewPr>
  <p:slideViewPr>
    <p:cSldViewPr snapToGrid="0">
      <p:cViewPr varScale="1">
        <p:scale>
          <a:sx n="67" d="100"/>
          <a:sy n="67" d="100"/>
        </p:scale>
        <p:origin x="8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2023/5/1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38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6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33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27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3764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0735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3240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2334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6679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8106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Mở rộng: Bác Hồ với nhân dân các nước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09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D9E56-A08A-42B8-9415-31C1FD99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2023/5/1</a:t>
            </a:fld>
            <a:endParaRPr lang="zh-CN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6EF80-122C-4F05-ACA1-9527B2725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38F09-9F96-483C-8CF9-C9E195C4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2023/5/1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D8D2847-E149-1F16-87E3-9F53C6099C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4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302FD15-FCF0-6ACF-0C20-18DF3381317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250" l="10000" r="90000">
                        <a14:foregroundMark x1="47100" y1="14750" x2="47100" y2="14750"/>
                        <a14:foregroundMark x1="43500" y1="29100" x2="43500" y2="29100"/>
                        <a14:foregroundMark x1="45800" y1="36250" x2="45800" y2="36250"/>
                        <a14:foregroundMark x1="48250" y1="34800" x2="48250" y2="34800"/>
                        <a14:foregroundMark x1="48750" y1="33800" x2="48750" y2="33800"/>
                        <a14:foregroundMark x1="48550" y1="33800" x2="48550" y2="33800"/>
                        <a14:foregroundMark x1="37300" y1="56150" x2="37300" y2="56150"/>
                        <a14:foregroundMark x1="37300" y1="56150" x2="37300" y2="56150"/>
                        <a14:foregroundMark x1="65350" y1="89550" x2="65350" y2="89550"/>
                        <a14:foregroundMark x1="65350" y1="89550" x2="65350" y2="89550"/>
                        <a14:foregroundMark x1="58050" y1="91700" x2="58050" y2="91700"/>
                        <a14:foregroundMark x1="58050" y1="91700" x2="58050" y2="91700"/>
                        <a14:foregroundMark x1="58050" y1="93650" x2="58050" y2="93650"/>
                        <a14:foregroundMark x1="58050" y1="93650" x2="58050" y2="93650"/>
                        <a14:foregroundMark x1="67000" y1="90550" x2="67000" y2="90550"/>
                        <a14:foregroundMark x1="67000" y1="90550" x2="67000" y2="90550"/>
                        <a14:foregroundMark x1="59150" y1="91050" x2="59150" y2="91050"/>
                        <a14:foregroundMark x1="59150" y1="91050" x2="59150" y2="91050"/>
                        <a14:foregroundMark x1="48250" y1="93800" x2="48250" y2="93800"/>
                        <a14:foregroundMark x1="48250" y1="93800" x2="48250" y2="93800"/>
                        <a14:foregroundMark x1="68450" y1="93950" x2="68450" y2="93950"/>
                        <a14:foregroundMark x1="68450" y1="93950" x2="68450" y2="93950"/>
                        <a14:foregroundMark x1="70600" y1="95250" x2="70600" y2="95250"/>
                        <a14:foregroundMark x1="70600" y1="95250" x2="70600" y2="95250"/>
                        <a14:foregroundMark x1="43350" y1="36250" x2="43350" y2="36250"/>
                        <a14:foregroundMark x1="43350" y1="36250" x2="43350" y2="3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0241" y="1039191"/>
            <a:ext cx="6096000" cy="60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emf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emf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emf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0334" y="250018"/>
            <a:ext cx="6849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QUỐC TUẤN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25258" y="1059544"/>
            <a:ext cx="7663542" cy="994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b="1">
                <a:solidFill>
                  <a:srgbClr val="FF0066"/>
                </a:solidFill>
                <a:latin typeface="Engravers MT" panose="020907070805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CHÀO MỪNG QUÝ THẦY CÔ  </a:t>
            </a:r>
          </a:p>
          <a:p>
            <a:pPr lvl="0" algn="ctr">
              <a:lnSpc>
                <a:spcPct val="120000"/>
              </a:lnSpc>
              <a:defRPr/>
            </a:pPr>
            <a:r>
              <a:rPr lang="en-US" altLang="zh-CN" sz="2800" b="1">
                <a:solidFill>
                  <a:srgbClr val="FF0066"/>
                </a:solidFill>
                <a:latin typeface="Engravers MT" panose="020907070805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 THĂM VÀ DỰ GIỜ  LỚP 2C</a:t>
            </a:r>
          </a:p>
        </p:txBody>
      </p:sp>
      <p:sp>
        <p:nvSpPr>
          <p:cNvPr id="4" name="Rectangle 3"/>
          <p:cNvSpPr/>
          <p:nvPr/>
        </p:nvSpPr>
        <p:spPr>
          <a:xfrm>
            <a:off x="3541486" y="5776830"/>
            <a:ext cx="5704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i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viên: Nguyễn Thị Mai Hương</a:t>
            </a:r>
            <a:endParaRPr lang="en-US" sz="28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E7B3AE6-F647-0DDC-B83C-22853961A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981" y="837471"/>
            <a:ext cx="7073953" cy="70739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59200" y="2888343"/>
            <a:ext cx="86267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6000" b="1" spc="1000" dirty="0" err="1" smtClean="0">
                <a:solidFill>
                  <a:srgbClr val="00206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Môn</a:t>
            </a:r>
            <a:r>
              <a:rPr lang="en-US" altLang="zh-CN" sz="6000" b="1" spc="1000" dirty="0" smtClean="0">
                <a:solidFill>
                  <a:srgbClr val="00206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6000" b="1" spc="1000" dirty="0" err="1" smtClean="0">
                <a:solidFill>
                  <a:srgbClr val="00206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6000" b="1" spc="1000" dirty="0" smtClean="0">
                <a:solidFill>
                  <a:srgbClr val="00206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1000" dirty="0" err="1">
                <a:solidFill>
                  <a:srgbClr val="00206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Việt</a:t>
            </a:r>
            <a:endParaRPr lang="en-US" altLang="zh-CN" sz="6000" b="1" spc="1000" dirty="0">
              <a:solidFill>
                <a:srgbClr val="002060"/>
              </a:solidFill>
              <a:effectLst>
                <a:outerShdw blurRad="12700" dist="50800" dir="600000" algn="tl">
                  <a:srgbClr val="000000">
                    <a:alpha val="75000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0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DE88932-A79A-3160-2FB3-FB1D0F85BD10}"/>
              </a:ext>
            </a:extLst>
          </p:cNvPr>
          <p:cNvSpPr/>
          <p:nvPr/>
        </p:nvSpPr>
        <p:spPr>
          <a:xfrm>
            <a:off x="0" y="0"/>
            <a:ext cx="12192000" cy="6891020"/>
          </a:xfrm>
          <a:prstGeom prst="rect">
            <a:avLst/>
          </a:prstGeom>
          <a:solidFill>
            <a:schemeClr val="accent1">
              <a:lumMod val="20000"/>
              <a:lumOff val="80000"/>
              <a:alpha val="7659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图片 8" descr="1_22"/>
          <p:cNvPicPr>
            <a:picLocks noChangeAspect="1"/>
          </p:cNvPicPr>
          <p:nvPr/>
        </p:nvPicPr>
        <p:blipFill>
          <a:blip r:embed="rId4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4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9119B1-AE4C-D6DD-471C-5FE4A453F376}"/>
              </a:ext>
            </a:extLst>
          </p:cNvPr>
          <p:cNvSpPr/>
          <p:nvPr/>
        </p:nvSpPr>
        <p:spPr>
          <a:xfrm>
            <a:off x="522922" y="228600"/>
            <a:ext cx="11361990" cy="707886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accent6"/>
                </a:solidFill>
                <a:latin typeface="#9Slide03 IcielPanton Black" pitchFamily="2" charset="77"/>
              </a:rPr>
              <a:t>Bài 2: Chọn từ phù hợp để hoàn thành câu.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E1E4A9C-EDD9-E602-3683-73F4241DE62E}"/>
              </a:ext>
            </a:extLst>
          </p:cNvPr>
          <p:cNvSpPr/>
          <p:nvPr/>
        </p:nvSpPr>
        <p:spPr>
          <a:xfrm>
            <a:off x="1090295" y="1353341"/>
            <a:ext cx="2747187" cy="6715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6600"/>
                </a:solidFill>
                <a:latin typeface="#9Slide03 IcielPanton Black" pitchFamily="2" charset="77"/>
              </a:rPr>
              <a:t> anh dũng</a:t>
            </a:r>
            <a:endParaRPr lang="en-VN" sz="3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BCCBDE8-A2A2-1E45-9354-87DF4B654722}"/>
              </a:ext>
            </a:extLst>
          </p:cNvPr>
          <p:cNvSpPr/>
          <p:nvPr/>
        </p:nvSpPr>
        <p:spPr>
          <a:xfrm>
            <a:off x="4798847" y="1353341"/>
            <a:ext cx="2747187" cy="6715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6600"/>
                </a:solidFill>
                <a:latin typeface="#9Slide03 IcielPanton Black" pitchFamily="2" charset="77"/>
              </a:rPr>
              <a:t> thân thiện</a:t>
            </a:r>
            <a:endParaRPr lang="en-VN" sz="3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B7064F8-89D2-F14A-9503-95F00D34C64E}"/>
              </a:ext>
            </a:extLst>
          </p:cNvPr>
          <p:cNvSpPr/>
          <p:nvPr/>
        </p:nvSpPr>
        <p:spPr>
          <a:xfrm>
            <a:off x="8747528" y="1353341"/>
            <a:ext cx="2747187" cy="6715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6600"/>
                </a:solidFill>
                <a:latin typeface="#9Slide03 IcielPanton Black" pitchFamily="2" charset="77"/>
              </a:rPr>
              <a:t> cần cù</a:t>
            </a:r>
            <a:endParaRPr lang="en-VN" sz="3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BED565-BB4F-441F-E5BF-5D3AB6799BF4}"/>
              </a:ext>
            </a:extLst>
          </p:cNvPr>
          <p:cNvSpPr txBox="1"/>
          <p:nvPr/>
        </p:nvSpPr>
        <p:spPr>
          <a:xfrm>
            <a:off x="522922" y="2584408"/>
            <a:ext cx="9492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#9Slide03 IcielPanton Black" pitchFamily="2" charset="77"/>
              </a:rPr>
              <a:t>a. Người dân Việt Nam lao động rất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029529-582B-F564-E4AE-0BC918F05754}"/>
              </a:ext>
            </a:extLst>
          </p:cNvPr>
          <p:cNvSpPr txBox="1"/>
          <p:nvPr/>
        </p:nvSpPr>
        <p:spPr>
          <a:xfrm>
            <a:off x="522922" y="3576274"/>
            <a:ext cx="1132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#9Slide03 IcielPanton Black" pitchFamily="2" charset="77"/>
              </a:rPr>
              <a:t>b. Các chú bộ đội chiến </a:t>
            </a:r>
            <a:r>
              <a:rPr lang="en-VN" sz="4000">
                <a:latin typeface="#9Slide03 IcielPanton Black" pitchFamily="2" charset="77"/>
              </a:rPr>
              <a:t>đấu                  </a:t>
            </a:r>
            <a:r>
              <a:rPr lang="en-US" sz="4000" smtClean="0">
                <a:latin typeface="#9Slide03 IcielPanton Black" pitchFamily="2" charset="77"/>
              </a:rPr>
              <a:t>  đ</a:t>
            </a:r>
            <a:r>
              <a:rPr lang="en-VN" sz="4000" dirty="0">
                <a:latin typeface="#9Slide03 IcielPanton Black" pitchFamily="2" charset="77"/>
              </a:rPr>
              <a:t>ể bảo vệ Tổ quốc.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1E494B-6F05-6B6C-C715-9440325A03EC}"/>
              </a:ext>
            </a:extLst>
          </p:cNvPr>
          <p:cNvSpPr txBox="1"/>
          <p:nvPr/>
        </p:nvSpPr>
        <p:spPr>
          <a:xfrm>
            <a:off x="522922" y="4975741"/>
            <a:ext cx="11371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#9Slide03 IcielPanton Black" pitchFamily="2" charset="77"/>
              </a:rPr>
              <a:t>c. Người Việt Nam </a:t>
            </a:r>
            <a:r>
              <a:rPr lang="en-VN" sz="4000">
                <a:latin typeface="#9Slide03 IcielPanton Black" pitchFamily="2" charset="77"/>
              </a:rPr>
              <a:t>luôn                   </a:t>
            </a:r>
            <a:r>
              <a:rPr lang="en-US" sz="4000" smtClean="0">
                <a:latin typeface="#9Slide03 IcielPanton Black" pitchFamily="2" charset="77"/>
              </a:rPr>
              <a:t>   v</a:t>
            </a:r>
            <a:r>
              <a:rPr lang="en-VN" sz="4000" dirty="0">
                <a:latin typeface="#9Slide03 IcielPanton Black" pitchFamily="2" charset="77"/>
              </a:rPr>
              <a:t>ới du khách nước ngoài.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CF913-ACBA-0B18-3408-498A27779742}"/>
              </a:ext>
            </a:extLst>
          </p:cNvPr>
          <p:cNvSpPr txBox="1"/>
          <p:nvPr/>
        </p:nvSpPr>
        <p:spPr>
          <a:xfrm>
            <a:off x="9094418" y="2625712"/>
            <a:ext cx="244797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#9Slide03 IcielPanton Black" pitchFamily="2" charset="77"/>
              </a:rPr>
              <a:t>(…)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7101D-A5F1-5D7F-7D84-C39607E89C7D}"/>
              </a:ext>
            </a:extLst>
          </p:cNvPr>
          <p:cNvSpPr txBox="1"/>
          <p:nvPr/>
        </p:nvSpPr>
        <p:spPr>
          <a:xfrm>
            <a:off x="6892891" y="3615279"/>
            <a:ext cx="222075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#9Slide03 IcielPanton Black" pitchFamily="2" charset="77"/>
              </a:rPr>
              <a:t>(…)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6E1F6A-AC9C-AA10-5D9B-85ECC34C853C}"/>
              </a:ext>
            </a:extLst>
          </p:cNvPr>
          <p:cNvSpPr txBox="1"/>
          <p:nvPr/>
        </p:nvSpPr>
        <p:spPr>
          <a:xfrm>
            <a:off x="6096251" y="5055192"/>
            <a:ext cx="221881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#9Slide03 IcielPanton Black" pitchFamily="2" charset="77"/>
              </a:rPr>
              <a:t>(…)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705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2708 0.1763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 -0.00787 L 0.49063 0.3287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12813 0.5400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5" grpId="1" animBg="1"/>
      <p:bldP spid="16" grpId="1" animBg="1"/>
      <p:bldP spid="2" grpId="0"/>
      <p:bldP spid="3" grpId="0"/>
      <p:bldP spid="4" grpId="0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DE88932-A79A-3160-2FB3-FB1D0F85BD10}"/>
              </a:ext>
            </a:extLst>
          </p:cNvPr>
          <p:cNvSpPr/>
          <p:nvPr/>
        </p:nvSpPr>
        <p:spPr>
          <a:xfrm>
            <a:off x="0" y="0"/>
            <a:ext cx="12192000" cy="6891020"/>
          </a:xfrm>
          <a:prstGeom prst="rect">
            <a:avLst/>
          </a:prstGeom>
          <a:solidFill>
            <a:schemeClr val="accent1">
              <a:lumMod val="20000"/>
              <a:lumOff val="80000"/>
              <a:alpha val="7659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图片 8" descr="1_22"/>
          <p:cNvPicPr>
            <a:picLocks noChangeAspect="1"/>
          </p:cNvPicPr>
          <p:nvPr/>
        </p:nvPicPr>
        <p:blipFill>
          <a:blip r:embed="rId4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9119B1-AE4C-D6DD-471C-5FE4A453F376}"/>
              </a:ext>
            </a:extLst>
          </p:cNvPr>
          <p:cNvSpPr/>
          <p:nvPr/>
        </p:nvSpPr>
        <p:spPr>
          <a:xfrm>
            <a:off x="145798" y="106624"/>
            <a:ext cx="11765868" cy="1630180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chemeClr val="accent6"/>
                </a:solidFill>
                <a:latin typeface="#9Slide03 IcielPanton Black" pitchFamily="2" charset="77"/>
              </a:rPr>
              <a:t>Bài 3: Quan sát tranh:</a:t>
            </a:r>
          </a:p>
          <a:p>
            <a:pPr marL="514350" indent="-514350">
              <a:buAutoNum type="alphaLcPeriod"/>
            </a:pPr>
            <a:r>
              <a:rPr lang="en-VN" sz="3200" dirty="0">
                <a:solidFill>
                  <a:schemeClr val="accent6"/>
                </a:solidFill>
                <a:latin typeface="#9Slide03 IcielPanton Black" pitchFamily="2" charset="77"/>
              </a:rPr>
              <a:t>Đặt tên cho bức tranh</a:t>
            </a:r>
          </a:p>
          <a:p>
            <a:pPr marL="514350" indent="-514350">
              <a:buAutoNum type="alphaLcPeriod"/>
            </a:pPr>
            <a:r>
              <a:rPr lang="en-VN" sz="3200" dirty="0">
                <a:solidFill>
                  <a:schemeClr val="accent6"/>
                </a:solidFill>
                <a:latin typeface="#9Slide03 IcielPanton Black" pitchFamily="2" charset="77"/>
              </a:rPr>
              <a:t>Nói một câu về Bác Hồ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297C6A-A8A6-6DE4-D3DC-EFAE579A25BC}"/>
              </a:ext>
            </a:extLst>
          </p:cNvPr>
          <p:cNvSpPr txBox="1"/>
          <p:nvPr/>
        </p:nvSpPr>
        <p:spPr>
          <a:xfrm>
            <a:off x="522922" y="2403505"/>
            <a:ext cx="4479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#9Slide03 IcielPanton Black" pitchFamily="2" charset="77"/>
                <a:cs typeface="Times New Roman" panose="02020603050405020304" pitchFamily="18" charset="0"/>
              </a:rPr>
              <a:t>- Tranh vẽ ai?</a:t>
            </a:r>
          </a:p>
        </p:txBody>
      </p:sp>
      <p:pic>
        <p:nvPicPr>
          <p:cNvPr id="14" name="图片 13" descr="1_22"/>
          <p:cNvPicPr>
            <a:picLocks noChangeAspect="1"/>
          </p:cNvPicPr>
          <p:nvPr/>
        </p:nvPicPr>
        <p:blipFill>
          <a:blip r:embed="rId4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BCCB05-283A-C913-8E50-235150E204E4}"/>
              </a:ext>
            </a:extLst>
          </p:cNvPr>
          <p:cNvSpPr txBox="1"/>
          <p:nvPr/>
        </p:nvSpPr>
        <p:spPr>
          <a:xfrm>
            <a:off x="522922" y="3473607"/>
            <a:ext cx="4479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#9Slide03 IcielPanton Black" pitchFamily="2" charset="77"/>
                <a:cs typeface="Times New Roman" panose="02020603050405020304" pitchFamily="18" charset="0"/>
              </a:rPr>
              <a:t>- Bác Hồ đang làm gì?</a:t>
            </a:r>
          </a:p>
        </p:txBody>
      </p:sp>
      <p:pic>
        <p:nvPicPr>
          <p:cNvPr id="12" name="Picture 11" descr="A person pushing a wheelbarrow&#10;&#10;Description automatically generated with medium confidence">
            <a:extLst>
              <a:ext uri="{FF2B5EF4-FFF2-40B4-BE49-F238E27FC236}">
                <a16:creationId xmlns:a16="http://schemas.microsoft.com/office/drawing/2014/main" id="{2769FA22-8AC2-21A8-7B4E-054B51EEA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66" y="1963860"/>
            <a:ext cx="6629400" cy="458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88A2F1-202D-FE87-FE28-52EB250BEC90}"/>
              </a:ext>
            </a:extLst>
          </p:cNvPr>
          <p:cNvSpPr txBox="1"/>
          <p:nvPr/>
        </p:nvSpPr>
        <p:spPr>
          <a:xfrm>
            <a:off x="522922" y="4521259"/>
            <a:ext cx="4479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#9Slide03 IcielPanton Black" pitchFamily="2" charset="77"/>
                <a:cs typeface="Times New Roman" panose="02020603050405020304" pitchFamily="18" charset="0"/>
              </a:rPr>
              <a:t>- Em đoán Bác đang ở đâu?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56BE7A6C-DF68-402E-CDEC-3796FFD74DDE}"/>
              </a:ext>
            </a:extLst>
          </p:cNvPr>
          <p:cNvSpPr/>
          <p:nvPr/>
        </p:nvSpPr>
        <p:spPr>
          <a:xfrm>
            <a:off x="4258460" y="2823019"/>
            <a:ext cx="3675079" cy="1885950"/>
          </a:xfrm>
          <a:prstGeom prst="cloud">
            <a:avLst/>
          </a:prstGeom>
          <a:solidFill>
            <a:schemeClr val="bg1"/>
          </a:solidFill>
          <a:ln w="38100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6600"/>
                </a:solidFill>
                <a:latin typeface="#9Slide07 IcielBC Cubano Normal" pitchFamily="2" charset="0"/>
              </a:rPr>
              <a:t>T</a:t>
            </a:r>
            <a:r>
              <a:rPr lang="en-VN" sz="3200" dirty="0">
                <a:solidFill>
                  <a:srgbClr val="FF6600"/>
                </a:solidFill>
                <a:latin typeface="#9Slide07 IcielBC Cubano Normal" pitchFamily="2" charset="0"/>
              </a:rPr>
              <a:t>hảo luận nhóm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226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26" grpId="0" animBg="1"/>
      <p:bldP spid="2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DE88932-A79A-3160-2FB3-FB1D0F85BD10}"/>
              </a:ext>
            </a:extLst>
          </p:cNvPr>
          <p:cNvSpPr/>
          <p:nvPr/>
        </p:nvSpPr>
        <p:spPr>
          <a:xfrm>
            <a:off x="0" y="0"/>
            <a:ext cx="12192000" cy="6891020"/>
          </a:xfrm>
          <a:prstGeom prst="rect">
            <a:avLst/>
          </a:prstGeom>
          <a:solidFill>
            <a:schemeClr val="accent1">
              <a:lumMod val="20000"/>
              <a:lumOff val="80000"/>
              <a:alpha val="7659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图片 8" descr="1_22"/>
          <p:cNvPicPr>
            <a:picLocks noChangeAspect="1"/>
          </p:cNvPicPr>
          <p:nvPr/>
        </p:nvPicPr>
        <p:blipFill>
          <a:blip r:embed="rId4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9119B1-AE4C-D6DD-471C-5FE4A453F376}"/>
              </a:ext>
            </a:extLst>
          </p:cNvPr>
          <p:cNvSpPr/>
          <p:nvPr/>
        </p:nvSpPr>
        <p:spPr>
          <a:xfrm>
            <a:off x="213066" y="106624"/>
            <a:ext cx="11765868" cy="1040310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chemeClr val="accent6"/>
                </a:solidFill>
                <a:latin typeface="#9Slide03 IcielPanton Black" pitchFamily="2" charset="77"/>
              </a:rPr>
              <a:t>Bài 3: Quan sát tranh:</a:t>
            </a:r>
          </a:p>
          <a:p>
            <a:pPr marL="514350" indent="-514350">
              <a:buAutoNum type="alphaLcPeriod"/>
            </a:pPr>
            <a:r>
              <a:rPr lang="en-VN" sz="3200" dirty="0">
                <a:solidFill>
                  <a:schemeClr val="accent6"/>
                </a:solidFill>
                <a:latin typeface="#9Slide03 IcielPanton Black" pitchFamily="2" charset="77"/>
              </a:rPr>
              <a:t>Đặt tên cho bức tranh</a:t>
            </a:r>
          </a:p>
        </p:txBody>
      </p:sp>
      <p:pic>
        <p:nvPicPr>
          <p:cNvPr id="14" name="图片 13" descr="1_22"/>
          <p:cNvPicPr>
            <a:picLocks noChangeAspect="1"/>
          </p:cNvPicPr>
          <p:nvPr/>
        </p:nvPicPr>
        <p:blipFill>
          <a:blip r:embed="rId4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12" name="Picture 11" descr="A person pushing a wheelbarrow&#10;&#10;Description automatically generated with medium confidence">
            <a:extLst>
              <a:ext uri="{FF2B5EF4-FFF2-40B4-BE49-F238E27FC236}">
                <a16:creationId xmlns:a16="http://schemas.microsoft.com/office/drawing/2014/main" id="{2769FA22-8AC2-21A8-7B4E-054B51EEA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86" y="1963860"/>
            <a:ext cx="6301280" cy="458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C5870D-832C-A582-CB7E-C23167C5D28E}"/>
              </a:ext>
            </a:extLst>
          </p:cNvPr>
          <p:cNvSpPr txBox="1"/>
          <p:nvPr/>
        </p:nvSpPr>
        <p:spPr>
          <a:xfrm>
            <a:off x="401628" y="2684584"/>
            <a:ext cx="4479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3">
                    <a:lumMod val="50000"/>
                  </a:schemeClr>
                </a:solidFill>
                <a:latin typeface="#9Slide03 IcielPanton Black" pitchFamily="2" charset="77"/>
                <a:cs typeface="Times New Roman" panose="02020603050405020304" pitchFamily="18" charset="0"/>
              </a:rPr>
              <a:t>- Bác Hồ tưới cây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04596A-9C79-7FC5-50DE-F456ABA23CE3}"/>
              </a:ext>
            </a:extLst>
          </p:cNvPr>
          <p:cNvSpPr txBox="1"/>
          <p:nvPr/>
        </p:nvSpPr>
        <p:spPr>
          <a:xfrm>
            <a:off x="401627" y="3851692"/>
            <a:ext cx="52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3">
                    <a:lumMod val="50000"/>
                  </a:schemeClr>
                </a:solidFill>
                <a:latin typeface="#9Slide03 IcielPanton Black" pitchFamily="2" charset="77"/>
                <a:cs typeface="Times New Roman" panose="02020603050405020304" pitchFamily="18" charset="0"/>
              </a:rPr>
              <a:t>- Bác Hồ và cây xanh</a:t>
            </a:r>
          </a:p>
          <a:p>
            <a:endParaRPr lang="en-VN" sz="4000" dirty="0">
              <a:solidFill>
                <a:schemeClr val="accent3">
                  <a:lumMod val="50000"/>
                </a:schemeClr>
              </a:solidFill>
              <a:latin typeface="#9Slide03 IcielPanton Black" pitchFamily="2" charset="77"/>
              <a:cs typeface="Times New Roman" panose="02020603050405020304" pitchFamily="18" charset="0"/>
            </a:endParaRPr>
          </a:p>
          <a:p>
            <a:r>
              <a:rPr lang="en-VN" sz="4000" dirty="0">
                <a:solidFill>
                  <a:schemeClr val="accent3">
                    <a:lumMod val="50000"/>
                  </a:schemeClr>
                </a:solidFill>
                <a:latin typeface="#9Slide03 IcielPanton Black" pitchFamily="2" charset="77"/>
                <a:cs typeface="Times New Roman" panose="02020603050405020304" pitchFamily="18" charset="0"/>
              </a:rPr>
              <a:t>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12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DE88932-A79A-3160-2FB3-FB1D0F85BD10}"/>
              </a:ext>
            </a:extLst>
          </p:cNvPr>
          <p:cNvSpPr/>
          <p:nvPr/>
        </p:nvSpPr>
        <p:spPr>
          <a:xfrm>
            <a:off x="0" y="0"/>
            <a:ext cx="12192000" cy="6891020"/>
          </a:xfrm>
          <a:prstGeom prst="rect">
            <a:avLst/>
          </a:prstGeom>
          <a:solidFill>
            <a:schemeClr val="accent1">
              <a:lumMod val="20000"/>
              <a:lumOff val="80000"/>
              <a:alpha val="7659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图片 8" descr="1_22"/>
          <p:cNvPicPr>
            <a:picLocks noChangeAspect="1"/>
          </p:cNvPicPr>
          <p:nvPr/>
        </p:nvPicPr>
        <p:blipFill>
          <a:blip r:embed="rId4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9119B1-AE4C-D6DD-471C-5FE4A453F376}"/>
              </a:ext>
            </a:extLst>
          </p:cNvPr>
          <p:cNvSpPr/>
          <p:nvPr/>
        </p:nvSpPr>
        <p:spPr>
          <a:xfrm>
            <a:off x="213066" y="106624"/>
            <a:ext cx="11765868" cy="1040310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chemeClr val="accent6"/>
                </a:solidFill>
                <a:latin typeface="#9Slide03 IcielPanton Black" pitchFamily="2" charset="77"/>
              </a:rPr>
              <a:t>Bài 3: Quan sát tranh:</a:t>
            </a:r>
          </a:p>
          <a:p>
            <a:r>
              <a:rPr lang="en-US" sz="3200" dirty="0">
                <a:solidFill>
                  <a:schemeClr val="accent6"/>
                </a:solidFill>
                <a:latin typeface="#9Slide03 IcielPanton Black" pitchFamily="2" charset="77"/>
              </a:rPr>
              <a:t>b. </a:t>
            </a:r>
            <a:r>
              <a:rPr lang="en-US" sz="3200" dirty="0" err="1">
                <a:solidFill>
                  <a:schemeClr val="accent6"/>
                </a:solidFill>
                <a:latin typeface="#9Slide03 IcielPanton Black" pitchFamily="2" charset="77"/>
              </a:rPr>
              <a:t>Nói</a:t>
            </a:r>
            <a:r>
              <a:rPr lang="en-US" sz="3200" dirty="0">
                <a:solidFill>
                  <a:schemeClr val="accent6"/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#9Slide03 IcielPanton Black" pitchFamily="2" charset="77"/>
              </a:rPr>
              <a:t>một</a:t>
            </a:r>
            <a:r>
              <a:rPr lang="en-US" sz="3200" dirty="0">
                <a:solidFill>
                  <a:schemeClr val="accent6"/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#9Slide03 IcielPanton Black" pitchFamily="2" charset="77"/>
              </a:rPr>
              <a:t>câu</a:t>
            </a:r>
            <a:r>
              <a:rPr lang="en-US" sz="3200" dirty="0">
                <a:solidFill>
                  <a:schemeClr val="accent6"/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#9Slide03 IcielPanton Black" pitchFamily="2" charset="77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#9Slide03 IcielPanton Black" pitchFamily="2" charset="77"/>
              </a:rPr>
              <a:t>Bác</a:t>
            </a:r>
            <a:r>
              <a:rPr lang="en-US" sz="3200" dirty="0">
                <a:solidFill>
                  <a:schemeClr val="accent6"/>
                </a:solidFill>
                <a:latin typeface="#9Slide03 IcielPanton Black" pitchFamily="2" charset="77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#9Slide03 IcielPanton Black" pitchFamily="2" charset="77"/>
              </a:rPr>
              <a:t>Hồ</a:t>
            </a:r>
            <a:endParaRPr lang="en-VN" sz="3200" dirty="0">
              <a:solidFill>
                <a:schemeClr val="accent6"/>
              </a:solidFill>
              <a:latin typeface="#9Slide03 IcielPanton Black" pitchFamily="2" charset="77"/>
            </a:endParaRPr>
          </a:p>
        </p:txBody>
      </p:sp>
      <p:pic>
        <p:nvPicPr>
          <p:cNvPr id="14" name="图片 13" descr="1_22"/>
          <p:cNvPicPr>
            <a:picLocks noChangeAspect="1"/>
          </p:cNvPicPr>
          <p:nvPr/>
        </p:nvPicPr>
        <p:blipFill>
          <a:blip r:embed="rId4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12" name="Picture 11" descr="A person pushing a wheelbarrow&#10;&#10;Description automatically generated with medium confidence">
            <a:extLst>
              <a:ext uri="{FF2B5EF4-FFF2-40B4-BE49-F238E27FC236}">
                <a16:creationId xmlns:a16="http://schemas.microsoft.com/office/drawing/2014/main" id="{2769FA22-8AC2-21A8-7B4E-054B51EEA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86" y="1963860"/>
            <a:ext cx="6301280" cy="458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04596A-9C79-7FC5-50DE-F456ABA23CE3}"/>
              </a:ext>
            </a:extLst>
          </p:cNvPr>
          <p:cNvSpPr txBox="1"/>
          <p:nvPr/>
        </p:nvSpPr>
        <p:spPr>
          <a:xfrm>
            <a:off x="280334" y="2487841"/>
            <a:ext cx="5205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3">
                    <a:lumMod val="50000"/>
                  </a:schemeClr>
                </a:solidFill>
                <a:latin typeface="#9Slide03 IcielPanton Black" pitchFamily="2" charset="77"/>
                <a:cs typeface="Times New Roman" panose="02020603050405020304" pitchFamily="18" charset="0"/>
              </a:rPr>
              <a:t>- Bác Hồ là người rất yêu thiên nhiên.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853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C Cubano Normal" pitchFamily="2" charset="0"/>
              </a:rPr>
              <a:t>VẬN DỤNG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56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á»n thiáº¿u nhi - Quáº£ tÃ¡o cá»§a bÃ¡c Há» - Terrabook">
            <a:hlinkClick r:id="" action="ppaction://media"/>
            <a:extLst>
              <a:ext uri="{FF2B5EF4-FFF2-40B4-BE49-F238E27FC236}">
                <a16:creationId xmlns:a16="http://schemas.microsoft.com/office/drawing/2014/main" id="{A8F18D31-FD43-1CD9-B222-C717ED4CB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350"/>
            <a:ext cx="1218882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658734" y="2289715"/>
            <a:ext cx="232385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C Cubano Normal" pitchFamily="2" charset="0"/>
              </a:rPr>
              <a:t>dặn</a:t>
            </a:r>
            <a:r>
              <a:rPr lang="en-US" sz="6600" dirty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C Cubano Normal" pitchFamily="2" charset="0"/>
              </a:rPr>
              <a:t> </a:t>
            </a:r>
          </a:p>
          <a:p>
            <a:pPr algn="ctr"/>
            <a:r>
              <a:rPr lang="en-US" sz="660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C Cubano Normal" pitchFamily="2" charset="0"/>
              </a:rPr>
              <a:t>dò</a:t>
            </a:r>
            <a:endParaRPr lang="en-US" sz="6600" dirty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BC Cubano Normal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114355" y="8268752"/>
            <a:ext cx="15760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082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73408" y="643890"/>
            <a:ext cx="8992940" cy="5847080"/>
            <a:chOff x="1522660" y="463607"/>
            <a:chExt cx="8992940" cy="5846870"/>
          </a:xfrm>
        </p:grpSpPr>
        <p:pic>
          <p:nvPicPr>
            <p:cNvPr id="15" name="图片 14" descr="C:\Users\Administrator\Desktop\f40dc1746ad911abf0e048b00f8e6141.pngf40dc1746ad911abf0e048b00f8e614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22660" y="463607"/>
              <a:ext cx="4384675" cy="584687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119585" y="2154949"/>
              <a:ext cx="3396015" cy="460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E8DD4-D0D9-463A-9D03-A7948183BF22}"/>
              </a:ext>
            </a:extLst>
          </p:cNvPr>
          <p:cNvSpPr/>
          <p:nvPr/>
        </p:nvSpPr>
        <p:spPr>
          <a:xfrm>
            <a:off x="5994400" y="1103086"/>
            <a:ext cx="5878829" cy="52168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 smtClean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Xem lại bài</a:t>
            </a:r>
          </a:p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800" smtClean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Chuẩn </a:t>
            </a:r>
            <a:r>
              <a:rPr lang="en-US" sz="480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bị bài </a:t>
            </a:r>
            <a:r>
              <a:rPr lang="en-US" sz="4800" smtClean="0">
                <a:ln w="0"/>
                <a:solidFill>
                  <a:schemeClr val="accent4">
                    <a:lumMod val="50000"/>
                  </a:schemeClr>
                </a:solidFill>
                <a:latin typeface="UTM Androgyne" panose="02040603050506020204" pitchFamily="18" charset="0"/>
              </a:rPr>
              <a:t>sau</a:t>
            </a:r>
          </a:p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sz="5400" b="1" smtClean="0">
                <a:solidFill>
                  <a:srgbClr val="FF0000"/>
                </a:solidFill>
                <a:latin typeface="#9Slide03 IcielPanton Black" pitchFamily="2" charset="77"/>
                <a:ea typeface="印品溜溜圆" panose="02000000000000000000" pitchFamily="2" charset="-122"/>
              </a:rPr>
              <a:t>Chúc </a:t>
            </a:r>
            <a:r>
              <a:rPr lang="en-US" altLang="zh-CN" sz="5400" b="1">
                <a:solidFill>
                  <a:srgbClr val="FF0000"/>
                </a:solidFill>
                <a:latin typeface="#9Slide03 IcielPanton Black" pitchFamily="2" charset="77"/>
                <a:ea typeface="印品溜溜圆" panose="02000000000000000000" pitchFamily="2" charset="-122"/>
              </a:rPr>
              <a:t>các em</a:t>
            </a:r>
          </a:p>
          <a:p>
            <a:pPr lvl="0" algn="ctr">
              <a:defRPr/>
            </a:pPr>
            <a:r>
              <a:rPr lang="en-US" altLang="zh-CN" sz="5400" b="1">
                <a:solidFill>
                  <a:srgbClr val="FF0000"/>
                </a:solidFill>
                <a:latin typeface="#9Slide03 IcielPanton Black" pitchFamily="2" charset="77"/>
                <a:ea typeface="印品溜溜圆" panose="02000000000000000000" pitchFamily="2" charset="-122"/>
              </a:rPr>
              <a:t>học tốt!</a:t>
            </a:r>
            <a:endParaRPr lang="zh-CN" altLang="en-US" sz="5400" b="1">
              <a:solidFill>
                <a:srgbClr val="FF0000"/>
              </a:solidFill>
              <a:latin typeface="#9Slide03 IcielPanton Black" pitchFamily="2" charset="77"/>
              <a:ea typeface="印品溜溜圆" panose="02000000000000000000" pitchFamily="2" charset="-122"/>
            </a:endParaRPr>
          </a:p>
          <a:p>
            <a:pPr lvl="0" algn="ctr">
              <a:defRPr/>
            </a:pPr>
            <a:endParaRPr lang="zh-CN" altLang="en-US" sz="5400" b="1">
              <a:solidFill>
                <a:schemeClr val="bg1"/>
              </a:solidFill>
              <a:latin typeface="#9Slide03 IcielPanton Black" pitchFamily="2" charset="77"/>
              <a:ea typeface="印品溜溜圆" panose="02000000000000000000" pitchFamily="2" charset="-122"/>
            </a:endParaRPr>
          </a:p>
        </p:txBody>
      </p:sp>
    </p:spTree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34E59E-7ED3-3A33-063B-8CA60818D2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10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DE3AF-DDEC-27A8-E1A5-AC628F53378E}"/>
              </a:ext>
            </a:extLst>
          </p:cNvPr>
          <p:cNvSpPr txBox="1"/>
          <p:nvPr/>
        </p:nvSpPr>
        <p:spPr>
          <a:xfrm>
            <a:off x="1465943" y="711199"/>
            <a:ext cx="45574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 b="1" spc="1000" smtClean="0">
                <a:gradFill flip="none" rotWithShape="1">
                  <a:gsLst>
                    <a:gs pos="16000">
                      <a:srgbClr val="ED6E24"/>
                    </a:gs>
                    <a:gs pos="42000">
                      <a:srgbClr val="F9B22D"/>
                    </a:gs>
                    <a:gs pos="87000">
                      <a:srgbClr val="E7601D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Tiết 308</a:t>
            </a:r>
            <a:endParaRPr lang="en-US" altLang="zh-CN" sz="6600" b="1" spc="1000" dirty="0">
              <a:gradFill flip="none" rotWithShape="1">
                <a:gsLst>
                  <a:gs pos="16000">
                    <a:srgbClr val="ED6E24"/>
                  </a:gs>
                  <a:gs pos="42000">
                    <a:srgbClr val="F9B22D"/>
                  </a:gs>
                  <a:gs pos="87000">
                    <a:srgbClr val="E7601D"/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E7B3AE6-F647-0DDC-B83C-22853961A6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129" y="755465"/>
            <a:ext cx="7073953" cy="7073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1FDFCD-8A26-2FA7-D29C-B3B2889C689A}"/>
              </a:ext>
            </a:extLst>
          </p:cNvPr>
          <p:cNvSpPr txBox="1"/>
          <p:nvPr/>
        </p:nvSpPr>
        <p:spPr>
          <a:xfrm>
            <a:off x="2994095" y="2363140"/>
            <a:ext cx="7640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chemeClr val="bg1"/>
                </a:solidFill>
                <a:latin typeface="#9SLIDE07 SVN-ZICLETS MEDIUM" panose="02000603000000000000" pitchFamily="2" charset="0"/>
              </a:rPr>
              <a:t>Mở rộng vốn từ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CDB301-DD43-36DF-AF4D-B537C5F5860E}"/>
              </a:ext>
            </a:extLst>
          </p:cNvPr>
          <p:cNvSpPr txBox="1"/>
          <p:nvPr/>
        </p:nvSpPr>
        <p:spPr>
          <a:xfrm>
            <a:off x="4317471" y="3579507"/>
            <a:ext cx="8295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>
                <a:solidFill>
                  <a:schemeClr val="bg1"/>
                </a:solidFill>
                <a:latin typeface="#9SLIDE07 SVN-ZICLETS MEDIUM" panose="02000603000000000000" pitchFamily="2" charset="0"/>
              </a:rPr>
              <a:t>Bác </a:t>
            </a:r>
            <a:r>
              <a:rPr lang="en-VN" sz="5400" smtClean="0">
                <a:solidFill>
                  <a:schemeClr val="bg1"/>
                </a:solidFill>
                <a:latin typeface="#9SLIDE07 SVN-ZICLETS MEDIUM" panose="02000603000000000000" pitchFamily="2" charset="0"/>
              </a:rPr>
              <a:t>H</a:t>
            </a:r>
            <a:r>
              <a:rPr lang="en-US" sz="5400">
                <a:solidFill>
                  <a:schemeClr val="bg1"/>
                </a:solidFill>
                <a:latin typeface="#9SLIDE07 SVN-ZICLETS MEDIUM" panose="02000603000000000000" pitchFamily="2" charset="0"/>
              </a:rPr>
              <a:t>ồ</a:t>
            </a:r>
            <a:r>
              <a:rPr lang="en-VN" sz="5400" smtClean="0">
                <a:solidFill>
                  <a:schemeClr val="bg1"/>
                </a:solidFill>
                <a:latin typeface="#9SLIDE07 SVN-ZICLETS MEDIUM" panose="02000603000000000000" pitchFamily="2" charset="0"/>
              </a:rPr>
              <a:t> </a:t>
            </a:r>
            <a:r>
              <a:rPr lang="en-VN" sz="5400" dirty="0">
                <a:solidFill>
                  <a:schemeClr val="bg1"/>
                </a:solidFill>
                <a:latin typeface="#9SLIDE07 SVN-ZICLETS MEDIUM" panose="02000603000000000000" pitchFamily="2" charset="0"/>
              </a:rPr>
              <a:t>và nhân dân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0F2DBA-9F0E-844C-7EE5-5AD7C7315855}"/>
              </a:ext>
            </a:extLst>
          </p:cNvPr>
          <p:cNvSpPr txBox="1"/>
          <p:nvPr/>
        </p:nvSpPr>
        <p:spPr>
          <a:xfrm>
            <a:off x="2525487" y="2363140"/>
            <a:ext cx="8062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smtClean="0">
                <a:solidFill>
                  <a:schemeClr val="accent5">
                    <a:lumMod val="75000"/>
                  </a:schemeClr>
                </a:solidFill>
                <a:latin typeface="#9SLIDE07 SVN-ZICLETS MEDIUM" panose="02000603000000000000" pitchFamily="2" charset="0"/>
              </a:rPr>
              <a:t>M</a:t>
            </a:r>
            <a:r>
              <a:rPr lang="en-US" sz="5400" smtClean="0">
                <a:solidFill>
                  <a:schemeClr val="accent5">
                    <a:lumMod val="75000"/>
                  </a:schemeClr>
                </a:solidFill>
                <a:latin typeface="#9SLIDE07 SVN-ZICLETS MEDIUM" panose="02000603000000000000" pitchFamily="2" charset="0"/>
              </a:rPr>
              <a:t>Ở</a:t>
            </a:r>
            <a:r>
              <a:rPr lang="en-VN" sz="5400" smtClean="0">
                <a:solidFill>
                  <a:schemeClr val="accent5">
                    <a:lumMod val="75000"/>
                  </a:schemeClr>
                </a:solidFill>
                <a:latin typeface="#9SLIDE07 SVN-ZICLETS MEDIUM" panose="02000603000000000000" pitchFamily="2" charset="0"/>
              </a:rPr>
              <a:t> rộng vốn từ</a:t>
            </a:r>
            <a:endParaRPr lang="en-VN" sz="5400" dirty="0">
              <a:solidFill>
                <a:schemeClr val="accent5">
                  <a:lumMod val="75000"/>
                </a:schemeClr>
              </a:solidFill>
              <a:latin typeface="#9SLIDE07 SVN-ZICLETS MEDIUM" panose="02000603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33F057-47F4-B2D2-BDF5-AEAD51B59D19}"/>
              </a:ext>
            </a:extLst>
          </p:cNvPr>
          <p:cNvSpPr txBox="1"/>
          <p:nvPr/>
        </p:nvSpPr>
        <p:spPr>
          <a:xfrm>
            <a:off x="4354286" y="3599542"/>
            <a:ext cx="8055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smtClean="0">
                <a:solidFill>
                  <a:schemeClr val="accent5">
                    <a:lumMod val="75000"/>
                  </a:schemeClr>
                </a:solidFill>
                <a:latin typeface="#9SLIDE07 SVN-ZICLETS MEDIUM" panose="02000603000000000000" pitchFamily="2" charset="0"/>
              </a:rPr>
              <a:t>Bác Hồ và nhân dân</a:t>
            </a:r>
            <a:endParaRPr lang="en-VN" sz="5400" dirty="0">
              <a:solidFill>
                <a:schemeClr val="accent5">
                  <a:lumMod val="75000"/>
                </a:schemeClr>
              </a:solidFill>
              <a:latin typeface="#9SLIDE07 SVN-ZICLETS MEDIUM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86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96" y="1411265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518870" y="2294993"/>
            <a:ext cx="269383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C Cubano Normal" pitchFamily="2" charset="0"/>
              </a:rPr>
              <a:t>kH</a:t>
            </a:r>
            <a:r>
              <a:rPr lang="en-US" sz="660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C Cubano Normal" pitchFamily="2" charset="0"/>
              </a:rPr>
              <a:t>ỞI</a:t>
            </a:r>
            <a:r>
              <a:rPr lang="en-US" sz="6600" dirty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C Cubano Normal" pitchFamily="2" charset="0"/>
              </a:rPr>
              <a:t> </a:t>
            </a:r>
          </a:p>
          <a:p>
            <a:pPr algn="ctr"/>
            <a:r>
              <a:rPr lang="en-US" sz="6600" dirty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C Cubano Normal" pitchFamily="2" charset="0"/>
              </a:rPr>
              <a:t>ĐỘNG</a:t>
            </a:r>
            <a:endParaRPr lang="en-US" sz="6600" b="0" cap="none" spc="0" dirty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BC Cubano Normal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359711" y="8296881"/>
            <a:ext cx="185980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Khám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phá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134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8AD35-395A-4CBF-8A40-16CB8FAA7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14" y="2727088"/>
            <a:ext cx="4575186" cy="4575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3CD89-5EDE-4912-A97F-0E9299F35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14" y="-494618"/>
            <a:ext cx="3338897" cy="33388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49C8F-9FC7-8D56-6E50-D058029FF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65" y="-260226"/>
            <a:ext cx="7378452" cy="73784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EE9CEE-1E03-6289-58B8-327CEF74FFC8}"/>
              </a:ext>
            </a:extLst>
          </p:cNvPr>
          <p:cNvSpPr/>
          <p:nvPr/>
        </p:nvSpPr>
        <p:spPr>
          <a:xfrm>
            <a:off x="4315682" y="1174830"/>
            <a:ext cx="3753018" cy="4371389"/>
          </a:xfrm>
          <a:prstGeom prst="rect">
            <a:avLst/>
          </a:prstGeom>
          <a:noFill/>
          <a:effectLst>
            <a:glow rad="127000">
              <a:schemeClr val="accent1">
                <a:lumMod val="75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0" cap="none" spc="0" dirty="0" err="1">
                <a:ln w="0"/>
                <a:solidFill>
                  <a:schemeClr val="bg1"/>
                </a:solidFill>
                <a:latin typeface="#9Slide07 IcielBC Cubano Normal" pitchFamily="2" charset="0"/>
              </a:rPr>
              <a:t>Cùng</a:t>
            </a:r>
            <a:r>
              <a:rPr lang="en-US" sz="4800" b="0" cap="none" spc="0" dirty="0">
                <a:ln w="0"/>
                <a:solidFill>
                  <a:schemeClr val="bg1"/>
                </a:solidFill>
                <a:latin typeface="#9Slide07 IcielBC Cubano Normal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bg1"/>
                </a:solidFill>
                <a:latin typeface="#9Slide07 IcielBC Cubano Normal" pitchFamily="2" charset="0"/>
              </a:rPr>
              <a:t>nghe</a:t>
            </a:r>
            <a:r>
              <a:rPr lang="en-US" sz="4800" b="0" cap="none" spc="0" dirty="0">
                <a:ln w="0"/>
                <a:solidFill>
                  <a:schemeClr val="bg1"/>
                </a:solidFill>
                <a:latin typeface="#9Slide07 IcielBC Cubano Normal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bg1"/>
                </a:solidFill>
                <a:latin typeface="#9Slide07 IcielBC Cubano Normal" pitchFamily="2" charset="0"/>
              </a:rPr>
              <a:t>nhạc</a:t>
            </a:r>
            <a:r>
              <a:rPr lang="en-US" sz="4800" b="0" cap="none" spc="0" dirty="0">
                <a:ln w="0"/>
                <a:solidFill>
                  <a:schemeClr val="bg1"/>
                </a:solidFill>
                <a:latin typeface="#9Slide07 IcielBC Cubano Normal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bg1"/>
                </a:solidFill>
                <a:latin typeface="#9Slide07 IcielBC Cubano Normal" pitchFamily="2" charset="0"/>
              </a:rPr>
              <a:t>và</a:t>
            </a:r>
            <a:r>
              <a:rPr lang="en-US" sz="4800" b="0" cap="none" spc="0" dirty="0">
                <a:ln w="0"/>
                <a:solidFill>
                  <a:schemeClr val="bg1"/>
                </a:solidFill>
                <a:latin typeface="#9Slide07 IcielBC Cubano Normal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bg1"/>
                </a:solidFill>
                <a:latin typeface="#9Slide07 IcielBC Cubano Normal" pitchFamily="2" charset="0"/>
              </a:rPr>
              <a:t>hát</a:t>
            </a:r>
            <a:r>
              <a:rPr lang="en-US" sz="4800" b="0" cap="none" spc="0" dirty="0">
                <a:ln w="0"/>
                <a:solidFill>
                  <a:schemeClr val="bg1"/>
                </a:solidFill>
                <a:latin typeface="#9Slide07 IcielBC Cubano Normal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bg1"/>
                </a:solidFill>
                <a:latin typeface="#9Slide07 IcielBC Cubano Normal" pitchFamily="2" charset="0"/>
              </a:rPr>
              <a:t>theo</a:t>
            </a:r>
            <a:r>
              <a:rPr lang="en-US" sz="4800" b="0" cap="none" spc="0" dirty="0">
                <a:ln w="0"/>
                <a:solidFill>
                  <a:schemeClr val="bg1"/>
                </a:solidFill>
                <a:latin typeface="#9Slide07 IcielBC Cubano Normal" pitchFamily="2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bg1"/>
                </a:solidFill>
                <a:latin typeface="#9Slide07 IcielBC Cubano Normal" pitchFamily="2" charset="0"/>
              </a:rPr>
              <a:t>nhé</a:t>
            </a:r>
            <a:r>
              <a:rPr lang="en-US" sz="4800" b="0" cap="none" spc="0" dirty="0">
                <a:ln w="0"/>
                <a:solidFill>
                  <a:schemeClr val="bg1"/>
                </a:solidFill>
                <a:latin typeface="#9Slide07 IcielBC Cubano Normal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1854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Đêm qua em mơ gặp Bác Hồ | Em mơ gặp Bác Hồ | Nhạc thiếu nhi về Bác Hồ(720p)">
            <a:hlinkClick r:id="" action="ppaction://media"/>
            <a:extLst>
              <a:ext uri="{FF2B5EF4-FFF2-40B4-BE49-F238E27FC236}">
                <a16:creationId xmlns:a16="http://schemas.microsoft.com/office/drawing/2014/main" id="{C4D7BE06-051D-0C4B-B8E4-8892C7BB2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0"/>
            <a:ext cx="12185650" cy="68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E9782577-5A44-4D9C-8092-F3315E67F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93" y="1349515"/>
            <a:ext cx="6113266" cy="6138272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49E87DE-861A-4439-92D5-B4FF1011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7749393" y="612948"/>
            <a:ext cx="3617698" cy="5632104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1A452DB-8B60-4D33-AC14-558EA50BA2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50" y="-705979"/>
            <a:ext cx="5818559" cy="5842360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80BA8D38-CE54-485F-A66A-0218E07C8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75" y="868646"/>
            <a:ext cx="3289212" cy="5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CA41C0-5DBA-4AD9-8B9A-F786B9B5F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63" y="695791"/>
            <a:ext cx="5466418" cy="5466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DE6200-D368-429D-9EAE-03C379A6CC24}"/>
              </a:ext>
            </a:extLst>
          </p:cNvPr>
          <p:cNvSpPr/>
          <p:nvPr/>
        </p:nvSpPr>
        <p:spPr>
          <a:xfrm>
            <a:off x="4352260" y="2294993"/>
            <a:ext cx="30906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C Cubano Normal" pitchFamily="2" charset="0"/>
              </a:rPr>
              <a:t>Khám</a:t>
            </a:r>
            <a:r>
              <a:rPr lang="en-US" sz="6600" dirty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C Cubano Normal" pitchFamily="2" charset="0"/>
              </a:rPr>
              <a:t> </a:t>
            </a:r>
          </a:p>
          <a:p>
            <a:pPr algn="ctr"/>
            <a:r>
              <a:rPr lang="en-US" sz="6600" dirty="0" err="1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BC Cubano Normal" pitchFamily="2" charset="0"/>
              </a:rPr>
              <a:t>phá</a:t>
            </a:r>
            <a:endParaRPr lang="en-US" sz="6600" dirty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BC Cubano Normal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940A50-312C-4742-945D-20855C9A29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2" y="7214813"/>
            <a:ext cx="3733800" cy="373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5FB4AE-C079-4FA5-8B5B-C355D9F39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7214812"/>
            <a:ext cx="3733800" cy="3733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52742-00AA-4260-A30C-4DA555F4EC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91" y="7214811"/>
            <a:ext cx="3733800" cy="3733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16CCC7-D4CD-46CA-8B7C-F3E63CB4D940}"/>
              </a:ext>
            </a:extLst>
          </p:cNvPr>
          <p:cNvSpPr/>
          <p:nvPr/>
        </p:nvSpPr>
        <p:spPr>
          <a:xfrm>
            <a:off x="2495965" y="8296881"/>
            <a:ext cx="15872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kHỞI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ĐỘNG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1E15F-28DB-4FA8-A09B-42CA7BE5E281}"/>
              </a:ext>
            </a:extLst>
          </p:cNvPr>
          <p:cNvSpPr/>
          <p:nvPr/>
        </p:nvSpPr>
        <p:spPr>
          <a:xfrm>
            <a:off x="5307965" y="8296881"/>
            <a:ext cx="15760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luyện</a:t>
            </a:r>
          </a:p>
          <a:p>
            <a:pPr algn="ctr"/>
            <a:r>
              <a:rPr lang="en-US" sz="4800" b="0" cap="none" spc="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tập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E5A98D-5BED-4C47-B921-00DD4500F5EE}"/>
              </a:ext>
            </a:extLst>
          </p:cNvPr>
          <p:cNvSpPr/>
          <p:nvPr/>
        </p:nvSpPr>
        <p:spPr>
          <a:xfrm>
            <a:off x="8202520" y="8268752"/>
            <a:ext cx="13997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dặn </a:t>
            </a:r>
          </a:p>
          <a:p>
            <a:pPr algn="ctr"/>
            <a:r>
              <a:rPr lang="en-US" sz="4800">
                <a:ln w="0"/>
                <a:solidFill>
                  <a:srgbClr val="165F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ickenhawk" panose="02040603050506020204" pitchFamily="18" charset="0"/>
              </a:rPr>
              <a:t>dò</a:t>
            </a:r>
            <a:endParaRPr lang="en-US" sz="4800" b="0" cap="none" spc="0">
              <a:ln w="0"/>
              <a:solidFill>
                <a:srgbClr val="165F5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hickenhawk" panose="02040603050506020204" pitchFamily="18" charset="0"/>
            </a:endParaRPr>
          </a:p>
        </p:txBody>
      </p:sp>
      <p:grpSp>
        <p:nvGrpSpPr>
          <p:cNvPr id="22" name="组合 1">
            <a:extLst>
              <a:ext uri="{FF2B5EF4-FFF2-40B4-BE49-F238E27FC236}">
                <a16:creationId xmlns:a16="http://schemas.microsoft.com/office/drawing/2014/main" id="{5285E48F-E23B-439D-AC24-41D4C975C7AF}"/>
              </a:ext>
            </a:extLst>
          </p:cNvPr>
          <p:cNvGrpSpPr/>
          <p:nvPr/>
        </p:nvGrpSpPr>
        <p:grpSpPr>
          <a:xfrm>
            <a:off x="4458703" y="-2540472"/>
            <a:ext cx="4643748" cy="1578669"/>
            <a:chOff x="1837655" y="4037318"/>
            <a:chExt cx="5481139" cy="1863345"/>
          </a:xfrm>
        </p:grpSpPr>
        <p:pic>
          <p:nvPicPr>
            <p:cNvPr id="23" name="图片 25">
              <a:extLst>
                <a:ext uri="{FF2B5EF4-FFF2-40B4-BE49-F238E27FC236}">
                  <a16:creationId xmlns:a16="http://schemas.microsoft.com/office/drawing/2014/main" id="{71AD0908-03AA-40D7-89A4-EE029FF2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4" name="图片 26">
              <a:extLst>
                <a:ext uri="{FF2B5EF4-FFF2-40B4-BE49-F238E27FC236}">
                  <a16:creationId xmlns:a16="http://schemas.microsoft.com/office/drawing/2014/main" id="{AC601790-C00C-4C19-9827-3732EA6F1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3E258253-0969-400E-8649-73BB7FD206EA}"/>
              </a:ext>
            </a:extLst>
          </p:cNvPr>
          <p:cNvGrpSpPr/>
          <p:nvPr/>
        </p:nvGrpSpPr>
        <p:grpSpPr>
          <a:xfrm flipH="1" flipV="1">
            <a:off x="3463946" y="10920480"/>
            <a:ext cx="5784732" cy="1966555"/>
            <a:chOff x="1837655" y="4037318"/>
            <a:chExt cx="5481139" cy="1863345"/>
          </a:xfrm>
        </p:grpSpPr>
        <p:pic>
          <p:nvPicPr>
            <p:cNvPr id="26" name="图片 29">
              <a:extLst>
                <a:ext uri="{FF2B5EF4-FFF2-40B4-BE49-F238E27FC236}">
                  <a16:creationId xmlns:a16="http://schemas.microsoft.com/office/drawing/2014/main" id="{46CF6252-BF7C-4C7F-A886-2ADE3DD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387984">
              <a:off x="2356428" y="3518545"/>
              <a:ext cx="1863344" cy="2900890"/>
            </a:xfrm>
            <a:prstGeom prst="rect">
              <a:avLst/>
            </a:prstGeom>
          </p:spPr>
        </p:pic>
        <p:pic>
          <p:nvPicPr>
            <p:cNvPr id="27" name="图片 30">
              <a:extLst>
                <a:ext uri="{FF2B5EF4-FFF2-40B4-BE49-F238E27FC236}">
                  <a16:creationId xmlns:a16="http://schemas.microsoft.com/office/drawing/2014/main" id="{C6283D2C-F6BD-406F-9F32-98B4CDD6F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212016" flipH="1">
              <a:off x="4936677" y="3518546"/>
              <a:ext cx="1863344" cy="29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085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DE88932-A79A-3160-2FB3-FB1D0F85BD10}"/>
              </a:ext>
            </a:extLst>
          </p:cNvPr>
          <p:cNvSpPr/>
          <p:nvPr/>
        </p:nvSpPr>
        <p:spPr>
          <a:xfrm>
            <a:off x="0" y="0"/>
            <a:ext cx="12192000" cy="6891020"/>
          </a:xfrm>
          <a:prstGeom prst="rect">
            <a:avLst/>
          </a:prstGeom>
          <a:solidFill>
            <a:schemeClr val="accent1">
              <a:lumMod val="20000"/>
              <a:lumOff val="80000"/>
              <a:alpha val="7659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AFCD5D3-8E45-E0BC-86FD-F879D09EC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" y="1708785"/>
            <a:ext cx="5380992" cy="466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9119B1-AE4C-D6DD-471C-5FE4A453F376}"/>
              </a:ext>
            </a:extLst>
          </p:cNvPr>
          <p:cNvSpPr/>
          <p:nvPr/>
        </p:nvSpPr>
        <p:spPr>
          <a:xfrm>
            <a:off x="522922" y="228600"/>
            <a:ext cx="11338878" cy="1168400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accent6"/>
                </a:solidFill>
                <a:latin typeface="#9Slide03 IcielPanton Black" pitchFamily="2" charset="77"/>
              </a:rPr>
              <a:t>Bài 1: Xếp các từ ngữ dưới đây vào nhóm thích hợp: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E1E4A9C-EDD9-E602-3683-73F4241DE62E}"/>
              </a:ext>
            </a:extLst>
          </p:cNvPr>
          <p:cNvSpPr/>
          <p:nvPr/>
        </p:nvSpPr>
        <p:spPr>
          <a:xfrm>
            <a:off x="5901853" y="1918653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6600"/>
                </a:solidFill>
                <a:latin typeface="#9Slide03 IcielPanton Black" pitchFamily="2" charset="77"/>
              </a:rPr>
              <a:t>y</a:t>
            </a:r>
            <a:r>
              <a:rPr lang="en-VN" sz="2200" dirty="0">
                <a:solidFill>
                  <a:srgbClr val="FF6600"/>
                </a:solidFill>
                <a:latin typeface="#9Slide03 IcielPanton Black" pitchFamily="2" charset="77"/>
              </a:rPr>
              <a:t>êu thương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BCCBDE8-A2A2-1E45-9354-87DF4B654722}"/>
              </a:ext>
            </a:extLst>
          </p:cNvPr>
          <p:cNvSpPr/>
          <p:nvPr/>
        </p:nvSpPr>
        <p:spPr>
          <a:xfrm>
            <a:off x="7931792" y="1918653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FF6600"/>
                </a:solidFill>
                <a:latin typeface="#9Slide03 IcielPanton Black" pitchFamily="2" charset="77"/>
              </a:rPr>
              <a:t>kính yêu</a:t>
            </a:r>
            <a:endParaRPr lang="en-VN" sz="2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B7064F8-89D2-F14A-9503-95F00D34C64E}"/>
              </a:ext>
            </a:extLst>
          </p:cNvPr>
          <p:cNvSpPr/>
          <p:nvPr/>
        </p:nvSpPr>
        <p:spPr>
          <a:xfrm>
            <a:off x="9961731" y="1918653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FF6600"/>
                </a:solidFill>
                <a:latin typeface="#9Slide03 IcielPanton Black" pitchFamily="2" charset="77"/>
              </a:rPr>
              <a:t> chăm lo</a:t>
            </a:r>
            <a:endParaRPr lang="en-VN" sz="2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E3B4668-16F8-F2CA-943E-B51DA9F2349A}"/>
              </a:ext>
            </a:extLst>
          </p:cNvPr>
          <p:cNvSpPr/>
          <p:nvPr/>
        </p:nvSpPr>
        <p:spPr>
          <a:xfrm>
            <a:off x="5901853" y="2801461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FF6600"/>
                </a:solidFill>
                <a:latin typeface="#9Slide03 IcielPanton Black" pitchFamily="2" charset="77"/>
              </a:rPr>
              <a:t> nhớ ơn</a:t>
            </a:r>
            <a:endParaRPr lang="en-VN" sz="2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B3845D-77CB-1074-AED7-62EB26F8704A}"/>
              </a:ext>
            </a:extLst>
          </p:cNvPr>
          <p:cNvSpPr/>
          <p:nvPr/>
        </p:nvSpPr>
        <p:spPr>
          <a:xfrm>
            <a:off x="7961329" y="2801461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FF6600"/>
                </a:solidFill>
                <a:latin typeface="#9Slide03 IcielPanton Black" pitchFamily="2" charset="77"/>
              </a:rPr>
              <a:t> kính trọng</a:t>
            </a:r>
            <a:endParaRPr lang="en-VN" sz="2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E960360-4A9E-7A68-DE79-D8771B26C862}"/>
              </a:ext>
            </a:extLst>
          </p:cNvPr>
          <p:cNvSpPr/>
          <p:nvPr/>
        </p:nvSpPr>
        <p:spPr>
          <a:xfrm>
            <a:off x="9961731" y="2776062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FF6600"/>
                </a:solidFill>
                <a:latin typeface="#9Slide03 IcielPanton Black" pitchFamily="2" charset="77"/>
              </a:rPr>
              <a:t> quan tâm</a:t>
            </a:r>
            <a:endParaRPr lang="en-VN" sz="2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703726-6347-E5D2-5DAF-EA0F6E0337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087" y="2005511"/>
            <a:ext cx="7064376" cy="50414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988629-F776-5B34-C7B5-3F4E34783FFD}"/>
              </a:ext>
            </a:extLst>
          </p:cNvPr>
          <p:cNvSpPr txBox="1"/>
          <p:nvPr/>
        </p:nvSpPr>
        <p:spPr>
          <a:xfrm>
            <a:off x="6220458" y="4093142"/>
            <a:ext cx="538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solidFill>
                  <a:srgbClr val="002060"/>
                </a:solidFill>
                <a:latin typeface="#9Slide03 IcielPanton Black" pitchFamily="2" charset="77"/>
              </a:rPr>
              <a:t>Nhóm 1: Từ ngữ chỉ tình cảm của Bác Hồ với thiếu nhi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EEDAAC-37A9-FCB2-E8F9-AEDFBC22D3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03" y="3304471"/>
            <a:ext cx="7064376" cy="49087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F6EF33-455E-A626-1D0A-B5232125F533}"/>
              </a:ext>
            </a:extLst>
          </p:cNvPr>
          <p:cNvSpPr txBox="1"/>
          <p:nvPr/>
        </p:nvSpPr>
        <p:spPr>
          <a:xfrm>
            <a:off x="6255861" y="5388937"/>
            <a:ext cx="5380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solidFill>
                  <a:srgbClr val="002060"/>
                </a:solidFill>
                <a:latin typeface="#9Slide03 IcielPanton Black" pitchFamily="2" charset="77"/>
              </a:rPr>
              <a:t>Nhóm 2: Từ ngữ chỉ tình cảm của thiếu nhi với Bác Hồ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5C79D944-8CB7-C6EB-8B9F-1DFD9DC1C334}"/>
              </a:ext>
            </a:extLst>
          </p:cNvPr>
          <p:cNvSpPr/>
          <p:nvPr/>
        </p:nvSpPr>
        <p:spPr>
          <a:xfrm>
            <a:off x="4286250" y="3171825"/>
            <a:ext cx="3675079" cy="1885950"/>
          </a:xfrm>
          <a:prstGeom prst="cloud">
            <a:avLst/>
          </a:prstGeom>
          <a:solidFill>
            <a:schemeClr val="bg1"/>
          </a:solidFill>
          <a:ln w="38100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6600"/>
                </a:solidFill>
                <a:latin typeface="#9Slide07 IcielBC Cubano Normal" pitchFamily="2" charset="0"/>
              </a:rPr>
              <a:t>T</a:t>
            </a:r>
            <a:r>
              <a:rPr lang="en-VN" sz="3200" dirty="0">
                <a:solidFill>
                  <a:srgbClr val="FF6600"/>
                </a:solidFill>
                <a:latin typeface="#9Slide07 IcielBC Cubano Normal" pitchFamily="2" charset="0"/>
              </a:rPr>
              <a:t>hảo luận nhóm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/>
      <p:bldP spid="2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DE88932-A79A-3160-2FB3-FB1D0F85BD10}"/>
              </a:ext>
            </a:extLst>
          </p:cNvPr>
          <p:cNvSpPr/>
          <p:nvPr/>
        </p:nvSpPr>
        <p:spPr>
          <a:xfrm>
            <a:off x="0" y="0"/>
            <a:ext cx="12192000" cy="6891020"/>
          </a:xfrm>
          <a:prstGeom prst="rect">
            <a:avLst/>
          </a:prstGeom>
          <a:solidFill>
            <a:schemeClr val="accent1">
              <a:lumMod val="20000"/>
              <a:lumOff val="80000"/>
              <a:alpha val="7659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图片 8" descr="1_22"/>
          <p:cNvPicPr>
            <a:picLocks noChangeAspect="1"/>
          </p:cNvPicPr>
          <p:nvPr/>
        </p:nvPicPr>
        <p:blipFill>
          <a:blip r:embed="rId5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5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9119B1-AE4C-D6DD-471C-5FE4A453F376}"/>
              </a:ext>
            </a:extLst>
          </p:cNvPr>
          <p:cNvSpPr/>
          <p:nvPr/>
        </p:nvSpPr>
        <p:spPr>
          <a:xfrm>
            <a:off x="522922" y="228600"/>
            <a:ext cx="11338878" cy="1168400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accent6"/>
                </a:solidFill>
                <a:latin typeface="#9Slide03 IcielPanton Black" pitchFamily="2" charset="77"/>
              </a:rPr>
              <a:t>Bài 1: Xếp các từ ngữ dưới đây vào nhóm thích hợp: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E1E4A9C-EDD9-E602-3683-73F4241DE62E}"/>
              </a:ext>
            </a:extLst>
          </p:cNvPr>
          <p:cNvSpPr/>
          <p:nvPr/>
        </p:nvSpPr>
        <p:spPr>
          <a:xfrm>
            <a:off x="6169431" y="1907947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6600"/>
                </a:solidFill>
                <a:latin typeface="#9Slide03 IcielPanton Black" pitchFamily="2" charset="77"/>
              </a:rPr>
              <a:t>y</a:t>
            </a:r>
            <a:r>
              <a:rPr lang="en-VN" sz="2200" dirty="0">
                <a:solidFill>
                  <a:srgbClr val="FF6600"/>
                </a:solidFill>
                <a:latin typeface="#9Slide03 IcielPanton Black" pitchFamily="2" charset="77"/>
              </a:rPr>
              <a:t>êu thương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BCCBDE8-A2A2-1E45-9354-87DF4B654722}"/>
              </a:ext>
            </a:extLst>
          </p:cNvPr>
          <p:cNvSpPr/>
          <p:nvPr/>
        </p:nvSpPr>
        <p:spPr>
          <a:xfrm>
            <a:off x="8199370" y="1907947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FF6600"/>
                </a:solidFill>
                <a:latin typeface="#9Slide03 IcielPanton Black" pitchFamily="2" charset="77"/>
              </a:rPr>
              <a:t>kính yêu</a:t>
            </a:r>
            <a:endParaRPr lang="en-VN" sz="2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B7064F8-89D2-F14A-9503-95F00D34C64E}"/>
              </a:ext>
            </a:extLst>
          </p:cNvPr>
          <p:cNvSpPr/>
          <p:nvPr/>
        </p:nvSpPr>
        <p:spPr>
          <a:xfrm>
            <a:off x="10229309" y="1907947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FF6600"/>
                </a:solidFill>
                <a:latin typeface="#9Slide03 IcielPanton Black" pitchFamily="2" charset="77"/>
              </a:rPr>
              <a:t> chăm lo</a:t>
            </a:r>
            <a:endParaRPr lang="en-VN" sz="2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E3B4668-16F8-F2CA-943E-B51DA9F2349A}"/>
              </a:ext>
            </a:extLst>
          </p:cNvPr>
          <p:cNvSpPr/>
          <p:nvPr/>
        </p:nvSpPr>
        <p:spPr>
          <a:xfrm>
            <a:off x="58419" y="1933346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FF6600"/>
                </a:solidFill>
                <a:latin typeface="#9Slide03 IcielPanton Black" pitchFamily="2" charset="77"/>
              </a:rPr>
              <a:t> nhớ ơn</a:t>
            </a:r>
            <a:endParaRPr lang="en-VN" sz="2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B3845D-77CB-1074-AED7-62EB26F8704A}"/>
              </a:ext>
            </a:extLst>
          </p:cNvPr>
          <p:cNvSpPr/>
          <p:nvPr/>
        </p:nvSpPr>
        <p:spPr>
          <a:xfrm>
            <a:off x="2117895" y="1933346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FF6600"/>
                </a:solidFill>
                <a:latin typeface="#9Slide03 IcielPanton Black" pitchFamily="2" charset="77"/>
              </a:rPr>
              <a:t> kính trọng</a:t>
            </a:r>
            <a:endParaRPr lang="en-VN" sz="2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E960360-4A9E-7A68-DE79-D8771B26C862}"/>
              </a:ext>
            </a:extLst>
          </p:cNvPr>
          <p:cNvSpPr/>
          <p:nvPr/>
        </p:nvSpPr>
        <p:spPr>
          <a:xfrm>
            <a:off x="4118297" y="1907947"/>
            <a:ext cx="1828800" cy="6715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FF6600"/>
                </a:solidFill>
                <a:latin typeface="#9Slide03 IcielPanton Black" pitchFamily="2" charset="77"/>
              </a:rPr>
              <a:t> quan tâm</a:t>
            </a:r>
            <a:endParaRPr lang="en-VN" sz="2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9D7BEB-A399-99AC-F107-28CD28B98B1A}"/>
              </a:ext>
            </a:extLst>
          </p:cNvPr>
          <p:cNvGrpSpPr/>
          <p:nvPr/>
        </p:nvGrpSpPr>
        <p:grpSpPr>
          <a:xfrm>
            <a:off x="5610460" y="927100"/>
            <a:ext cx="7064376" cy="5003800"/>
            <a:chOff x="5514593" y="751339"/>
            <a:chExt cx="7064376" cy="50414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703726-6347-E5D2-5DAF-EA0F6E033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593" y="751339"/>
              <a:ext cx="7064376" cy="504140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F6EF33-455E-A626-1D0A-B5232125F533}"/>
                </a:ext>
              </a:extLst>
            </p:cNvPr>
            <p:cNvSpPr txBox="1"/>
            <p:nvPr/>
          </p:nvSpPr>
          <p:spPr>
            <a:xfrm>
              <a:off x="6551155" y="2886984"/>
              <a:ext cx="5380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>
                  <a:solidFill>
                    <a:srgbClr val="002060"/>
                  </a:solidFill>
                  <a:latin typeface="#9Slide03 IcielPanton Black" pitchFamily="2" charset="77"/>
                </a:rPr>
                <a:t>Nhóm 2: Từ ngữ chỉ tình cảm của thiếu nhi với Bác Hồ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273BD67-AB5C-51DA-4F2B-FD6FA52CF2CB}"/>
              </a:ext>
            </a:extLst>
          </p:cNvPr>
          <p:cNvGrpSpPr/>
          <p:nvPr/>
        </p:nvGrpSpPr>
        <p:grpSpPr>
          <a:xfrm>
            <a:off x="-640881" y="991132"/>
            <a:ext cx="7064376" cy="4908756"/>
            <a:chOff x="-511160" y="-107728"/>
            <a:chExt cx="7064376" cy="490875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9EEDAAC-37A9-FCB2-E8F9-AEDFBC22D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1160" y="-107728"/>
              <a:ext cx="7064376" cy="490875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988629-F776-5B34-C7B5-3F4E34783FFD}"/>
                </a:ext>
              </a:extLst>
            </p:cNvPr>
            <p:cNvSpPr txBox="1"/>
            <p:nvPr/>
          </p:nvSpPr>
          <p:spPr>
            <a:xfrm>
              <a:off x="522922" y="1943716"/>
              <a:ext cx="5380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>
                  <a:solidFill>
                    <a:srgbClr val="002060"/>
                  </a:solidFill>
                  <a:latin typeface="#9Slide03 IcielPanton Black" pitchFamily="2" charset="77"/>
                </a:rPr>
                <a:t>Nhóm 1: Từ ngữ chỉ tình cảm của Bác Hồ với thiếu nhi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6068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4838 L 0.53359 0.30555 " pathEditMode="relative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4838 L 0.55664 0.309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78" y="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4815 L -0.32331 0.3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4908 L -0.31914 0.30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4908 L -0.04284 0.459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5278 L -0.75924 0.459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43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DE88932-A79A-3160-2FB3-FB1D0F85BD10}"/>
              </a:ext>
            </a:extLst>
          </p:cNvPr>
          <p:cNvSpPr/>
          <p:nvPr/>
        </p:nvSpPr>
        <p:spPr>
          <a:xfrm>
            <a:off x="0" y="0"/>
            <a:ext cx="12192000" cy="6891020"/>
          </a:xfrm>
          <a:prstGeom prst="rect">
            <a:avLst/>
          </a:prstGeom>
          <a:solidFill>
            <a:schemeClr val="accent1">
              <a:lumMod val="20000"/>
              <a:lumOff val="80000"/>
              <a:alpha val="7659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9" name="图片 8" descr="1_22"/>
          <p:cNvPicPr>
            <a:picLocks noChangeAspect="1"/>
          </p:cNvPicPr>
          <p:nvPr/>
        </p:nvPicPr>
        <p:blipFill>
          <a:blip r:embed="rId4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4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9119B1-AE4C-D6DD-471C-5FE4A453F376}"/>
              </a:ext>
            </a:extLst>
          </p:cNvPr>
          <p:cNvSpPr/>
          <p:nvPr/>
        </p:nvSpPr>
        <p:spPr>
          <a:xfrm>
            <a:off x="522922" y="228600"/>
            <a:ext cx="11361990" cy="707886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accent6"/>
                </a:solidFill>
                <a:latin typeface="#9Slide03 IcielPanton Black" pitchFamily="2" charset="77"/>
              </a:rPr>
              <a:t>Bài 2: Chọn từ phù hợp để hoàn thành câu.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E1E4A9C-EDD9-E602-3683-73F4241DE62E}"/>
              </a:ext>
            </a:extLst>
          </p:cNvPr>
          <p:cNvSpPr/>
          <p:nvPr/>
        </p:nvSpPr>
        <p:spPr>
          <a:xfrm>
            <a:off x="1090295" y="1353341"/>
            <a:ext cx="2747187" cy="6715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6600"/>
                </a:solidFill>
                <a:latin typeface="#9Slide03 IcielPanton Black" pitchFamily="2" charset="77"/>
              </a:rPr>
              <a:t> anh dũng</a:t>
            </a:r>
            <a:endParaRPr lang="en-VN" sz="3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BCCBDE8-A2A2-1E45-9354-87DF4B654722}"/>
              </a:ext>
            </a:extLst>
          </p:cNvPr>
          <p:cNvSpPr/>
          <p:nvPr/>
        </p:nvSpPr>
        <p:spPr>
          <a:xfrm>
            <a:off x="4798847" y="1353341"/>
            <a:ext cx="2747187" cy="6715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6600"/>
                </a:solidFill>
                <a:latin typeface="#9Slide03 IcielPanton Black" pitchFamily="2" charset="77"/>
              </a:rPr>
              <a:t> thân thiện</a:t>
            </a:r>
            <a:endParaRPr lang="en-VN" sz="3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B7064F8-89D2-F14A-9503-95F00D34C64E}"/>
              </a:ext>
            </a:extLst>
          </p:cNvPr>
          <p:cNvSpPr/>
          <p:nvPr/>
        </p:nvSpPr>
        <p:spPr>
          <a:xfrm>
            <a:off x="8747528" y="1353341"/>
            <a:ext cx="2747187" cy="6715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6600"/>
                </a:solidFill>
                <a:latin typeface="#9Slide03 IcielPanton Black" pitchFamily="2" charset="77"/>
              </a:rPr>
              <a:t> cần cù</a:t>
            </a:r>
            <a:endParaRPr lang="en-VN" sz="3200" dirty="0">
              <a:solidFill>
                <a:srgbClr val="FF6600"/>
              </a:solidFill>
              <a:latin typeface="#9Slide03 IcielPanton Black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78123-1405-6C0E-A473-3BC10FDF7B2C}"/>
              </a:ext>
            </a:extLst>
          </p:cNvPr>
          <p:cNvSpPr txBox="1"/>
          <p:nvPr/>
        </p:nvSpPr>
        <p:spPr>
          <a:xfrm>
            <a:off x="652314" y="2779924"/>
            <a:ext cx="58384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6"/>
                </a:solidFill>
              </a:rPr>
              <a:t> a</a:t>
            </a:r>
            <a:r>
              <a:rPr lang="en-VN" sz="4800" dirty="0">
                <a:solidFill>
                  <a:schemeClr val="accent6"/>
                </a:solidFill>
              </a:rPr>
              <a:t>nh dũng: </a:t>
            </a:r>
            <a:r>
              <a:rPr lang="en-VN" sz="4800" dirty="0"/>
              <a:t>không sợ khó khăn, nguy hiểm khi làm những việc cao đẹp.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222EEA-5C76-1B1E-0F77-69E18BCA2DE1}"/>
              </a:ext>
            </a:extLst>
          </p:cNvPr>
          <p:cNvSpPr txBox="1"/>
          <p:nvPr/>
        </p:nvSpPr>
        <p:spPr>
          <a:xfrm>
            <a:off x="766293" y="2779924"/>
            <a:ext cx="58384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6"/>
                </a:solidFill>
              </a:rPr>
              <a:t>thân thiện: </a:t>
            </a:r>
            <a:r>
              <a:rPr lang="vi-VN" sz="4800" dirty="0"/>
              <a:t>thể hiện sự tử tế và có thiện cảm với nhau</a:t>
            </a:r>
            <a:endParaRPr lang="en-VN" sz="4800" dirty="0"/>
          </a:p>
        </p:txBody>
      </p:sp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D5BB9C16-791A-73A5-C49D-F725F280F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97" y="2786587"/>
            <a:ext cx="5131689" cy="34232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A63971-A544-7933-9DED-28E815248FD1}"/>
              </a:ext>
            </a:extLst>
          </p:cNvPr>
          <p:cNvSpPr txBox="1"/>
          <p:nvPr/>
        </p:nvSpPr>
        <p:spPr>
          <a:xfrm>
            <a:off x="652314" y="2817050"/>
            <a:ext cx="58384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6"/>
                </a:solidFill>
              </a:rPr>
              <a:t>cần cù: </a:t>
            </a:r>
            <a:r>
              <a:rPr lang="vi-VN" sz="4800" dirty="0"/>
              <a:t>chăm chỉ, chịu khó một cách thường xuyên</a:t>
            </a:r>
            <a:endParaRPr lang="en-VN" sz="4800" dirty="0"/>
          </a:p>
        </p:txBody>
      </p:sp>
      <p:pic>
        <p:nvPicPr>
          <p:cNvPr id="29" name="Picture 28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F2F9D554-8A93-3B21-9F76-C4B29D1720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22" y="2787500"/>
            <a:ext cx="5131409" cy="3422363"/>
          </a:xfrm>
          <a:prstGeom prst="rect">
            <a:avLst/>
          </a:prstGeom>
        </p:spPr>
      </p:pic>
      <p:pic>
        <p:nvPicPr>
          <p:cNvPr id="33" name="Picture 32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B3DA911F-4394-68F9-4E00-529C6361C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66" y="2779923"/>
            <a:ext cx="5212521" cy="3422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0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7" grpId="0"/>
      <p:bldP spid="7" grpId="1"/>
      <p:bldP spid="12" grpId="0"/>
      <p:bldP spid="12" grpId="1"/>
      <p:bldP spid="21" grpId="0"/>
      <p:bldP spid="2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相册爸爸是超人感恩父亲节庆祝节日ppt背景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463</Words>
  <Application>Microsoft Office PowerPoint</Application>
  <PresentationFormat>Widescreen</PresentationFormat>
  <Paragraphs>109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#9Slide07 IcielBC Cubano Normal</vt:lpstr>
      <vt:lpstr>#9SLIDE07 SVN-ZICLETS MEDIUM</vt:lpstr>
      <vt:lpstr>宋体</vt:lpstr>
      <vt:lpstr>印品溜溜圆</vt:lpstr>
      <vt:lpstr>UTM Androgyne</vt:lpstr>
      <vt:lpstr>#9Slide03 IcielPanton Black</vt:lpstr>
      <vt:lpstr>Engravers MT</vt:lpstr>
      <vt:lpstr>字魂59号-创粗黑</vt:lpstr>
      <vt:lpstr>UTM Chickenhawk</vt:lpstr>
      <vt:lpstr>UTM Showcard</vt:lpstr>
      <vt:lpstr>Times New Roman</vt:lpstr>
      <vt:lpstr>Wingdings</vt:lpstr>
      <vt:lpstr>Microsoft YaHei</vt:lpstr>
      <vt:lpstr>Calibri</vt:lpstr>
      <vt:lpstr>Microsoft YaHei</vt:lpstr>
      <vt:lpstr>Arial</vt:lpstr>
      <vt:lpstr>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KTUTS</dc:subject>
  <dc:creator/>
  <cp:keywords>Thy Tho</cp:keywords>
  <dc:description>T</dc:description>
  <cp:lastModifiedBy/>
  <cp:revision>5</cp:revision>
  <dcterms:created xsi:type="dcterms:W3CDTF">2018-03-01T02:03:00Z</dcterms:created>
  <dcterms:modified xsi:type="dcterms:W3CDTF">2023-05-01T14:49:10Z</dcterms:modified>
  <cp:category>K</cp:category>
  <cp:version>P39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