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3" r:id="rId1"/>
  </p:sldMasterIdLst>
  <p:notesMasterIdLst>
    <p:notesMasterId r:id="rId27"/>
  </p:notesMasterIdLst>
  <p:sldIdLst>
    <p:sldId id="277" r:id="rId2"/>
    <p:sldId id="414" r:id="rId3"/>
    <p:sldId id="416" r:id="rId4"/>
    <p:sldId id="422" r:id="rId5"/>
    <p:sldId id="402" r:id="rId6"/>
    <p:sldId id="332" r:id="rId7"/>
    <p:sldId id="401" r:id="rId8"/>
    <p:sldId id="406" r:id="rId9"/>
    <p:sldId id="325" r:id="rId10"/>
    <p:sldId id="341" r:id="rId11"/>
    <p:sldId id="408" r:id="rId12"/>
    <p:sldId id="338" r:id="rId13"/>
    <p:sldId id="356" r:id="rId14"/>
    <p:sldId id="390" r:id="rId15"/>
    <p:sldId id="392" r:id="rId16"/>
    <p:sldId id="434" r:id="rId17"/>
    <p:sldId id="387" r:id="rId18"/>
    <p:sldId id="388" r:id="rId19"/>
    <p:sldId id="389" r:id="rId20"/>
    <p:sldId id="393" r:id="rId21"/>
    <p:sldId id="394" r:id="rId22"/>
    <p:sldId id="409" r:id="rId23"/>
    <p:sldId id="316" r:id="rId24"/>
    <p:sldId id="322" r:id="rId25"/>
    <p:sldId id="311" r:id="rId26"/>
  </p:sldIdLst>
  <p:sldSz cx="12192000" cy="6858000"/>
  <p:notesSz cx="6858000" cy="9144000"/>
  <p:defaultTextStyle>
    <a:defPPr>
      <a:defRPr lang="en-US"/>
    </a:defPPr>
    <a:lvl1pPr marL="0" lvl="0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0000CC"/>
    <a:srgbClr val="660033"/>
    <a:srgbClr val="CCFFFF"/>
    <a:srgbClr val="FFFFCC"/>
    <a:srgbClr val="CC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2"/>
    <p:restoredTop sz="94727"/>
  </p:normalViewPr>
  <p:slideViewPr>
    <p:cSldViewPr showGuides="1">
      <p:cViewPr varScale="1">
        <p:scale>
          <a:sx n="66" d="100"/>
          <a:sy n="66" d="100"/>
        </p:scale>
        <p:origin x="96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9492C9-C981-4027-A4FE-2792A81472E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40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pPr lvl="0" algn="r">
                <a:buNone/>
              </a:pPr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x-none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pPr lvl="0" algn="r"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pPr lvl="0" algn="r" eaLnBrk="1" hangingPunct="1"/>
              <a:t>16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buNone/>
            </a:pPr>
            <a:fld id="{9A0DB2DC-4C9A-4742-B13C-FB6460FD3503}" type="slidenum">
              <a:rPr lang="en-US" smtClean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2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9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4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buNone/>
            </a:pPr>
            <a:fld id="{9A0DB2DC-4C9A-4742-B13C-FB6460FD3503}" type="slidenum">
              <a:rPr lang="en-US" smtClean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8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6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buNone/>
            </a:pPr>
            <a:fld id="{9A0DB2DC-4C9A-4742-B13C-FB6460FD3503}" type="slidenum">
              <a:rPr lang="en-US" smtClean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9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buNone/>
            </a:pPr>
            <a:fld id="{9A0DB2DC-4C9A-4742-B13C-FB6460FD3503}" type="slidenum">
              <a:rPr lang="en-US" smtClean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2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buNone/>
            </a:pPr>
            <a:fld id="{9A0DB2DC-4C9A-4742-B13C-FB6460FD3503}" type="slidenum">
              <a:rPr lang="en-US" smtClean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7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buNone/>
            </a:pPr>
            <a:fld id="{9A0DB2DC-4C9A-4742-B13C-FB6460FD3503}" type="slidenum">
              <a:rPr lang="en-US" smtClean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 sz="120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Vi%E1%BB%87t_Nam" TargetMode="External"/><Relationship Id="rId3" Type="http://schemas.openxmlformats.org/officeDocument/2006/relationships/hyperlink" Target="https://vi.wikipedia.org/wiki/Qu%E1%BA%A3ng_Th%E1%BB%8D,_Qu%E1%BA%A3ng_%C4%90i%E1%BB%81n" TargetMode="External"/><Relationship Id="rId7" Type="http://schemas.openxmlformats.org/officeDocument/2006/relationships/hyperlink" Target="https://vi.wikipedia.org/w/index.php?title=Th%C6%A1_c%C3%A1ch_m%E1%BA%A1ng&amp;action=edit&amp;redlink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Nh%C3%A0_th%C6%A1" TargetMode="External"/><Relationship Id="rId5" Type="http://schemas.openxmlformats.org/officeDocument/2006/relationships/hyperlink" Target="https://vi.wikipedia.org/wiki/Th%E1%BB%ABa_Thi%C3%AAn_Hu%E1%BA%BF" TargetMode="External"/><Relationship Id="rId10" Type="http://schemas.openxmlformats.org/officeDocument/2006/relationships/hyperlink" Target="https://vi.wikipedia.org/wiki/Ch%C3%ADnh_tr%E1%BB%8B_Vi%E1%BB%87t_Nam" TargetMode="External"/><Relationship Id="rId4" Type="http://schemas.openxmlformats.org/officeDocument/2006/relationships/hyperlink" Target="https://vi.wikipedia.org/wiki/Qu%E1%BA%A3ng_%C4%90i%E1%BB%81n" TargetMode="External"/><Relationship Id="rId9" Type="http://schemas.openxmlformats.org/officeDocument/2006/relationships/hyperlink" Target="https://vi.wikipedia.org/wiki/Ch%C3%ADnh_kh%C3%A1ch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811000" cy="6858000"/>
          </a:xfrm>
          <a:prstGeom prst="rect">
            <a:avLst/>
          </a:prstGeom>
        </p:spPr>
      </p:pic>
      <p:pic>
        <p:nvPicPr>
          <p:cNvPr id="2053" name="Picture 5" descr="Picture5">
            <a:extLst>
              <a:ext uri="{FF2B5EF4-FFF2-40B4-BE49-F238E27FC236}">
                <a16:creationId xmlns:a16="http://schemas.microsoft.com/office/drawing/2014/main" id="{7D920456-FBF8-5EDB-DB55-605B679601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93" y="2308326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5">
            <a:extLst>
              <a:ext uri="{FF2B5EF4-FFF2-40B4-BE49-F238E27FC236}">
                <a16:creationId xmlns:a16="http://schemas.microsoft.com/office/drawing/2014/main" id="{4C22DBE8-532A-815D-5447-F2FEABE0F7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76" y="2213672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icture5">
            <a:extLst>
              <a:ext uri="{FF2B5EF4-FFF2-40B4-BE49-F238E27FC236}">
                <a16:creationId xmlns:a16="http://schemas.microsoft.com/office/drawing/2014/main" id="{664A9B2F-1359-593F-E509-9FF78CADAF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17" y="2561036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icture5">
            <a:extLst>
              <a:ext uri="{FF2B5EF4-FFF2-40B4-BE49-F238E27FC236}">
                <a16:creationId xmlns:a16="http://schemas.microsoft.com/office/drawing/2014/main" id="{6A6397AA-0929-4B78-A652-5CF04F7AF7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43" y="2536926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5">
            <a:extLst>
              <a:ext uri="{FF2B5EF4-FFF2-40B4-BE49-F238E27FC236}">
                <a16:creationId xmlns:a16="http://schemas.microsoft.com/office/drawing/2014/main" id="{618DA888-90B9-68E9-F783-4D6B849A14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70" y="4212135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Picture5">
            <a:extLst>
              <a:ext uri="{FF2B5EF4-FFF2-40B4-BE49-F238E27FC236}">
                <a16:creationId xmlns:a16="http://schemas.microsoft.com/office/drawing/2014/main" id="{31A4E3B7-A9C9-31B9-DCC3-2B9A126BB3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42" y="3159325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Picture5">
            <a:extLst>
              <a:ext uri="{FF2B5EF4-FFF2-40B4-BE49-F238E27FC236}">
                <a16:creationId xmlns:a16="http://schemas.microsoft.com/office/drawing/2014/main" id="{CFCFA018-2837-7350-77C7-47F4D3BF00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58" y="3159325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WordArt 14">
            <a:extLst>
              <a:ext uri="{FF2B5EF4-FFF2-40B4-BE49-F238E27FC236}">
                <a16:creationId xmlns:a16="http://schemas.microsoft.com/office/drawing/2014/main" id="{095FE8EF-BD4A-8D2E-A0D6-FD465E7B1E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4664" y="1536093"/>
            <a:ext cx="8637332" cy="483952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452"/>
              </a:avLst>
            </a:prstTxWarp>
          </a:bodyPr>
          <a:lstStyle/>
          <a:p>
            <a:r>
              <a:rPr lang="en-US" sz="9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CHÀO MỪNG QUÝ THẦY CÔ </a:t>
            </a:r>
            <a:r>
              <a:rPr lang="en-US" sz="9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VÀ CÁC EM ĐẾN VỚI</a:t>
            </a:r>
            <a:endParaRPr lang="en-US" sz="96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061" name="Object 15">
            <a:extLst>
              <a:ext uri="{FF2B5EF4-FFF2-40B4-BE49-F238E27FC236}">
                <a16:creationId xmlns:a16="http://schemas.microsoft.com/office/drawing/2014/main" id="{1DCA8E4B-4EE4-0FB2-296D-1AC2FAACAB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7338" y="2607469"/>
          <a:ext cx="514350" cy="11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2061" name="Object 15">
                        <a:extLst>
                          <a:ext uri="{FF2B5EF4-FFF2-40B4-BE49-F238E27FC236}">
                            <a16:creationId xmlns:a16="http://schemas.microsoft.com/office/drawing/2014/main" id="{1DCA8E4B-4EE4-0FB2-296D-1AC2FAACAB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8" y="2607469"/>
                        <a:ext cx="514350" cy="111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WordArt 186">
            <a:extLst>
              <a:ext uri="{FF2B5EF4-FFF2-40B4-BE49-F238E27FC236}">
                <a16:creationId xmlns:a16="http://schemas.microsoft.com/office/drawing/2014/main" id="{6CAAD359-1E22-8CA2-C810-C9D594BFEF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7263" y="2957513"/>
            <a:ext cx="25717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46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63" name="WordArt 187">
            <a:extLst>
              <a:ext uri="{FF2B5EF4-FFF2-40B4-BE49-F238E27FC236}">
                <a16:creationId xmlns:a16="http://schemas.microsoft.com/office/drawing/2014/main" id="{EA3B8914-D76A-33D7-E7B5-0B024459DE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596" y="2672965"/>
            <a:ext cx="4370488" cy="9943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đọc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–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Lớp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5</a:t>
            </a:r>
            <a:endParaRPr lang="en-US" sz="2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64" name="TextBox 1">
            <a:extLst>
              <a:ext uri="{FF2B5EF4-FFF2-40B4-BE49-F238E27FC236}">
                <a16:creationId xmlns:a16="http://schemas.microsoft.com/office/drawing/2014/main" id="{A003F107-2100-F9F6-1296-6F3C0B4F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966" y="3817780"/>
            <a:ext cx="5588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alt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Straight Connector 5"/>
          <p:cNvCxnSpPr/>
          <p:nvPr/>
        </p:nvCxnSpPr>
        <p:spPr>
          <a:xfrm rot="5400000">
            <a:off x="4457700" y="3770314"/>
            <a:ext cx="3581400" cy="1587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0484" name="TextBox 10"/>
          <p:cNvSpPr txBox="1"/>
          <p:nvPr/>
        </p:nvSpPr>
        <p:spPr>
          <a:xfrm>
            <a:off x="4114800" y="1028647"/>
            <a:ext cx="38100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 ơi ( trích)  </a:t>
            </a:r>
          </a:p>
          <a:p>
            <a:pPr algn="l" eaLnBrk="1" hangingPunct="1"/>
            <a:endParaRPr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5" name="Rectangle 11"/>
          <p:cNvSpPr/>
          <p:nvPr/>
        </p:nvSpPr>
        <p:spPr>
          <a:xfrm>
            <a:off x="6477000" y="1614489"/>
            <a:ext cx="3200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Tố Hữu )</a:t>
            </a:r>
            <a:endParaRPr sz="4000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Rectangle 2"/>
          <p:cNvSpPr/>
          <p:nvPr/>
        </p:nvSpPr>
        <p:spPr>
          <a:xfrm>
            <a:off x="1828800" y="1752600"/>
            <a:ext cx="30480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487" name="Rectangle 2"/>
          <p:cNvSpPr/>
          <p:nvPr/>
        </p:nvSpPr>
        <p:spPr>
          <a:xfrm>
            <a:off x="6918326" y="2347913"/>
            <a:ext cx="3521075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0488" name="TextBox 3"/>
          <p:cNvSpPr txBox="1"/>
          <p:nvPr/>
        </p:nvSpPr>
        <p:spPr>
          <a:xfrm>
            <a:off x="4953001" y="144519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Straight Connector 5"/>
          <p:cNvCxnSpPr/>
          <p:nvPr/>
        </p:nvCxnSpPr>
        <p:spPr>
          <a:xfrm rot="5400000">
            <a:off x="5688013" y="4086225"/>
            <a:ext cx="3581400" cy="1588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532" name="TextBox 10"/>
          <p:cNvSpPr txBox="1"/>
          <p:nvPr/>
        </p:nvSpPr>
        <p:spPr>
          <a:xfrm>
            <a:off x="4310829" y="1074959"/>
            <a:ext cx="41529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 ơi ( trích)  </a:t>
            </a:r>
          </a:p>
          <a:p>
            <a:pPr algn="l" eaLnBrk="1" hangingPunct="1"/>
            <a:endParaRPr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Rectangle 11"/>
          <p:cNvSpPr/>
          <p:nvPr/>
        </p:nvSpPr>
        <p:spPr>
          <a:xfrm>
            <a:off x="7672388" y="1152526"/>
            <a:ext cx="2971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Tố Hữu )</a:t>
            </a:r>
            <a:endParaRPr sz="4000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Rectangle 2"/>
          <p:cNvSpPr/>
          <p:nvPr/>
        </p:nvSpPr>
        <p:spPr>
          <a:xfrm>
            <a:off x="1625600" y="1828800"/>
            <a:ext cx="3581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2535" name="Rectangle 2"/>
          <p:cNvSpPr/>
          <p:nvPr/>
        </p:nvSpPr>
        <p:spPr>
          <a:xfrm>
            <a:off x="7467600" y="1841500"/>
            <a:ext cx="31242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106529" name="Text Box 33"/>
          <p:cNvSpPr txBox="1"/>
          <p:nvPr/>
        </p:nvSpPr>
        <p:spPr>
          <a:xfrm>
            <a:off x="7239000" y="2905543"/>
            <a:ext cx="3581400" cy="24622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 </a:t>
            </a:r>
          </a:p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 </a:t>
            </a:r>
          </a:p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phùn</a:t>
            </a:r>
          </a:p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tiền tuyến</a:t>
            </a:r>
          </a:p>
        </p:txBody>
      </p:sp>
      <p:sp>
        <p:nvSpPr>
          <p:cNvPr id="22537" name="TextBox 3"/>
          <p:cNvSpPr txBox="1"/>
          <p:nvPr/>
        </p:nvSpPr>
        <p:spPr>
          <a:xfrm>
            <a:off x="5087938" y="255589"/>
            <a:ext cx="1966912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8739" y="2828925"/>
            <a:ext cx="6402387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 thăm mẹ   quê ta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  có đứa con xa   nhớ thầm…</a:t>
            </a:r>
          </a:p>
          <a:p>
            <a:endParaRPr lang="vi-VN" altLang="x-none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068763"/>
            <a:ext cx="5791200" cy="184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endParaRPr lang="vi-VN" altLang="x-none" dirty="0">
              <a:latin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57600" y="2828926"/>
            <a:ext cx="114300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87951" y="2908300"/>
            <a:ext cx="11747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297239" y="34813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18151" y="3455989"/>
            <a:ext cx="117475" cy="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729039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724401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38601" y="5257800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NATO1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8610600" cy="581183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5" name="AutoShape 3">
            <a:hlinkClick r:id="" action="ppaction://noaction"/>
          </p:cNvPr>
          <p:cNvSpPr/>
          <p:nvPr/>
        </p:nvSpPr>
        <p:spPr>
          <a:xfrm>
            <a:off x="9906000" y="152400"/>
            <a:ext cx="533400" cy="60960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1600200" y="5811838"/>
            <a:ext cx="9220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Khe:đường nước chảy hẹp giữa hai vách núi hoặc sườn dốc.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/>
          <p:nvPr/>
        </p:nvSpPr>
        <p:spPr>
          <a:xfrm>
            <a:off x="1524000" y="6334126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endParaRPr lang="vi-VN" altLang="x-none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1524000" y="5734050"/>
            <a:ext cx="9144000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Đon: bó (dùng trong các trường hợp: đon mạ, đon lúa,…)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ùa nước đổ trên những “nấc thang trời” | baotintu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1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1524001" y="5273676"/>
            <a:ext cx="95011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Mưa phùn: (mưa hạt nhỏ kéo dài nhiều ngày kèm theo gió bấc )</a:t>
            </a:r>
          </a:p>
        </p:txBody>
      </p:sp>
      <p:sp>
        <p:nvSpPr>
          <p:cNvPr id="25603" name="Text Box 3"/>
          <p:cNvSpPr txBox="1"/>
          <p:nvPr/>
        </p:nvSpPr>
        <p:spPr>
          <a:xfrm>
            <a:off x="8534400" y="59356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220200" cy="5186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594360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60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tuyến: Tuyến trước, nơi trực tiếp chiến đấu với địch.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Trường Sa 1988 - Hồ sơ một sự kiện lịch sử: Hướng về tiền tuyến Trường 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953000" y="2590800"/>
          <a:ext cx="2590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4" imgW="1820863" imgH="2530475" progId="">
                  <p:embed/>
                </p:oleObj>
              </mc:Choice>
              <mc:Fallback>
                <p:oleObj r:id="rId4" imgW="1820863" imgH="253047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90800"/>
                        <a:ext cx="2590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WordArt 3"/>
          <p:cNvSpPr>
            <a:spLocks noTextEdit="1"/>
          </p:cNvSpPr>
          <p:nvPr/>
        </p:nvSpPr>
        <p:spPr>
          <a:xfrm>
            <a:off x="2362200" y="1066800"/>
            <a:ext cx="7162800" cy="3657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8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a typeface="Tahoma" panose="020B0604030504040204" pitchFamily="34" charset="0"/>
              </a:rPr>
              <a:t>Luyện đọc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ORHZ17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700" y="-274637"/>
            <a:ext cx="8839200" cy="76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3"/>
          <p:cNvSpPr txBox="1"/>
          <p:nvPr/>
        </p:nvSpPr>
        <p:spPr>
          <a:xfrm>
            <a:off x="3810000" y="3352801"/>
            <a:ext cx="403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3352800" y="2438401"/>
            <a:ext cx="548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5" name="WordArt 5"/>
          <p:cNvSpPr>
            <a:spLocks noTextEdit="1"/>
          </p:cNvSpPr>
          <p:nvPr/>
        </p:nvSpPr>
        <p:spPr>
          <a:xfrm>
            <a:off x="2590800" y="2209800"/>
            <a:ext cx="73914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effectLst>
                  <a:prstShdw prst="shdw16" dir="16200000">
                    <a:srgbClr val="808080">
                      <a:alpha val="50000"/>
                    </a:srgbClr>
                  </a:prstShdw>
                </a:effectLst>
                <a:latin typeface="+mn-lt" charset="0"/>
                <a:ea typeface="+mn-lt" charset="0"/>
              </a:rPr>
              <a:t>TÌM HIỂU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2209800" y="152401"/>
            <a:ext cx="2819400" cy="6461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3600" dirty="0"/>
          </a:p>
        </p:txBody>
      </p:sp>
      <p:sp>
        <p:nvSpPr>
          <p:cNvPr id="31747" name="TextBox 2"/>
          <p:cNvSpPr txBox="1"/>
          <p:nvPr/>
        </p:nvSpPr>
        <p:spPr>
          <a:xfrm>
            <a:off x="1524000" y="-28575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Điều gì gợi cho anh chiến sĩ nhớ tới mẹ? Anh nhớ hình ảnh 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mẹ?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557338" y="1143000"/>
            <a:ext cx="914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Cảnh chiều đông mưa phùn, gió bấc l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 chiến sĩ thầm nhớ tới người mẹ nơi quê nh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557338" y="260985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Anh nhớ hình ảnh mẹ lội dưới ruộng sâu cấy lúa, chân ngập trong bùn, mẹ run vì rét.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2038" name="Picture 4" descr="trannh day hoc 1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810001"/>
            <a:ext cx="4876800" cy="321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TextBox 1"/>
          <p:cNvSpPr txBox="1"/>
          <p:nvPr/>
        </p:nvSpPr>
        <p:spPr>
          <a:xfrm>
            <a:off x="1323975" y="-68262"/>
            <a:ext cx="9372600" cy="3478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l" eaLnBrk="1" hangingPunct="1"/>
            <a:r>
              <a:rPr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Ruột gan bầm lại thương con mấy lần.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Mưa phùn ướt áo tứ thân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bao nhiêu hạt, thương bầm bấy nhiêu!</a:t>
            </a:r>
            <a:endParaRPr sz="3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eaLnBrk="1" hangingPunct="1"/>
            <a:r>
              <a:rPr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sz="36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l" eaLnBrk="1" hangingPunct="1"/>
            <a:endParaRPr sz="20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l" eaLnBrk="1" hangingPunct="1"/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323975" y="3409951"/>
            <a:ext cx="1013460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Tình cảm của người mẹ đối với con:</a:t>
            </a:r>
          </a:p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Ruột gan bầm lại thương con mấy lần.</a:t>
            </a:r>
          </a:p>
          <a:p>
            <a:pPr algn="l" eaLnBrk="1" hangingPunct="1"/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Tình cảm của người con đối với mẹ: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Mưa phùn ướt áo tứ thân 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Mưa bao nhiêu hạt thương bầm bấy nhiêu!</a:t>
            </a:r>
          </a:p>
          <a:p>
            <a:pPr algn="l" eaLnBrk="1" hangingPunct="1"/>
            <a:endParaRPr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062" name="Line 6"/>
          <p:cNvSpPr/>
          <p:nvPr/>
        </p:nvSpPr>
        <p:spPr>
          <a:xfrm>
            <a:off x="6032500" y="4525963"/>
            <a:ext cx="2120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3" name="Line 7"/>
          <p:cNvSpPr/>
          <p:nvPr/>
        </p:nvSpPr>
        <p:spPr>
          <a:xfrm flipV="1">
            <a:off x="6705600" y="6705601"/>
            <a:ext cx="3505200" cy="111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4" name="Line 8"/>
          <p:cNvSpPr/>
          <p:nvPr/>
        </p:nvSpPr>
        <p:spPr>
          <a:xfrm>
            <a:off x="2971800" y="6705601"/>
            <a:ext cx="2514600" cy="111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5" name="Line 9"/>
          <p:cNvSpPr/>
          <p:nvPr/>
        </p:nvSpPr>
        <p:spPr>
          <a:xfrm>
            <a:off x="5981700" y="5105400"/>
            <a:ext cx="3771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TextBox 2"/>
          <p:cNvSpPr txBox="1"/>
          <p:nvPr/>
        </p:nvSpPr>
        <p:spPr>
          <a:xfrm>
            <a:off x="1676400" y="220980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Tìm những hình ảnh so sánh thể hiện tình cảm mẹ con thắm thiết, sâu nặng.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Cau ho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6089" y="0"/>
            <a:ext cx="1481137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4"/>
          <p:cNvSpPr txBox="1"/>
          <p:nvPr/>
        </p:nvSpPr>
        <p:spPr>
          <a:xfrm>
            <a:off x="5257800" y="3505201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</a:pPr>
            <a:endParaRPr lang="vi-VN" altLang="en-US" sz="2800" dirty="0">
              <a:solidFill>
                <a:srgbClr val="003300"/>
              </a:solidFill>
              <a:latin typeface="VNI-Times" pitchFamily="2" charset="0"/>
            </a:endParaRPr>
          </a:p>
        </p:txBody>
      </p:sp>
      <p:graphicFrame>
        <p:nvGraphicFramePr>
          <p:cNvPr id="9220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0972800" y="0"/>
          <a:ext cx="12192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4" imgW="1060704" imgH="1335024" progId="">
                  <p:embed/>
                </p:oleObj>
              </mc:Choice>
              <mc:Fallback>
                <p:oleObj r:id="rId4" imgW="1060704" imgH="1335024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2800" y="0"/>
                        <a:ext cx="121920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667000" y="2304872"/>
            <a:ext cx="73734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/>
          <p:nvPr/>
        </p:nvSpPr>
        <p:spPr>
          <a:xfrm>
            <a:off x="1552576" y="2295525"/>
            <a:ext cx="9420225" cy="31702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Anh dùng cách nói so sánh: 	</a:t>
            </a:r>
            <a:r>
              <a:rPr sz="4000" b="1" dirty="0">
                <a:solidFill>
                  <a:srgbClr val="660066"/>
                </a:solidFill>
                <a:latin typeface="Arial" panose="020B0604020202020204" pitchFamily="34" charset="0"/>
              </a:rPr>
              <a:t>	</a:t>
            </a:r>
          </a:p>
          <a:p>
            <a:r>
              <a:rPr sz="4000" b="1" dirty="0">
                <a:solidFill>
                  <a:srgbClr val="660066"/>
                </a:solidFill>
                <a:latin typeface="Arial" panose="020B0604020202020204" pitchFamily="34" charset="0"/>
              </a:rPr>
              <a:t>   </a:t>
            </a:r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Con đi trăm núi ngàn khe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Chưa bằng muôn nỗi tái tê lòng bầm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    Con đi đánh giặc mười năm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Chưa bằng khó nhọc đời bầm sáu mươi.</a:t>
            </a:r>
          </a:p>
        </p:txBody>
      </p:sp>
      <p:sp>
        <p:nvSpPr>
          <p:cNvPr id="35843" name="Rectangle 4"/>
          <p:cNvSpPr/>
          <p:nvPr/>
        </p:nvSpPr>
        <p:spPr>
          <a:xfrm>
            <a:off x="1676400" y="762000"/>
            <a:ext cx="8229600" cy="19383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</a:rPr>
              <a:t> </a:t>
            </a:r>
            <a:r>
              <a:rPr sz="4000" b="1" dirty="0">
                <a:solidFill>
                  <a:srgbClr val="0000CC"/>
                </a:solidFill>
              </a:rPr>
              <a:t>3/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Anh chiến sĩ đã dùng cách nói như thế nào để làm yên lòng mẹ? </a:t>
            </a:r>
          </a:p>
          <a:p>
            <a:r>
              <a:rPr sz="4000" b="1" dirty="0">
                <a:solidFill>
                  <a:srgbClr val="0066FF"/>
                </a:solidFill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177160" name="Line 8"/>
          <p:cNvSpPr/>
          <p:nvPr/>
        </p:nvSpPr>
        <p:spPr>
          <a:xfrm>
            <a:off x="2057400" y="5429250"/>
            <a:ext cx="2286000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  <p:sp>
        <p:nvSpPr>
          <p:cNvPr id="177161" name="Line 9"/>
          <p:cNvSpPr/>
          <p:nvPr/>
        </p:nvSpPr>
        <p:spPr>
          <a:xfrm>
            <a:off x="2514601" y="4191000"/>
            <a:ext cx="2551113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/>
          <p:nvPr/>
        </p:nvSpPr>
        <p:spPr>
          <a:xfrm>
            <a:off x="2209800" y="4763"/>
            <a:ext cx="8839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 </a:t>
            </a:r>
            <a:r>
              <a:rPr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lời tâm tình của người chiến sĩ, em nghĩ gì về người mẹ của anh?</a:t>
            </a:r>
            <a:endParaRPr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697038" y="1204914"/>
            <a:ext cx="91440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mẹ của anh chiến sĩ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phụ nữ Việt Nam.</a:t>
            </a:r>
          </a:p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Điển hình: chịu thương, chịu khó, hiền hậu, đầy tình    thương yêu con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3657601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anh chiến sỹ l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như thế n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1524000" y="4572000"/>
            <a:ext cx="914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con hiếu thảo, gi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tình yêu thương mẹ, yêu đất nước biết đặt tình yêu mẹ bên tình yêu đất nước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4" name="Straight Connector 5"/>
          <p:cNvCxnSpPr/>
          <p:nvPr/>
        </p:nvCxnSpPr>
        <p:spPr>
          <a:xfrm flipH="1">
            <a:off x="7528719" y="1394619"/>
            <a:ext cx="1588" cy="2743200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8918" name="Rectangle 2"/>
          <p:cNvSpPr/>
          <p:nvPr/>
        </p:nvSpPr>
        <p:spPr>
          <a:xfrm>
            <a:off x="2743200" y="990601"/>
            <a:ext cx="2133600" cy="55990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28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8920" name="Rectangle 2"/>
          <p:cNvSpPr/>
          <p:nvPr/>
        </p:nvSpPr>
        <p:spPr>
          <a:xfrm>
            <a:off x="7543800" y="1066801"/>
            <a:ext cx="2133600" cy="55990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38921" name="Text Box 33"/>
          <p:cNvSpPr txBox="1"/>
          <p:nvPr/>
        </p:nvSpPr>
        <p:spPr>
          <a:xfrm>
            <a:off x="6781800" y="1676401"/>
            <a:ext cx="3581400" cy="24622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</a:rPr>
              <a:t>khe 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</a:rPr>
              <a:t>đon 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</a:rPr>
              <a:t>mưa phùn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</a:rPr>
              <a:t> tiền tuyến</a:t>
            </a:r>
          </a:p>
        </p:txBody>
      </p:sp>
      <p:sp>
        <p:nvSpPr>
          <p:cNvPr id="20" name="Rectangle 24"/>
          <p:cNvSpPr/>
          <p:nvPr/>
        </p:nvSpPr>
        <p:spPr>
          <a:xfrm>
            <a:off x="1485900" y="4640263"/>
            <a:ext cx="9182100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997A"/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thơ ca ngợi tình cảm thắm thiết, sâu nặng của người chiến sĩ với người mẹ Việt Nam.</a:t>
            </a:r>
          </a:p>
        </p:txBody>
      </p:sp>
      <p:sp>
        <p:nvSpPr>
          <p:cNvPr id="38925" name="TextBox 2"/>
          <p:cNvSpPr txBox="1"/>
          <p:nvPr/>
        </p:nvSpPr>
        <p:spPr>
          <a:xfrm>
            <a:off x="5106988" y="4024314"/>
            <a:ext cx="28178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6" name="TextBox 21"/>
          <p:cNvSpPr txBox="1"/>
          <p:nvPr/>
        </p:nvSpPr>
        <p:spPr>
          <a:xfrm>
            <a:off x="1470025" y="2062163"/>
            <a:ext cx="64023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Ai về / thăm mẹ / quê ta</a:t>
            </a:r>
          </a:p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Chiều nay / có đứa con xa / nhớ thầm..//</a:t>
            </a:r>
            <a:endParaRPr lang="vi-VN" altLang="x-none" sz="2400" b="1" dirty="0"/>
          </a:p>
        </p:txBody>
      </p:sp>
      <p:sp>
        <p:nvSpPr>
          <p:cNvPr id="38927" name="TextBox 22"/>
          <p:cNvSpPr txBox="1"/>
          <p:nvPr/>
        </p:nvSpPr>
        <p:spPr>
          <a:xfrm>
            <a:off x="1384300" y="3194051"/>
            <a:ext cx="640238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Bầm ơi có rét không bầm?</a:t>
            </a:r>
          </a:p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Heo heo gió núi,/ lâm thâm mưa phùn//</a:t>
            </a:r>
            <a:endParaRPr lang="vi-VN" altLang="x-none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x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-304800"/>
            <a:ext cx="93726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Text Box 3"/>
          <p:cNvSpPr txBox="1"/>
          <p:nvPr/>
        </p:nvSpPr>
        <p:spPr>
          <a:xfrm>
            <a:off x="4343400" y="609601"/>
            <a:ext cx="441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5257800" y="0"/>
            <a:ext cx="3429000" cy="1143000"/>
          </a:xfrm>
          <a:prstGeom prst="ellipse">
            <a:avLst/>
          </a:prstGeom>
          <a:gradFill rotWithShape="1">
            <a:gsLst>
              <a:gs pos="0">
                <a:srgbClr val="00FFCC"/>
              </a:gs>
              <a:gs pos="50000">
                <a:schemeClr val="tx1"/>
              </a:gs>
              <a:gs pos="100000">
                <a:srgbClr val="00FFCC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 i="1" u="sng">
                <a:solidFill>
                  <a:srgbClr val="FF3300"/>
                </a:solidFill>
              </a:rPr>
              <a:t>Học thuộc lòng</a:t>
            </a:r>
          </a:p>
        </p:txBody>
      </p:sp>
      <p:sp>
        <p:nvSpPr>
          <p:cNvPr id="39941" name="Text Box 6"/>
          <p:cNvSpPr txBox="1"/>
          <p:nvPr/>
        </p:nvSpPr>
        <p:spPr>
          <a:xfrm>
            <a:off x="3276600" y="1752601"/>
            <a:ext cx="7010400" cy="3667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Tahoma" panose="020B0604030504040204" pitchFamily="34" charset="0"/>
            </a:endParaRPr>
          </a:p>
        </p:txBody>
      </p:sp>
      <p:pic>
        <p:nvPicPr>
          <p:cNvPr id="39942" name="Picture 21" descr="j02321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8957">
            <a:off x="2971800" y="3200401"/>
            <a:ext cx="4267200" cy="296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3" name="AutoShape 10"/>
          <p:cNvSpPr/>
          <p:nvPr/>
        </p:nvSpPr>
        <p:spPr>
          <a:xfrm>
            <a:off x="5791200" y="1219200"/>
            <a:ext cx="3429000" cy="2286000"/>
          </a:xfrm>
          <a:prstGeom prst="wedgeEllipseCallout">
            <a:avLst>
              <a:gd name="adj1" fmla="val -52037"/>
              <a:gd name="adj2" fmla="val 52083"/>
            </a:avLst>
          </a:prstGeom>
          <a:solidFill>
            <a:schemeClr val="bg1"/>
          </a:solidFill>
          <a:ln w="9525">
            <a:noFill/>
          </a:ln>
          <a:effectLst>
            <a:prstShdw prst="shdw17" dist="17961" dir="2699999">
              <a:srgbClr val="7A9999"/>
            </a:prstShdw>
          </a:effectLst>
        </p:spPr>
        <p:txBody>
          <a:bodyPr anchor="ctr" anchorCtr="0"/>
          <a:lstStyle/>
          <a:p>
            <a:r>
              <a:rPr sz="2400" b="1" dirty="0"/>
              <a:t>Tự đọc nhẩm  để học thuộc lòng bài thơ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defTabSz="914400">
              <a:lnSpc>
                <a:spcPct val="100000"/>
              </a:lnSpc>
              <a:defRPr/>
            </a:pPr>
            <a:endParaRPr lang="vi-VN" sz="540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987" name="Picture 3" descr="20060925115116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88"/>
            <a:ext cx="98298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4114800" y="3124200"/>
            <a:ext cx="53340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dirty="0" err="1"/>
              <a:t>Thi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lòng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endParaRPr lang="en-US" sz="3200" dirty="0"/>
          </a:p>
        </p:txBody>
      </p:sp>
      <p:pic>
        <p:nvPicPr>
          <p:cNvPr id="41989" name="Picture 13" descr="J03048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38864">
            <a:off x="2403475" y="261939"/>
            <a:ext cx="2725738" cy="3419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7"/>
          <p:cNvSpPr/>
          <p:nvPr/>
        </p:nvSpPr>
        <p:spPr>
          <a:xfrm>
            <a:off x="3810000" y="2895600"/>
            <a:ext cx="4038600" cy="6858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3D001F"/>
            </a:prstShdw>
          </a:effectLst>
        </p:spPr>
        <p:txBody>
          <a:bodyPr wrap="none" anchor="ctr" anchorCtr="0"/>
          <a:lstStyle/>
          <a:p>
            <a:r>
              <a:rPr sz="4000" dirty="0">
                <a:solidFill>
                  <a:srgbClr val="660066"/>
                </a:solidFill>
                <a:latin typeface="Times New Roman" panose="02020603050405020304" pitchFamily="18" charset="0"/>
              </a:rPr>
              <a:t>Chuẩn bị ở nhà</a:t>
            </a:r>
            <a:r>
              <a:rPr sz="4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3011" name="Text Box 8"/>
          <p:cNvSpPr txBox="1"/>
          <p:nvPr/>
        </p:nvSpPr>
        <p:spPr>
          <a:xfrm>
            <a:off x="3200400" y="3644901"/>
            <a:ext cx="5486400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66FF"/>
                </a:solidFill>
                <a:latin typeface="Times New Roman" panose="02020603050405020304" pitchFamily="18" charset="0"/>
              </a:rPr>
              <a:t>Đọc thuộc lòng bài thơ</a:t>
            </a:r>
            <a:r>
              <a:rPr sz="32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3012" name="Picture 11" descr="j03957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4800"/>
            <a:ext cx="38100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Text Box 14"/>
          <p:cNvSpPr txBox="1"/>
          <p:nvPr/>
        </p:nvSpPr>
        <p:spPr>
          <a:xfrm>
            <a:off x="1752600" y="4495801"/>
            <a:ext cx="8915400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Đọc trước bài: Út Vịnh</a:t>
            </a:r>
            <a:endParaRPr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1676400" y="838201"/>
            <a:ext cx="86487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Em hãy đọc đoạn 1 của b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Tập đọc “Công việc đầu tiên”. V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trả lời câu hỏi: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1905000" y="3505200"/>
            <a:ext cx="8458200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Công việc đầu tiên anh Ba giao cho chị Út l</a:t>
            </a:r>
            <a:r>
              <a:rPr sz="40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sz="4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54620" y="4593020"/>
            <a:ext cx="685800" cy="6858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6790" y="1333650"/>
            <a:ext cx="7801610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Em hãy chọn ý đúng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câu sau: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Chị Út muốn được thoát li vì:</a:t>
            </a:r>
          </a:p>
          <a:p>
            <a:pPr algn="just">
              <a:spcBef>
                <a:spcPts val="6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Út yêu nước, yêu nhân dân.</a:t>
            </a:r>
          </a:p>
          <a:p>
            <a:pPr algn="just">
              <a:spcBef>
                <a:spcPts val="6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Út ham hoạt động, muốn l</a:t>
            </a:r>
            <a:r>
              <a:rPr sz="32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m được nhiều việc cho cách mạng.</a:t>
            </a:r>
          </a:p>
          <a:p>
            <a:pPr algn="just">
              <a:spcBef>
                <a:spcPts val="6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Út không muốn ở với gia đình.</a:t>
            </a:r>
          </a:p>
          <a:p>
            <a:pPr algn="just">
              <a:spcBef>
                <a:spcPts val="6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Ý a v</a:t>
            </a:r>
            <a:r>
              <a:rPr sz="32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b đúng.</a:t>
            </a:r>
            <a:endParaRPr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rannh day hoc 1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766"/>
            <a:ext cx="7848600" cy="588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57600" y="5943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này vẽ gì?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/>
          <p:nvPr/>
        </p:nvSpPr>
        <p:spPr>
          <a:xfrm>
            <a:off x="4800601" y="762001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9" name="TextBox 2"/>
          <p:cNvSpPr txBox="1"/>
          <p:nvPr/>
        </p:nvSpPr>
        <p:spPr>
          <a:xfrm>
            <a:off x="4538663" y="1497013"/>
            <a:ext cx="2590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Bầm ơi</a:t>
            </a:r>
          </a:p>
          <a:p>
            <a:pPr algn="l" eaLnBrk="1" hangingPunct="1"/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491038" y="2165350"/>
            <a:ext cx="38100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(Tố Hữu )</a:t>
            </a:r>
            <a:endParaRPr sz="3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TextBox 2"/>
          <p:cNvSpPr txBox="1"/>
          <p:nvPr/>
        </p:nvSpPr>
        <p:spPr>
          <a:xfrm>
            <a:off x="2781300" y="0"/>
            <a:ext cx="7543800" cy="8925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Thứ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ngày 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tháng 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năm 202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l" eaLnBrk="1" hangingPunct="1"/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570663" y="1235075"/>
            <a:ext cx="1524000" cy="88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  <a:endParaRPr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1774825" y="3200400"/>
            <a:ext cx="8610600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Tố Hữu đã sáng tác b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Bầm ơi! Trong thời kì kháng chiến chống thực dân Pháp, nói về tình cảm yêu thương sâu nặng giữa hai mẹ con người chiến sĩ Vệ quốc quân.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2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6_nhatho7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6225" y="-33337"/>
            <a:ext cx="8991600" cy="4757737"/>
          </a:xfrm>
          <a:ln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743200" y="4608513"/>
            <a:ext cx="6781800" cy="954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Hữu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(1920 - 2002)</a:t>
            </a:r>
          </a:p>
        </p:txBody>
      </p:sp>
      <p:sp>
        <p:nvSpPr>
          <p:cNvPr id="16388" name="TextBox 1"/>
          <p:cNvSpPr txBox="1"/>
          <p:nvPr/>
        </p:nvSpPr>
        <p:spPr>
          <a:xfrm>
            <a:off x="1531938" y="5562600"/>
            <a:ext cx="92122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b="1" dirty="0">
                <a:latin typeface="Tahoma" panose="020B0604030504040204" pitchFamily="34" charset="0"/>
              </a:rPr>
              <a:t>Tố Hữu</a:t>
            </a:r>
            <a:r>
              <a:rPr lang="vi-VN" altLang="x-none" dirty="0">
                <a:latin typeface="Tahoma" panose="020B0604030504040204" pitchFamily="34" charset="0"/>
              </a:rPr>
              <a:t>, tên thật là </a:t>
            </a:r>
            <a:r>
              <a:rPr lang="vi-VN" altLang="x-none" b="1" dirty="0">
                <a:latin typeface="Tahoma" panose="020B0604030504040204" pitchFamily="34" charset="0"/>
              </a:rPr>
              <a:t>Nguyễn Kim Thành, </a:t>
            </a:r>
            <a:r>
              <a:rPr lang="vi-VN" altLang="x-none" dirty="0">
                <a:latin typeface="Tahoma" panose="020B0604030504040204" pitchFamily="34" charset="0"/>
              </a:rPr>
              <a:t>quê gốc ở làng Phù Lai, nay thuộc xã </a:t>
            </a:r>
            <a:r>
              <a:rPr lang="vi-VN" altLang="x-none" dirty="0">
                <a:latin typeface="Tahoma" panose="020B0604030504040204" pitchFamily="34" charset="0"/>
                <a:hlinkClick r:id="rId3" tooltip="Quảng Thọ, Quảng Điề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Quảng Thọ</a:t>
            </a:r>
            <a:r>
              <a:rPr lang="vi-VN" altLang="x-none" dirty="0">
                <a:latin typeface="Tahoma" panose="020B0604030504040204" pitchFamily="34" charset="0"/>
              </a:rPr>
              <a:t>, huyện </a:t>
            </a:r>
            <a:r>
              <a:rPr lang="vi-VN" altLang="x-none" dirty="0">
                <a:latin typeface="Tahoma" panose="020B0604030504040204" pitchFamily="34" charset="0"/>
                <a:hlinkClick r:id="rId4" tooltip="Quảng Điề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Quảng Điền</a:t>
            </a:r>
            <a:r>
              <a:rPr lang="vi-VN" altLang="x-none" dirty="0">
                <a:latin typeface="Tahoma" panose="020B0604030504040204" pitchFamily="34" charset="0"/>
              </a:rPr>
              <a:t>, tỉnh </a:t>
            </a:r>
            <a:r>
              <a:rPr lang="vi-VN" altLang="x-none" dirty="0">
                <a:latin typeface="Tahoma" panose="020B0604030504040204" pitchFamily="34" charset="0"/>
                <a:hlinkClick r:id="rId5" tooltip="Thừa Thiên Huế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Thừa Thiên Huế</a:t>
            </a:r>
            <a:r>
              <a:rPr lang="vi-VN" altLang="x-none" dirty="0">
                <a:latin typeface="Tahoma" panose="020B0604030504040204" pitchFamily="34" charset="0"/>
              </a:rPr>
              <a:t>) là một </a:t>
            </a:r>
            <a:r>
              <a:rPr lang="vi-VN" altLang="x-none" dirty="0">
                <a:latin typeface="Tahoma" panose="020B0604030504040204" pitchFamily="34" charset="0"/>
                <a:hlinkClick r:id="rId6" tooltip="Nhà thơ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nhà thơ</a:t>
            </a:r>
            <a:r>
              <a:rPr lang="vi-VN" altLang="x-none" dirty="0">
                <a:latin typeface="Tahoma" panose="020B0604030504040204" pitchFamily="34" charset="0"/>
              </a:rPr>
              <a:t> tiêu biểu của </a:t>
            </a:r>
            <a:r>
              <a:rPr lang="vi-VN" altLang="x-none" dirty="0">
                <a:latin typeface="Tahoma" panose="020B0604030504040204" pitchFamily="34" charset="0"/>
                <a:hlinkClick r:id="rId7" tooltip="Thơ cách mạng (trang chưa được viết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thơ cách mạng</a:t>
            </a:r>
            <a:r>
              <a:rPr lang="vi-VN" altLang="x-none" dirty="0">
                <a:latin typeface="Tahoma" panose="020B0604030504040204" pitchFamily="34" charset="0"/>
              </a:rPr>
              <a:t> </a:t>
            </a:r>
            <a:r>
              <a:rPr lang="vi-VN" altLang="x-none" dirty="0">
                <a:latin typeface="Tahoma" panose="020B0604030504040204" pitchFamily="34" charset="0"/>
                <a:hlinkClick r:id="rId8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Việt Nam</a:t>
            </a:r>
            <a:r>
              <a:rPr lang="vi-VN" altLang="x-none" dirty="0">
                <a:latin typeface="Tahoma" panose="020B0604030504040204" pitchFamily="34" charset="0"/>
              </a:rPr>
              <a:t>, đồng thời ông còn là một </a:t>
            </a:r>
            <a:r>
              <a:rPr lang="vi-VN" altLang="x-none" dirty="0">
                <a:latin typeface="Tahoma" panose="020B0604030504040204" pitchFamily="34" charset="0"/>
                <a:hlinkClick r:id="rId9" tooltip="Chính khách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chính khách</a:t>
            </a:r>
            <a:r>
              <a:rPr lang="vi-VN" altLang="x-none" dirty="0">
                <a:latin typeface="Tahoma" panose="020B0604030504040204" pitchFamily="34" charset="0"/>
              </a:rPr>
              <a:t>, một cán bộ cách mạng lão thành. Ông đã từng giữ các chức vụ quan trọng trong </a:t>
            </a:r>
            <a:r>
              <a:rPr lang="vi-VN" altLang="x-none" dirty="0">
                <a:latin typeface="Tahoma" panose="020B0604030504040204" pitchFamily="34" charset="0"/>
                <a:hlinkClick r:id="rId10" tooltip="Chính trị 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hệ thống chính trị Việt Nam</a:t>
            </a:r>
            <a:endParaRPr lang="vi-VN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Straight Connector 5"/>
          <p:cNvCxnSpPr/>
          <p:nvPr/>
        </p:nvCxnSpPr>
        <p:spPr>
          <a:xfrm rot="5400000">
            <a:off x="4225925" y="4303714"/>
            <a:ext cx="3581400" cy="1587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7412" name="Rectangle 2"/>
          <p:cNvSpPr/>
          <p:nvPr/>
        </p:nvSpPr>
        <p:spPr>
          <a:xfrm>
            <a:off x="2133600" y="2286000"/>
            <a:ext cx="27178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7414" name="Rectangle 2"/>
          <p:cNvSpPr/>
          <p:nvPr/>
        </p:nvSpPr>
        <p:spPr>
          <a:xfrm>
            <a:off x="6705600" y="2209800"/>
            <a:ext cx="3200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17415" name="TextBox 3"/>
          <p:cNvSpPr txBox="1"/>
          <p:nvPr/>
        </p:nvSpPr>
        <p:spPr>
          <a:xfrm>
            <a:off x="4800601" y="609601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6" name="TextBox 2"/>
          <p:cNvSpPr txBox="1"/>
          <p:nvPr/>
        </p:nvSpPr>
        <p:spPr>
          <a:xfrm>
            <a:off x="4800600" y="1349375"/>
            <a:ext cx="2590800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 ơi</a:t>
            </a:r>
          </a:p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/>
          <p:nvPr/>
        </p:nvSpPr>
        <p:spPr>
          <a:xfrm>
            <a:off x="4343400" y="609601"/>
            <a:ext cx="4419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Text Box 8"/>
          <p:cNvSpPr txBox="1"/>
          <p:nvPr/>
        </p:nvSpPr>
        <p:spPr>
          <a:xfrm>
            <a:off x="4876800" y="1447801"/>
            <a:ext cx="3124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</a:endParaRPr>
          </a:p>
        </p:txBody>
      </p:sp>
      <p:sp>
        <p:nvSpPr>
          <p:cNvPr id="87049" name="Text Box 9"/>
          <p:cNvSpPr txBox="1"/>
          <p:nvPr/>
        </p:nvSpPr>
        <p:spPr>
          <a:xfrm>
            <a:off x="1371600" y="1828801"/>
            <a:ext cx="8077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</a:rPr>
              <a:t>*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Đoạn 1 : Từ đầu ….. mạ non.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87051" name="Text Box 11"/>
          <p:cNvSpPr txBox="1"/>
          <p:nvPr/>
        </p:nvSpPr>
        <p:spPr>
          <a:xfrm>
            <a:off x="1752600" y="2743201"/>
            <a:ext cx="87630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</a:rPr>
              <a:t>  *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Đoạn 2 : Mạ non……….bấy nhiêu.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87052" name="Text Box 12"/>
          <p:cNvSpPr txBox="1"/>
          <p:nvPr/>
        </p:nvSpPr>
        <p:spPr>
          <a:xfrm>
            <a:off x="2133600" y="4419601"/>
            <a:ext cx="60960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Đoạn 4: Phần còn lại </a:t>
            </a:r>
            <a:r>
              <a:rPr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39" name="Oval 13"/>
          <p:cNvSpPr/>
          <p:nvPr/>
        </p:nvSpPr>
        <p:spPr>
          <a:xfrm>
            <a:off x="2400300" y="754063"/>
            <a:ext cx="6248400" cy="6858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prstShdw prst="shdw17" dist="17961" dir="2699999">
              <a:srgbClr val="3D9999"/>
            </a:prstShdw>
          </a:effectLst>
        </p:spPr>
        <p:txBody>
          <a:bodyPr wrap="none" anchor="ctr" anchorCtr="0"/>
          <a:lstStyle/>
          <a:p>
            <a:r>
              <a:rPr sz="4000" b="1" dirty="0">
                <a:solidFill>
                  <a:srgbClr val="660033"/>
                </a:solidFill>
              </a:rPr>
              <a:t>Chia làm 4 đoạn</a:t>
            </a:r>
          </a:p>
        </p:txBody>
      </p:sp>
      <p:pic>
        <p:nvPicPr>
          <p:cNvPr id="18440" name="Picture 14" descr="Gio ho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5029200"/>
            <a:ext cx="20574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55" name="Text Box 15"/>
          <p:cNvSpPr txBox="1"/>
          <p:nvPr/>
        </p:nvSpPr>
        <p:spPr>
          <a:xfrm>
            <a:off x="1524000" y="3581401"/>
            <a:ext cx="8458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* Đoạn 3: Bầm ơi …. sáu mươi</a:t>
            </a:r>
            <a:r>
              <a:rPr sz="40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1" grpId="0"/>
      <p:bldP spid="87052" grpId="0"/>
      <p:bldP spid="8705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769</Words>
  <Application>Microsoft Office PowerPoint</Application>
  <PresentationFormat>Widescreen</PresentationFormat>
  <Paragraphs>112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Tahoma</vt:lpstr>
      <vt:lpstr>Times New Roman</vt:lpstr>
      <vt:lpstr>VNI-Times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maytinhbaoan</dc:creator>
  <cp:lastModifiedBy>DELL</cp:lastModifiedBy>
  <cp:revision>21</cp:revision>
  <dcterms:created xsi:type="dcterms:W3CDTF">2008-10-13T04:59:40Z</dcterms:created>
  <dcterms:modified xsi:type="dcterms:W3CDTF">2023-05-01T14:37:04Z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127BD9A13C0E4E67BBB53DE6EA0DA24C</vt:lpwstr>
  </property>
  <property fmtid="{D5CDD505-2E9C-101B-9397-08002B2CF9AE}" pid="3" name="KSOProductBuildVer">
    <vt:lpwstr>1033-11.2.0.10382</vt:lpwstr>
  </property>
</Properties>
</file>