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22"/>
  </p:notesMasterIdLst>
  <p:sldIdLst>
    <p:sldId id="565" r:id="rId2"/>
    <p:sldId id="564" r:id="rId3"/>
    <p:sldId id="566" r:id="rId4"/>
    <p:sldId id="267" r:id="rId5"/>
    <p:sldId id="258" r:id="rId6"/>
    <p:sldId id="268" r:id="rId7"/>
    <p:sldId id="567" r:id="rId8"/>
    <p:sldId id="568" r:id="rId9"/>
    <p:sldId id="569" r:id="rId10"/>
    <p:sldId id="260" r:id="rId11"/>
    <p:sldId id="271" r:id="rId12"/>
    <p:sldId id="571" r:id="rId13"/>
    <p:sldId id="261" r:id="rId14"/>
    <p:sldId id="575" r:id="rId15"/>
    <p:sldId id="274" r:id="rId16"/>
    <p:sldId id="284" r:id="rId17"/>
    <p:sldId id="573" r:id="rId18"/>
    <p:sldId id="278" r:id="rId19"/>
    <p:sldId id="283" r:id="rId20"/>
    <p:sldId id="286" r:id="rId21"/>
  </p:sldIdLst>
  <p:sldSz cx="18288000" cy="10287000"/>
  <p:notesSz cx="6858000" cy="9144000"/>
  <p:embeddedFontLst>
    <p:embeddedFont>
      <p:font typeface="Tw Cen MT Condensed" panose="020B0606020104020203" pitchFamily="34" charset="0"/>
      <p:regular r:id="rId23"/>
      <p:bold r:id="rId24"/>
    </p:embeddedFont>
    <p:embeddedFont>
      <p:font typeface="Tw Cen MT" panose="020B0602020104020603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S PGothic" panose="020B0600070205080204" pitchFamily="34" charset="-128"/>
      <p:regular r:id="rId33"/>
    </p:embeddedFont>
    <p:embeddedFont>
      <p:font typeface="Wingdings 3" panose="05040102010807070707" pitchFamily="18" charset="2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80"/>
    <a:srgbClr val="7D6027"/>
    <a:srgbClr val="AB8335"/>
    <a:srgbClr val="FFF9EC"/>
    <a:srgbClr val="FFF5BA"/>
    <a:srgbClr val="467AB8"/>
    <a:srgbClr val="EBDFA6"/>
    <a:srgbClr val="EBE0BE"/>
    <a:srgbClr val="F5DB96"/>
    <a:srgbClr val="FFE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1" autoAdjust="0"/>
    <p:restoredTop sz="94620" autoAdjust="0"/>
  </p:normalViewPr>
  <p:slideViewPr>
    <p:cSldViewPr>
      <p:cViewPr varScale="1">
        <p:scale>
          <a:sx n="41" d="100"/>
          <a:sy n="41" d="100"/>
        </p:scale>
        <p:origin x="67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DAB6C-0080-FC4A-B32C-260618643F0A}" type="datetimeFigureOut">
              <a:rPr lang="x-none" smtClean="0"/>
              <a:t>4/18/2023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F4548-20F5-0843-898C-DF2B4515039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3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E8241-6D0C-4011-AAC3-70401E1D06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82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Đây là địa danh nào?</a:t>
            </a:r>
          </a:p>
          <a:p>
            <a:r>
              <a:rPr lang="en-US" dirty="0"/>
              <a:t>Bức ảnh có cây đa, cổng làng, bến nước. Đây là địa danh nổi tiếng ở Hà Nội - làng cổ Đường Lâm, Sơn Tây, Hà Nội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F4548-20F5-0843-898C-DF2B45150396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774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F4548-20F5-0843-898C-DF2B45150396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982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F4548-20F5-0843-898C-DF2B45150396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680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143000"/>
            <a:ext cx="11372850" cy="8115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5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31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274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83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429000"/>
            <a:ext cx="7132320" cy="60350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2"/>
            <a:ext cx="7132320" cy="50123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6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4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8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0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12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svg"/><Relationship Id="rId7" Type="http://schemas.openxmlformats.org/officeDocument/2006/relationships/image" Target="../media/image29.sv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10" Type="http://schemas.openxmlformats.org/officeDocument/2006/relationships/image" Target="../media/image8.png"/><Relationship Id="rId9" Type="http://schemas.openxmlformats.org/officeDocument/2006/relationships/image" Target="../media/image31.sv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7.jpeg"/><Relationship Id="rId3" Type="http://schemas.openxmlformats.org/officeDocument/2006/relationships/image" Target="../media/image6.pn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18.sv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18.sv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47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9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10.svg"/><Relationship Id="rId4" Type="http://schemas.openxmlformats.org/officeDocument/2006/relationships/image" Target="../media/image8.sv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44.png"/><Relationship Id="rId7" Type="http://schemas.openxmlformats.org/officeDocument/2006/relationships/image" Target="../media/image41.png"/><Relationship Id="rId12" Type="http://schemas.openxmlformats.org/officeDocument/2006/relationships/image" Target="../media/image6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3.png"/><Relationship Id="rId5" Type="http://schemas.openxmlformats.org/officeDocument/2006/relationships/image" Target="../media/image6.png"/><Relationship Id="rId10" Type="http://schemas.openxmlformats.org/officeDocument/2006/relationships/image" Target="../media/image64.svg"/><Relationship Id="rId4" Type="http://schemas.openxmlformats.org/officeDocument/2006/relationships/image" Target="../media/image60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3" Type="http://schemas.openxmlformats.org/officeDocument/2006/relationships/image" Target="../media/image29.svg"/><Relationship Id="rId7" Type="http://schemas.openxmlformats.org/officeDocument/2006/relationships/image" Target="../media/image12.svg"/><Relationship Id="rId12" Type="http://schemas.openxmlformats.org/officeDocument/2006/relationships/image" Target="../media/image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31.svg"/><Relationship Id="rId10" Type="http://schemas.openxmlformats.org/officeDocument/2006/relationships/image" Target="../media/image45.png"/><Relationship Id="rId4" Type="http://schemas.openxmlformats.org/officeDocument/2006/relationships/image" Target="../media/image22.png"/><Relationship Id="rId9" Type="http://schemas.openxmlformats.org/officeDocument/2006/relationships/image" Target="../media/image33.sv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3" Type="http://schemas.openxmlformats.org/officeDocument/2006/relationships/image" Target="../media/image4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34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4518" y="2071236"/>
            <a:ext cx="15346182" cy="77585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300" kern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QUÝ THẦY CÔ GIÁO</a:t>
            </a:r>
          </a:p>
        </p:txBody>
      </p:sp>
      <p:pic>
        <p:nvPicPr>
          <p:cNvPr id="11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9120" y="-65671"/>
            <a:ext cx="5622440" cy="3422732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5995" y="-564737"/>
            <a:ext cx="4961126" cy="3020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2696" y="342900"/>
            <a:ext cx="1245350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375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</a:t>
            </a:r>
            <a:r>
              <a:rPr lang="vi-VN" sz="375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75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QUỐC TUẤN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3500" y="4457700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500" b="1" kern="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500" b="1" ker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500" b="1" kern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Vũ Thị Hương Giang</a:t>
            </a:r>
            <a:endParaRPr lang="en-US" sz="4500" b="1" kern="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5340" y="7523708"/>
            <a:ext cx="18269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LUYỆN TỪ VÀ CÂU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 rộng vốn từ: Nam và nữ</a:t>
            </a:r>
            <a:endParaRPr lang="en-US" sz="54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4876">
            <a:off x="302245" y="8616886"/>
            <a:ext cx="2288647" cy="749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67470">
            <a:off x="1257267" y="980735"/>
            <a:ext cx="1094220" cy="1118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619596">
            <a:off x="16206250" y="693316"/>
            <a:ext cx="1870404" cy="8148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23585">
            <a:off x="16906917" y="7692861"/>
            <a:ext cx="2082929" cy="208292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102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76169" y="1333500"/>
            <a:ext cx="746883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Bà Trưng</a:t>
            </a:r>
            <a:r>
              <a:rPr lang="vi-VN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tên gọi chung của hai chị em 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Trắc</a:t>
            </a:r>
            <a:r>
              <a:rPr lang="vi-VN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ja-JP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 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Nhị</a:t>
            </a:r>
            <a:r>
              <a:rPr lang="vi-VN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ja-JP" sz="360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người phụ nữ được đánh giá là </a:t>
            </a:r>
            <a:r>
              <a:rPr lang="en-US" alt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hung dân tộc của người Việt</a:t>
            </a:r>
          </a:p>
          <a:p>
            <a:pPr>
              <a:spcBef>
                <a:spcPct val="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 vương đầu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7">
            <a:extLst>
              <a:ext uri="{FF2B5EF4-FFF2-40B4-BE49-F238E27FC236}">
                <a16:creationId xmlns:a16="http://schemas.microsoft.com/office/drawing/2014/main" id="{5140CE03-8C2C-5D4C-B860-0CBE10BD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8541">
            <a:off x="16685855" y="287473"/>
            <a:ext cx="1083730" cy="1083730"/>
          </a:xfrm>
          <a:prstGeom prst="rect">
            <a:avLst/>
          </a:prstGeom>
        </p:spPr>
      </p:pic>
      <p:pic>
        <p:nvPicPr>
          <p:cNvPr id="24" name="Picture 93">
            <a:extLst>
              <a:ext uri="{FF2B5EF4-FFF2-40B4-BE49-F238E27FC236}">
                <a16:creationId xmlns:a16="http://schemas.microsoft.com/office/drawing/2014/main" id="{773E1725-8D42-0247-8BC6-918F8B3C0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47361">
            <a:off x="16686694" y="8890188"/>
            <a:ext cx="1110772" cy="1110772"/>
          </a:xfrm>
          <a:prstGeom prst="rect">
            <a:avLst/>
          </a:prstGeom>
        </p:spPr>
      </p:pic>
      <p:pic>
        <p:nvPicPr>
          <p:cNvPr id="22" name="Picture 91">
            <a:extLst>
              <a:ext uri="{FF2B5EF4-FFF2-40B4-BE49-F238E27FC236}">
                <a16:creationId xmlns:a16="http://schemas.microsoft.com/office/drawing/2014/main" id="{D13CC619-C5EF-704E-A21F-51AE45A549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91955">
            <a:off x="72975" y="-121964"/>
            <a:ext cx="1948662" cy="1902603"/>
          </a:xfrm>
          <a:prstGeom prst="rect">
            <a:avLst/>
          </a:prstGeom>
        </p:spPr>
      </p:pic>
      <p:pic>
        <p:nvPicPr>
          <p:cNvPr id="28" name="Picture 94">
            <a:extLst>
              <a:ext uri="{FF2B5EF4-FFF2-40B4-BE49-F238E27FC236}">
                <a16:creationId xmlns:a16="http://schemas.microsoft.com/office/drawing/2014/main" id="{28967D84-9588-ED4F-B006-0CDBED90A5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091585" flipV="1">
            <a:off x="53142" y="8968847"/>
            <a:ext cx="1474421" cy="383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1211" y="270960"/>
            <a:ext cx="6369655" cy="87079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9294433"/>
            <a:ext cx="5682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Út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Út Tịch)</a:t>
            </a:r>
            <a:endParaRPr lang="en-US" sz="4000"/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70960"/>
            <a:ext cx="62484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1049000" y="9226150"/>
            <a:ext cx="3572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Võ Thị Sáu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906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0297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7860" y="9182100"/>
            <a:ext cx="6616940" cy="769441"/>
          </a:xfrm>
          <a:prstGeom prst="rect">
            <a:avLst/>
          </a:prstGeom>
          <a:solidFill>
            <a:srgbClr val="FFD58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 tướng </a:t>
            </a:r>
            <a:r>
              <a:rPr lang="vi-VN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Định</a:t>
            </a:r>
            <a:r>
              <a:rPr lang="vi-VN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660" y="190500"/>
            <a:ext cx="9051329" cy="8159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82200" y="8799384"/>
            <a:ext cx="7846443" cy="769441"/>
          </a:xfrm>
          <a:prstGeom prst="rect">
            <a:avLst/>
          </a:prstGeom>
          <a:solidFill>
            <a:srgbClr val="FFD58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 </a:t>
            </a:r>
            <a:r>
              <a:rPr lang="en-US" sz="4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 trị gia </a:t>
            </a:r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59163" y="1562284"/>
            <a:ext cx="14700137" cy="8610415"/>
            <a:chOff x="0" y="0"/>
            <a:chExt cx="15931657" cy="61042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36"/>
            <a:stretch>
              <a:fillRect/>
            </a:stretch>
          </p:blipFill>
          <p:spPr>
            <a:xfrm>
              <a:off x="0" y="372803"/>
              <a:ext cx="15931657" cy="573143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545203" y="0"/>
              <a:ext cx="2911068" cy="745606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0110">
            <a:off x="860808" y="7680662"/>
            <a:ext cx="1525364" cy="15253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3180">
            <a:off x="842624" y="1579463"/>
            <a:ext cx="1971866" cy="18965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900093">
            <a:off x="15787751" y="8433492"/>
            <a:ext cx="2313285" cy="7570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629">
            <a:off x="11249978" y="198241"/>
            <a:ext cx="1839831" cy="17662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5854">
            <a:off x="13698280" y="253388"/>
            <a:ext cx="1621356" cy="5306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165722">
            <a:off x="6363216" y="8408855"/>
            <a:ext cx="1447978" cy="376474"/>
          </a:xfrm>
          <a:prstGeom prst="rect">
            <a:avLst/>
          </a:prstGeom>
        </p:spPr>
      </p:pic>
      <p:sp>
        <p:nvSpPr>
          <p:cNvPr id="15" name="Rectangle 2"/>
          <p:cNvSpPr txBox="1">
            <a:spLocks/>
          </p:cNvSpPr>
          <p:nvPr/>
        </p:nvSpPr>
        <p:spPr>
          <a:xfrm>
            <a:off x="3334435" y="3465018"/>
            <a:ext cx="13487400" cy="259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Tìm những từ ngữ chỉ phẩm chất khác của </a:t>
            </a:r>
          </a:p>
          <a:p>
            <a:pPr algn="l"/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 nữ Việt Nam.</a:t>
            </a:r>
          </a:p>
          <a:p>
            <a:pPr algn="l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787421" y="5059916"/>
            <a:ext cx="6833579" cy="2979184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9753601" y="5971371"/>
            <a:ext cx="51329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nháp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1" y="96796"/>
            <a:ext cx="17106900" cy="10153395"/>
            <a:chOff x="0" y="0"/>
            <a:chExt cx="15931657" cy="61042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36"/>
            <a:stretch>
              <a:fillRect/>
            </a:stretch>
          </p:blipFill>
          <p:spPr>
            <a:xfrm>
              <a:off x="0" y="372803"/>
              <a:ext cx="15931657" cy="573143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545203" y="0"/>
              <a:ext cx="2911068" cy="745606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0110">
            <a:off x="860808" y="7680662"/>
            <a:ext cx="1525364" cy="15253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3180">
            <a:off x="367432" y="537138"/>
            <a:ext cx="1971866" cy="18965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900093">
            <a:off x="15787751" y="8433492"/>
            <a:ext cx="2313285" cy="7570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629">
            <a:off x="11249978" y="198241"/>
            <a:ext cx="1839831" cy="17662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5854">
            <a:off x="13698280" y="253388"/>
            <a:ext cx="1621356" cy="5306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165722">
            <a:off x="6363216" y="8408855"/>
            <a:ext cx="1447978" cy="376474"/>
          </a:xfrm>
          <a:prstGeom prst="rect">
            <a:avLst/>
          </a:prstGeom>
        </p:spPr>
      </p:pic>
      <p:sp>
        <p:nvSpPr>
          <p:cNvPr id="15" name="Rectangle 2"/>
          <p:cNvSpPr txBox="1">
            <a:spLocks/>
          </p:cNvSpPr>
          <p:nvPr/>
        </p:nvSpPr>
        <p:spPr>
          <a:xfrm>
            <a:off x="2971800" y="1333500"/>
            <a:ext cx="15671368" cy="259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phẩm </a:t>
            </a:r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 của phụ </a:t>
            </a:r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 Việt Nam.</a:t>
            </a:r>
          </a:p>
          <a:p>
            <a:pPr algn="l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739811"/>
              </p:ext>
            </p:extLst>
          </p:nvPr>
        </p:nvGraphicFramePr>
        <p:xfrm>
          <a:off x="1941065" y="2320704"/>
          <a:ext cx="14580033" cy="6543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60011">
                  <a:extLst>
                    <a:ext uri="{9D8B030D-6E8A-4147-A177-3AD203B41FA5}">
                      <a16:colId xmlns:a16="http://schemas.microsoft.com/office/drawing/2014/main" val="714699033"/>
                    </a:ext>
                  </a:extLst>
                </a:gridCol>
                <a:gridCol w="4860011">
                  <a:extLst>
                    <a:ext uri="{9D8B030D-6E8A-4147-A177-3AD203B41FA5}">
                      <a16:colId xmlns:a16="http://schemas.microsoft.com/office/drawing/2014/main" val="4263510310"/>
                    </a:ext>
                  </a:extLst>
                </a:gridCol>
                <a:gridCol w="4860011">
                  <a:extLst>
                    <a:ext uri="{9D8B030D-6E8A-4147-A177-3AD203B41FA5}">
                      <a16:colId xmlns:a16="http://schemas.microsoft.com/office/drawing/2014/main" val="90236310"/>
                    </a:ext>
                  </a:extLst>
                </a:gridCol>
              </a:tblGrid>
              <a:tr h="59023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80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hậu, </a:t>
                      </a:r>
                      <a:endParaRPr lang="en-US" sz="4800" noProof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80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lượng, </a:t>
                      </a:r>
                      <a:endParaRPr lang="en-US" sz="4800" noProof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80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tha</a:t>
                      </a:r>
                      <a:r>
                        <a:rPr lang="en-US" sz="480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 dung, nhường</a:t>
                      </a:r>
                      <a:r>
                        <a:rPr lang="en-US" sz="4800" baseline="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nhịn, chung thủy</a:t>
                      </a:r>
                      <a:r>
                        <a:rPr lang="en-US" sz="4400" baseline="0" noProof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cần, chu đáo, thùy mị, nết na, 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 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 thà,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phác,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 đức hi sinh</a:t>
                      </a:r>
                      <a:endParaRPr lang="en-US" sz="4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dịu 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 tình cảm, chịu thương chịu khó,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tảo,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232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8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2933"/>
          <a:stretch>
            <a:fillRect/>
          </a:stretch>
        </p:blipFill>
        <p:spPr>
          <a:xfrm rot="10632854" flipH="1">
            <a:off x="7848822" y="-1517532"/>
            <a:ext cx="11553140" cy="12832846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166052" flipH="1">
            <a:off x="-2234231" y="-9959896"/>
            <a:ext cx="12902955" cy="126448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14901" y="8760472"/>
            <a:ext cx="4962099" cy="1981199"/>
            <a:chOff x="440391" y="377319"/>
            <a:chExt cx="9310315" cy="433037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r="436"/>
            <a:stretch>
              <a:fillRect/>
            </a:stretch>
          </p:blipFill>
          <p:spPr>
            <a:xfrm>
              <a:off x="440391" y="377319"/>
              <a:ext cx="9310315" cy="334940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614996" y="881363"/>
              <a:ext cx="8583386" cy="3826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 chủ tịch nước  </a:t>
              </a:r>
            </a:p>
            <a:p>
              <a:pPr algn="ctr"/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Võ Thị Ánh Xuân</a:t>
              </a:r>
              <a:endPara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1" name="Picture 1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68998">
            <a:off x="224727" y="8983328"/>
            <a:ext cx="1065447" cy="1089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12869" r="7861"/>
          <a:stretch/>
        </p:blipFill>
        <p:spPr>
          <a:xfrm>
            <a:off x="-10886" y="465248"/>
            <a:ext cx="9220200" cy="7846418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10430301" y="8877300"/>
            <a:ext cx="4962099" cy="1532393"/>
            <a:chOff x="440391" y="377319"/>
            <a:chExt cx="9310315" cy="33494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r="436"/>
            <a:stretch>
              <a:fillRect/>
            </a:stretch>
          </p:blipFill>
          <p:spPr>
            <a:xfrm>
              <a:off x="440391" y="377319"/>
              <a:ext cx="9310315" cy="3349400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881374" y="543872"/>
              <a:ext cx="8583386" cy="24217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giáo ưu tú</a:t>
              </a:r>
            </a:p>
            <a:p>
              <a:pPr algn="ctr"/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 Thị Thanh Trà</a:t>
              </a:r>
              <a:endPara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9467" r="20185"/>
          <a:stretch/>
        </p:blipFill>
        <p:spPr>
          <a:xfrm>
            <a:off x="9399061" y="-558468"/>
            <a:ext cx="8812739" cy="93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E452DE5-E00B-6945-A59F-2D19FF08176F}"/>
              </a:ext>
            </a:extLst>
          </p:cNvPr>
          <p:cNvSpPr/>
          <p:nvPr/>
        </p:nvSpPr>
        <p:spPr>
          <a:xfrm>
            <a:off x="966127" y="567883"/>
            <a:ext cx="16619366" cy="9378861"/>
          </a:xfrm>
          <a:prstGeom prst="roundRect">
            <a:avLst/>
          </a:prstGeom>
          <a:solidFill>
            <a:srgbClr val="FF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1">
            <a:extLst>
              <a:ext uri="{FF2B5EF4-FFF2-40B4-BE49-F238E27FC236}">
                <a16:creationId xmlns:a16="http://schemas.microsoft.com/office/drawing/2014/main" id="{7211F74C-9BA9-1F42-A828-E40400CCF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28583">
            <a:off x="9196129" y="9632075"/>
            <a:ext cx="2020776" cy="661345"/>
          </a:xfrm>
          <a:prstGeom prst="rect">
            <a:avLst/>
          </a:prstGeom>
        </p:spPr>
      </p:pic>
      <p:pic>
        <p:nvPicPr>
          <p:cNvPr id="20" name="Picture 87">
            <a:extLst>
              <a:ext uri="{FF2B5EF4-FFF2-40B4-BE49-F238E27FC236}">
                <a16:creationId xmlns:a16="http://schemas.microsoft.com/office/drawing/2014/main" id="{5140CE03-8C2C-5D4C-B860-0CBE10BD0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8541">
            <a:off x="424262" y="9106297"/>
            <a:ext cx="1083730" cy="1083730"/>
          </a:xfrm>
          <a:prstGeom prst="rect">
            <a:avLst/>
          </a:prstGeom>
        </p:spPr>
      </p:pic>
      <p:pic>
        <p:nvPicPr>
          <p:cNvPr id="21" name="Picture 89">
            <a:extLst>
              <a:ext uri="{FF2B5EF4-FFF2-40B4-BE49-F238E27FC236}">
                <a16:creationId xmlns:a16="http://schemas.microsoft.com/office/drawing/2014/main" id="{69A77C77-7BBC-6941-B1DD-E268A8C88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0110">
            <a:off x="-184340" y="4549173"/>
            <a:ext cx="1033282" cy="1033282"/>
          </a:xfrm>
          <a:prstGeom prst="rect">
            <a:avLst/>
          </a:prstGeom>
        </p:spPr>
      </p:pic>
      <p:pic>
        <p:nvPicPr>
          <p:cNvPr id="23" name="Picture 92">
            <a:extLst>
              <a:ext uri="{FF2B5EF4-FFF2-40B4-BE49-F238E27FC236}">
                <a16:creationId xmlns:a16="http://schemas.microsoft.com/office/drawing/2014/main" id="{07917D2C-0D1F-B143-9E5A-3135DB00C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413510">
            <a:off x="16643142" y="646392"/>
            <a:ext cx="1077606" cy="1077606"/>
          </a:xfrm>
          <a:prstGeom prst="rect">
            <a:avLst/>
          </a:prstGeom>
        </p:spPr>
      </p:pic>
      <p:pic>
        <p:nvPicPr>
          <p:cNvPr id="24" name="Picture 93">
            <a:extLst>
              <a:ext uri="{FF2B5EF4-FFF2-40B4-BE49-F238E27FC236}">
                <a16:creationId xmlns:a16="http://schemas.microsoft.com/office/drawing/2014/main" id="{773E1725-8D42-0247-8BC6-918F8B3C0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47361">
            <a:off x="16918978" y="9178037"/>
            <a:ext cx="1110772" cy="1110772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E84BF471-32A3-BF44-8664-C39D051E0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093" y="3619500"/>
            <a:ext cx="10454508" cy="304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x-none" dirty="0">
              <a:cs typeface="Times New Roman" panose="02020603050405020304" pitchFamily="18" charset="0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DC61B498-E898-ED4B-BF7B-E9CEC8BF7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068" y="885357"/>
            <a:ext cx="15301452" cy="2581743"/>
          </a:xfrm>
          <a:prstGeom prst="roundRect">
            <a:avLst/>
          </a:prstGeom>
          <a:solidFill>
            <a:srgbClr val="C1E7FF"/>
          </a:solidFill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438400" y="1336813"/>
            <a:ext cx="14423372" cy="23588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5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2(129). Mỗi câu tục ngữ dưới đây nói lên phẩm chất gì của phụ nữ Việt Nam ?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24203" y="3042313"/>
            <a:ext cx="10038294" cy="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/>
          </p:cNvSpPr>
          <p:nvPr/>
        </p:nvSpPr>
        <p:spPr>
          <a:xfrm>
            <a:off x="2133600" y="4421978"/>
            <a:ext cx="14300095" cy="33909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6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Chỗ ướt mẹ nằm, chỗ ráo con lăn.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6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Nhà khó cậy vợ hiền, nước loạn nhờ tướng giỏi.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6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Giặc đến nhà, đàn bà cũng đánh.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altLang="en-US" sz="460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22383"/>
              </p:ext>
            </p:extLst>
          </p:nvPr>
        </p:nvGraphicFramePr>
        <p:xfrm>
          <a:off x="1447799" y="4443662"/>
          <a:ext cx="15849602" cy="4565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1">
                  <a:extLst>
                    <a:ext uri="{9D8B030D-6E8A-4147-A177-3AD203B41FA5}">
                      <a16:colId xmlns:a16="http://schemas.microsoft.com/office/drawing/2014/main" val="1437165211"/>
                    </a:ext>
                  </a:extLst>
                </a:gridCol>
                <a:gridCol w="7924801">
                  <a:extLst>
                    <a:ext uri="{9D8B030D-6E8A-4147-A177-3AD203B41FA5}">
                      <a16:colId xmlns:a16="http://schemas.microsoft.com/office/drawing/2014/main" val="4036224829"/>
                    </a:ext>
                  </a:extLst>
                </a:gridCol>
              </a:tblGrid>
              <a:tr h="1141326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tục ngữ</a:t>
                      </a:r>
                      <a:endParaRPr lang="en-US" sz="36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 của người phụ nữ Việt Nam</a:t>
                      </a:r>
                      <a:endParaRPr lang="en-US" sz="36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783848"/>
                  </a:ext>
                </a:extLst>
              </a:tr>
              <a:tr h="1141326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ướt mẹ nằm, chỗ ráo con lăn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en-US" altLang="en-US" sz="320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919316"/>
                  </a:ext>
                </a:extLst>
              </a:tr>
              <a:tr h="1141326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khó cậy vợ hiền, nước loạn nhờ tướng giỏi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en-US" altLang="en-US" sz="320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6918016"/>
                  </a:ext>
                </a:extLst>
              </a:tr>
              <a:tr h="1141326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nhà đàn bà cũng đánh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endParaRPr lang="en-US" altLang="en-US" sz="3200"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707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5706"/>
              </p:ext>
            </p:extLst>
          </p:nvPr>
        </p:nvGraphicFramePr>
        <p:xfrm>
          <a:off x="457200" y="1562100"/>
          <a:ext cx="17221200" cy="7086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437165211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4036224829"/>
                    </a:ext>
                  </a:extLst>
                </a:gridCol>
              </a:tblGrid>
              <a:tr h="2056230"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tục ngữ</a:t>
                      </a:r>
                      <a:endParaRPr lang="en-US" sz="5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5400" baseline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 của người phụ nữ Việt Nam</a:t>
                      </a:r>
                      <a:endParaRPr lang="en-US" sz="5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783848"/>
                  </a:ext>
                </a:extLst>
              </a:tr>
              <a:tr h="1839784">
                <a:tc>
                  <a:txBody>
                    <a:bodyPr/>
                    <a:lstStyle/>
                    <a:p>
                      <a:pPr algn="ctr"/>
                      <a:r>
                        <a:rPr lang="en-US" sz="4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ướt mẹ nằm, chỗ ráo con lăn</a:t>
                      </a:r>
                      <a:endParaRPr lang="en-US" sz="4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altLang="en-US" sz="48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con, hi sinh, nhường nhịn cho con</a:t>
                      </a:r>
                      <a:endParaRPr lang="en-US" altLang="en-US" sz="480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919316"/>
                  </a:ext>
                </a:extLst>
              </a:tr>
              <a:tr h="1839784">
                <a:tc>
                  <a:txBody>
                    <a:bodyPr/>
                    <a:lstStyle/>
                    <a:p>
                      <a:pPr algn="ctr"/>
                      <a:r>
                        <a:rPr lang="en-US" sz="4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khó cậy vợ hiền, nước loạn nhờ tướng giỏi</a:t>
                      </a:r>
                      <a:endParaRPr lang="en-US" sz="4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altLang="en-US" sz="48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đang, giỏi giang, giữ gìn hạnh phúc, tổ ấm của gia đình.</a:t>
                      </a:r>
                      <a:endParaRPr lang="en-US" altLang="en-US" sz="480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6918016"/>
                  </a:ext>
                </a:extLst>
              </a:tr>
              <a:tr h="1350801">
                <a:tc>
                  <a:txBody>
                    <a:bodyPr/>
                    <a:lstStyle/>
                    <a:p>
                      <a:pPr algn="ctr"/>
                      <a:r>
                        <a:rPr lang="en-US" sz="4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4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nhà đàn bà cũng đánh</a:t>
                      </a:r>
                      <a:endParaRPr lang="en-US" sz="4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71600" rtl="0" eaLnBrk="0" fontAlgn="auto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8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 cảm, anh hùng</a:t>
                      </a:r>
                      <a:r>
                        <a:rPr lang="en-US" alt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707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49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7">
            <a:extLst>
              <a:ext uri="{FF2B5EF4-FFF2-40B4-BE49-F238E27FC236}">
                <a16:creationId xmlns:a16="http://schemas.microsoft.com/office/drawing/2014/main" id="{5140CE03-8C2C-5D4C-B860-0CBE10BD0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88541">
            <a:off x="429273" y="8916740"/>
            <a:ext cx="1083730" cy="1083730"/>
          </a:xfrm>
          <a:prstGeom prst="rect">
            <a:avLst/>
          </a:prstGeom>
        </p:spPr>
      </p:pic>
      <p:pic>
        <p:nvPicPr>
          <p:cNvPr id="21" name="Picture 89">
            <a:extLst>
              <a:ext uri="{FF2B5EF4-FFF2-40B4-BE49-F238E27FC236}">
                <a16:creationId xmlns:a16="http://schemas.microsoft.com/office/drawing/2014/main" id="{69A77C77-7BBC-6941-B1DD-E268A8C88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0110">
            <a:off x="-184340" y="4549173"/>
            <a:ext cx="1033282" cy="1033282"/>
          </a:xfrm>
          <a:prstGeom prst="rect">
            <a:avLst/>
          </a:prstGeom>
        </p:spPr>
      </p:pic>
      <p:pic>
        <p:nvPicPr>
          <p:cNvPr id="23" name="Picture 92">
            <a:extLst>
              <a:ext uri="{FF2B5EF4-FFF2-40B4-BE49-F238E27FC236}">
                <a16:creationId xmlns:a16="http://schemas.microsoft.com/office/drawing/2014/main" id="{07917D2C-0D1F-B143-9E5A-3135DB00C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413510">
            <a:off x="16643142" y="646392"/>
            <a:ext cx="1077606" cy="1077606"/>
          </a:xfrm>
          <a:prstGeom prst="rect">
            <a:avLst/>
          </a:prstGeom>
        </p:spPr>
      </p:pic>
      <p:pic>
        <p:nvPicPr>
          <p:cNvPr id="24" name="Picture 93">
            <a:extLst>
              <a:ext uri="{FF2B5EF4-FFF2-40B4-BE49-F238E27FC236}">
                <a16:creationId xmlns:a16="http://schemas.microsoft.com/office/drawing/2014/main" id="{773E1725-8D42-0247-8BC6-918F8B3C0F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47361">
            <a:off x="16766486" y="8843137"/>
            <a:ext cx="1110772" cy="1110772"/>
          </a:xfrm>
          <a:prstGeom prst="rect">
            <a:avLst/>
          </a:prstGeom>
        </p:spPr>
      </p:pic>
      <p:pic>
        <p:nvPicPr>
          <p:cNvPr id="22" name="Picture 91">
            <a:extLst>
              <a:ext uri="{FF2B5EF4-FFF2-40B4-BE49-F238E27FC236}">
                <a16:creationId xmlns:a16="http://schemas.microsoft.com/office/drawing/2014/main" id="{D13CC619-C5EF-704E-A21F-51AE45A54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1955">
            <a:off x="211452" y="-196656"/>
            <a:ext cx="1948662" cy="1902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6366" y="587147"/>
            <a:ext cx="14946511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 chuối đắm đuối vì con</a:t>
            </a:r>
            <a:r>
              <a:rPr lang="fr-F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6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fr-FR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long thương con, hi sinh, nhường nhịn của người </a:t>
            </a:r>
            <a:r>
              <a:rPr lang="fr-FR" sz="36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thu mẹ ru con ngủ,</a:t>
            </a:r>
            <a:b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canh chầy thức đủ năm canh.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mẫu tử của những bà mẹ bao la như trời bể, luôn luôn bảo bọc, che chở cho con</a:t>
            </a:r>
            <a:b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con phải khổ vì con,</a:t>
            </a:r>
            <a:b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chồng phải gánh giang sơn nhà chồng.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 lo cho con vừa lo toan mọi công việc nhà chồng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Chồng ta áo rách ta thương</a:t>
            </a:r>
          </a:p>
          <a:p>
            <a:pPr algn="just"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Chồng người áo gấm xông hương mặc người. </a:t>
            </a:r>
          </a:p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 nghèo, thanh bần nhưng phụ nữ vẫn chung tình với chồng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6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 vì bạn sang vì vợ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bè tốt giúp đỡ nhau trong quan hệ làm ăn buôn bán, vợ đảm lo liệu công việc trong nhà, khôn khéo trong giao thiệp làm đẹp mặt chồng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6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 ông xây nhà đàn bà xây tổ ấm.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Chồng là giỏ, vợ là hom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Brainstorming free icon">
            <a:extLst>
              <a:ext uri="{FF2B5EF4-FFF2-40B4-BE49-F238E27FC236}">
                <a16:creationId xmlns:a16="http://schemas.microsoft.com/office/drawing/2014/main" id="{8FBDD76C-029E-CA48-9ED7-17742F8C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702" y="287770"/>
            <a:ext cx="1794850" cy="17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E452DE5-E00B-6945-A59F-2D19FF08176F}"/>
              </a:ext>
            </a:extLst>
          </p:cNvPr>
          <p:cNvSpPr/>
          <p:nvPr/>
        </p:nvSpPr>
        <p:spPr>
          <a:xfrm>
            <a:off x="238623" y="546463"/>
            <a:ext cx="17393767" cy="9285140"/>
          </a:xfrm>
          <a:prstGeom prst="roundRect">
            <a:avLst/>
          </a:prstGeom>
          <a:solidFill>
            <a:srgbClr val="FFF9E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1">
            <a:extLst>
              <a:ext uri="{FF2B5EF4-FFF2-40B4-BE49-F238E27FC236}">
                <a16:creationId xmlns:a16="http://schemas.microsoft.com/office/drawing/2014/main" id="{7211F74C-9BA9-1F42-A828-E40400CCF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28583">
            <a:off x="10720131" y="9575693"/>
            <a:ext cx="2020776" cy="661345"/>
          </a:xfrm>
          <a:prstGeom prst="rect">
            <a:avLst/>
          </a:prstGeom>
        </p:spPr>
      </p:pic>
      <p:pic>
        <p:nvPicPr>
          <p:cNvPr id="20" name="Picture 87">
            <a:extLst>
              <a:ext uri="{FF2B5EF4-FFF2-40B4-BE49-F238E27FC236}">
                <a16:creationId xmlns:a16="http://schemas.microsoft.com/office/drawing/2014/main" id="{5140CE03-8C2C-5D4C-B860-0CBE10BD0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8541">
            <a:off x="764629" y="8953426"/>
            <a:ext cx="1083730" cy="1083730"/>
          </a:xfrm>
          <a:prstGeom prst="rect">
            <a:avLst/>
          </a:prstGeom>
        </p:spPr>
      </p:pic>
      <p:pic>
        <p:nvPicPr>
          <p:cNvPr id="21" name="Picture 89">
            <a:extLst>
              <a:ext uri="{FF2B5EF4-FFF2-40B4-BE49-F238E27FC236}">
                <a16:creationId xmlns:a16="http://schemas.microsoft.com/office/drawing/2014/main" id="{69A77C77-7BBC-6941-B1DD-E268A8C88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10110">
            <a:off x="355808" y="4975265"/>
            <a:ext cx="1033282" cy="1033282"/>
          </a:xfrm>
          <a:prstGeom prst="rect">
            <a:avLst/>
          </a:prstGeom>
        </p:spPr>
      </p:pic>
      <p:pic>
        <p:nvPicPr>
          <p:cNvPr id="23" name="Picture 92">
            <a:extLst>
              <a:ext uri="{FF2B5EF4-FFF2-40B4-BE49-F238E27FC236}">
                <a16:creationId xmlns:a16="http://schemas.microsoft.com/office/drawing/2014/main" id="{07917D2C-0D1F-B143-9E5A-3135DB00C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413510">
            <a:off x="16608738" y="404148"/>
            <a:ext cx="1077606" cy="1077606"/>
          </a:xfrm>
          <a:prstGeom prst="rect">
            <a:avLst/>
          </a:prstGeom>
        </p:spPr>
      </p:pic>
      <p:pic>
        <p:nvPicPr>
          <p:cNvPr id="24" name="Picture 93">
            <a:extLst>
              <a:ext uri="{FF2B5EF4-FFF2-40B4-BE49-F238E27FC236}">
                <a16:creationId xmlns:a16="http://schemas.microsoft.com/office/drawing/2014/main" id="{773E1725-8D42-0247-8BC6-918F8B3C0F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47361">
            <a:off x="16702986" y="9024935"/>
            <a:ext cx="1110772" cy="1110772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E84BF471-32A3-BF44-8664-C39D051E0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093" y="3619500"/>
            <a:ext cx="10454508" cy="304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itchFamily="2" charset="2"/>
              <a:buNone/>
            </a:pPr>
            <a:endParaRPr lang="en-US" altLang="x-none" dirty="0">
              <a:cs typeface="Times New Roman" panose="02020603050405020304" pitchFamily="18" charset="0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DC61B498-E898-ED4B-BF7B-E9CEC8BF7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103" y="1220509"/>
            <a:ext cx="14593438" cy="1627125"/>
          </a:xfrm>
          <a:custGeom>
            <a:avLst/>
            <a:gdLst>
              <a:gd name="connsiteX0" fmla="*/ 0 w 13810330"/>
              <a:gd name="connsiteY0" fmla="*/ 271193 h 1627125"/>
              <a:gd name="connsiteX1" fmla="*/ 271193 w 13810330"/>
              <a:gd name="connsiteY1" fmla="*/ 0 h 1627125"/>
              <a:gd name="connsiteX2" fmla="*/ 1102185 w 13810330"/>
              <a:gd name="connsiteY2" fmla="*/ 0 h 1627125"/>
              <a:gd name="connsiteX3" fmla="*/ 1402460 w 13810330"/>
              <a:gd name="connsiteY3" fmla="*/ 0 h 1627125"/>
              <a:gd name="connsiteX4" fmla="*/ 2100773 w 13810330"/>
              <a:gd name="connsiteY4" fmla="*/ 0 h 1627125"/>
              <a:gd name="connsiteX5" fmla="*/ 2931765 w 13810330"/>
              <a:gd name="connsiteY5" fmla="*/ 0 h 1627125"/>
              <a:gd name="connsiteX6" fmla="*/ 3895437 w 13810330"/>
              <a:gd name="connsiteY6" fmla="*/ 0 h 1627125"/>
              <a:gd name="connsiteX7" fmla="*/ 4195711 w 13810330"/>
              <a:gd name="connsiteY7" fmla="*/ 0 h 1627125"/>
              <a:gd name="connsiteX8" fmla="*/ 5159383 w 13810330"/>
              <a:gd name="connsiteY8" fmla="*/ 0 h 1627125"/>
              <a:gd name="connsiteX9" fmla="*/ 5592337 w 13810330"/>
              <a:gd name="connsiteY9" fmla="*/ 0 h 1627125"/>
              <a:gd name="connsiteX10" fmla="*/ 6157970 w 13810330"/>
              <a:gd name="connsiteY10" fmla="*/ 0 h 1627125"/>
              <a:gd name="connsiteX11" fmla="*/ 6723604 w 13810330"/>
              <a:gd name="connsiteY11" fmla="*/ 0 h 1627125"/>
              <a:gd name="connsiteX12" fmla="*/ 7023878 w 13810330"/>
              <a:gd name="connsiteY12" fmla="*/ 0 h 1627125"/>
              <a:gd name="connsiteX13" fmla="*/ 7854870 w 13810330"/>
              <a:gd name="connsiteY13" fmla="*/ 0 h 1627125"/>
              <a:gd name="connsiteX14" fmla="*/ 8685863 w 13810330"/>
              <a:gd name="connsiteY14" fmla="*/ 0 h 1627125"/>
              <a:gd name="connsiteX15" fmla="*/ 8986137 w 13810330"/>
              <a:gd name="connsiteY15" fmla="*/ 0 h 1627125"/>
              <a:gd name="connsiteX16" fmla="*/ 9684450 w 13810330"/>
              <a:gd name="connsiteY16" fmla="*/ 0 h 1627125"/>
              <a:gd name="connsiteX17" fmla="*/ 9984725 w 13810330"/>
              <a:gd name="connsiteY17" fmla="*/ 0 h 1627125"/>
              <a:gd name="connsiteX18" fmla="*/ 10550358 w 13810330"/>
              <a:gd name="connsiteY18" fmla="*/ 0 h 1627125"/>
              <a:gd name="connsiteX19" fmla="*/ 11381350 w 13810330"/>
              <a:gd name="connsiteY19" fmla="*/ 0 h 1627125"/>
              <a:gd name="connsiteX20" fmla="*/ 12079663 w 13810330"/>
              <a:gd name="connsiteY20" fmla="*/ 0 h 1627125"/>
              <a:gd name="connsiteX21" fmla="*/ 12910655 w 13810330"/>
              <a:gd name="connsiteY21" fmla="*/ 0 h 1627125"/>
              <a:gd name="connsiteX22" fmla="*/ 13539137 w 13810330"/>
              <a:gd name="connsiteY22" fmla="*/ 0 h 1627125"/>
              <a:gd name="connsiteX23" fmla="*/ 13810330 w 13810330"/>
              <a:gd name="connsiteY23" fmla="*/ 271193 h 1627125"/>
              <a:gd name="connsiteX24" fmla="*/ 13810330 w 13810330"/>
              <a:gd name="connsiteY24" fmla="*/ 781020 h 1627125"/>
              <a:gd name="connsiteX25" fmla="*/ 13810330 w 13810330"/>
              <a:gd name="connsiteY25" fmla="*/ 1355932 h 1627125"/>
              <a:gd name="connsiteX26" fmla="*/ 13539137 w 13810330"/>
              <a:gd name="connsiteY26" fmla="*/ 1627125 h 1627125"/>
              <a:gd name="connsiteX27" fmla="*/ 13238862 w 13810330"/>
              <a:gd name="connsiteY27" fmla="*/ 1627125 h 1627125"/>
              <a:gd name="connsiteX28" fmla="*/ 12407870 w 13810330"/>
              <a:gd name="connsiteY28" fmla="*/ 1627125 h 1627125"/>
              <a:gd name="connsiteX29" fmla="*/ 11576878 w 13810330"/>
              <a:gd name="connsiteY29" fmla="*/ 1627125 h 1627125"/>
              <a:gd name="connsiteX30" fmla="*/ 11143924 w 13810330"/>
              <a:gd name="connsiteY30" fmla="*/ 1627125 h 1627125"/>
              <a:gd name="connsiteX31" fmla="*/ 10710970 w 13810330"/>
              <a:gd name="connsiteY31" fmla="*/ 1627125 h 1627125"/>
              <a:gd name="connsiteX32" fmla="*/ 9747298 w 13810330"/>
              <a:gd name="connsiteY32" fmla="*/ 1627125 h 1627125"/>
              <a:gd name="connsiteX33" fmla="*/ 9048985 w 13810330"/>
              <a:gd name="connsiteY33" fmla="*/ 1627125 h 1627125"/>
              <a:gd name="connsiteX34" fmla="*/ 8350673 w 13810330"/>
              <a:gd name="connsiteY34" fmla="*/ 1627125 h 1627125"/>
              <a:gd name="connsiteX35" fmla="*/ 7652360 w 13810330"/>
              <a:gd name="connsiteY35" fmla="*/ 1627125 h 1627125"/>
              <a:gd name="connsiteX36" fmla="*/ 6954047 w 13810330"/>
              <a:gd name="connsiteY36" fmla="*/ 1627125 h 1627125"/>
              <a:gd name="connsiteX37" fmla="*/ 6653772 w 13810330"/>
              <a:gd name="connsiteY37" fmla="*/ 1627125 h 1627125"/>
              <a:gd name="connsiteX38" fmla="*/ 6088139 w 13810330"/>
              <a:gd name="connsiteY38" fmla="*/ 1627125 h 1627125"/>
              <a:gd name="connsiteX39" fmla="*/ 5655185 w 13810330"/>
              <a:gd name="connsiteY39" fmla="*/ 1627125 h 1627125"/>
              <a:gd name="connsiteX40" fmla="*/ 5354910 w 13810330"/>
              <a:gd name="connsiteY40" fmla="*/ 1627125 h 1627125"/>
              <a:gd name="connsiteX41" fmla="*/ 4921957 w 13810330"/>
              <a:gd name="connsiteY41" fmla="*/ 1627125 h 1627125"/>
              <a:gd name="connsiteX42" fmla="*/ 4356323 w 13810330"/>
              <a:gd name="connsiteY42" fmla="*/ 1627125 h 1627125"/>
              <a:gd name="connsiteX43" fmla="*/ 3392651 w 13810330"/>
              <a:gd name="connsiteY43" fmla="*/ 1627125 h 1627125"/>
              <a:gd name="connsiteX44" fmla="*/ 2428980 w 13810330"/>
              <a:gd name="connsiteY44" fmla="*/ 1627125 h 1627125"/>
              <a:gd name="connsiteX45" fmla="*/ 1465308 w 13810330"/>
              <a:gd name="connsiteY45" fmla="*/ 1627125 h 1627125"/>
              <a:gd name="connsiteX46" fmla="*/ 1165033 w 13810330"/>
              <a:gd name="connsiteY46" fmla="*/ 1627125 h 1627125"/>
              <a:gd name="connsiteX47" fmla="*/ 271193 w 13810330"/>
              <a:gd name="connsiteY47" fmla="*/ 1627125 h 1627125"/>
              <a:gd name="connsiteX48" fmla="*/ 0 w 13810330"/>
              <a:gd name="connsiteY48" fmla="*/ 1355932 h 1627125"/>
              <a:gd name="connsiteX49" fmla="*/ 0 w 13810330"/>
              <a:gd name="connsiteY49" fmla="*/ 791868 h 1627125"/>
              <a:gd name="connsiteX50" fmla="*/ 0 w 13810330"/>
              <a:gd name="connsiteY50" fmla="*/ 271193 h 16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810330" h="1627125" extrusionOk="0">
                <a:moveTo>
                  <a:pt x="0" y="271193"/>
                </a:moveTo>
                <a:cubicBezTo>
                  <a:pt x="-1612" y="113119"/>
                  <a:pt x="113204" y="19054"/>
                  <a:pt x="271193" y="0"/>
                </a:cubicBezTo>
                <a:cubicBezTo>
                  <a:pt x="566661" y="4942"/>
                  <a:pt x="846525" y="-26600"/>
                  <a:pt x="1102185" y="0"/>
                </a:cubicBezTo>
                <a:cubicBezTo>
                  <a:pt x="1357845" y="26600"/>
                  <a:pt x="1297391" y="-2245"/>
                  <a:pt x="1402460" y="0"/>
                </a:cubicBezTo>
                <a:cubicBezTo>
                  <a:pt x="1507530" y="2245"/>
                  <a:pt x="1756465" y="-34907"/>
                  <a:pt x="2100773" y="0"/>
                </a:cubicBezTo>
                <a:cubicBezTo>
                  <a:pt x="2445081" y="34907"/>
                  <a:pt x="2746143" y="-18350"/>
                  <a:pt x="2931765" y="0"/>
                </a:cubicBezTo>
                <a:cubicBezTo>
                  <a:pt x="3117387" y="18350"/>
                  <a:pt x="3481910" y="10609"/>
                  <a:pt x="3895437" y="0"/>
                </a:cubicBezTo>
                <a:cubicBezTo>
                  <a:pt x="4308964" y="-10609"/>
                  <a:pt x="4078504" y="-1384"/>
                  <a:pt x="4195711" y="0"/>
                </a:cubicBezTo>
                <a:cubicBezTo>
                  <a:pt x="4312918" y="1384"/>
                  <a:pt x="4774173" y="22453"/>
                  <a:pt x="5159383" y="0"/>
                </a:cubicBezTo>
                <a:cubicBezTo>
                  <a:pt x="5544593" y="-22453"/>
                  <a:pt x="5503301" y="-19620"/>
                  <a:pt x="5592337" y="0"/>
                </a:cubicBezTo>
                <a:cubicBezTo>
                  <a:pt x="5681373" y="19620"/>
                  <a:pt x="5997482" y="18936"/>
                  <a:pt x="6157970" y="0"/>
                </a:cubicBezTo>
                <a:cubicBezTo>
                  <a:pt x="6318458" y="-18936"/>
                  <a:pt x="6448886" y="20251"/>
                  <a:pt x="6723604" y="0"/>
                </a:cubicBezTo>
                <a:cubicBezTo>
                  <a:pt x="6998322" y="-20251"/>
                  <a:pt x="6896514" y="-9505"/>
                  <a:pt x="7023878" y="0"/>
                </a:cubicBezTo>
                <a:cubicBezTo>
                  <a:pt x="7151242" y="9505"/>
                  <a:pt x="7596174" y="12655"/>
                  <a:pt x="7854870" y="0"/>
                </a:cubicBezTo>
                <a:cubicBezTo>
                  <a:pt x="8113566" y="-12655"/>
                  <a:pt x="8479749" y="-27930"/>
                  <a:pt x="8685863" y="0"/>
                </a:cubicBezTo>
                <a:cubicBezTo>
                  <a:pt x="8891977" y="27930"/>
                  <a:pt x="8860962" y="-4138"/>
                  <a:pt x="8986137" y="0"/>
                </a:cubicBezTo>
                <a:cubicBezTo>
                  <a:pt x="9111312" y="4138"/>
                  <a:pt x="9383713" y="19458"/>
                  <a:pt x="9684450" y="0"/>
                </a:cubicBezTo>
                <a:cubicBezTo>
                  <a:pt x="9985187" y="-19458"/>
                  <a:pt x="9885091" y="-10967"/>
                  <a:pt x="9984725" y="0"/>
                </a:cubicBezTo>
                <a:cubicBezTo>
                  <a:pt x="10084359" y="10967"/>
                  <a:pt x="10346416" y="24397"/>
                  <a:pt x="10550358" y="0"/>
                </a:cubicBezTo>
                <a:cubicBezTo>
                  <a:pt x="10754300" y="-24397"/>
                  <a:pt x="11098711" y="-21349"/>
                  <a:pt x="11381350" y="0"/>
                </a:cubicBezTo>
                <a:cubicBezTo>
                  <a:pt x="11663989" y="21349"/>
                  <a:pt x="11819195" y="5499"/>
                  <a:pt x="12079663" y="0"/>
                </a:cubicBezTo>
                <a:cubicBezTo>
                  <a:pt x="12340131" y="-5499"/>
                  <a:pt x="12599571" y="-33596"/>
                  <a:pt x="12910655" y="0"/>
                </a:cubicBezTo>
                <a:cubicBezTo>
                  <a:pt x="13221739" y="33596"/>
                  <a:pt x="13339490" y="-10441"/>
                  <a:pt x="13539137" y="0"/>
                </a:cubicBezTo>
                <a:cubicBezTo>
                  <a:pt x="13658214" y="18834"/>
                  <a:pt x="13819184" y="114545"/>
                  <a:pt x="13810330" y="271193"/>
                </a:cubicBezTo>
                <a:cubicBezTo>
                  <a:pt x="13801467" y="495547"/>
                  <a:pt x="13796870" y="543991"/>
                  <a:pt x="13810330" y="781020"/>
                </a:cubicBezTo>
                <a:cubicBezTo>
                  <a:pt x="13823790" y="1018049"/>
                  <a:pt x="13800194" y="1195155"/>
                  <a:pt x="13810330" y="1355932"/>
                </a:cubicBezTo>
                <a:cubicBezTo>
                  <a:pt x="13811936" y="1488367"/>
                  <a:pt x="13672041" y="1604699"/>
                  <a:pt x="13539137" y="1627125"/>
                </a:cubicBezTo>
                <a:cubicBezTo>
                  <a:pt x="13428223" y="1631221"/>
                  <a:pt x="13367967" y="1640826"/>
                  <a:pt x="13238862" y="1627125"/>
                </a:cubicBezTo>
                <a:cubicBezTo>
                  <a:pt x="13109757" y="1613424"/>
                  <a:pt x="12694468" y="1638059"/>
                  <a:pt x="12407870" y="1627125"/>
                </a:cubicBezTo>
                <a:cubicBezTo>
                  <a:pt x="12121272" y="1616191"/>
                  <a:pt x="11809837" y="1598964"/>
                  <a:pt x="11576878" y="1627125"/>
                </a:cubicBezTo>
                <a:cubicBezTo>
                  <a:pt x="11343919" y="1655286"/>
                  <a:pt x="11307369" y="1638654"/>
                  <a:pt x="11143924" y="1627125"/>
                </a:cubicBezTo>
                <a:cubicBezTo>
                  <a:pt x="10980479" y="1615596"/>
                  <a:pt x="10827759" y="1633004"/>
                  <a:pt x="10710970" y="1627125"/>
                </a:cubicBezTo>
                <a:cubicBezTo>
                  <a:pt x="10594181" y="1621246"/>
                  <a:pt x="9986443" y="1611573"/>
                  <a:pt x="9747298" y="1627125"/>
                </a:cubicBezTo>
                <a:cubicBezTo>
                  <a:pt x="9508153" y="1642677"/>
                  <a:pt x="9318911" y="1615969"/>
                  <a:pt x="9048985" y="1627125"/>
                </a:cubicBezTo>
                <a:cubicBezTo>
                  <a:pt x="8779059" y="1638281"/>
                  <a:pt x="8537234" y="1656470"/>
                  <a:pt x="8350673" y="1627125"/>
                </a:cubicBezTo>
                <a:cubicBezTo>
                  <a:pt x="8164112" y="1597780"/>
                  <a:pt x="7864261" y="1638594"/>
                  <a:pt x="7652360" y="1627125"/>
                </a:cubicBezTo>
                <a:cubicBezTo>
                  <a:pt x="7440459" y="1615656"/>
                  <a:pt x="7109616" y="1618070"/>
                  <a:pt x="6954047" y="1627125"/>
                </a:cubicBezTo>
                <a:cubicBezTo>
                  <a:pt x="6798478" y="1636180"/>
                  <a:pt x="6784057" y="1632294"/>
                  <a:pt x="6653772" y="1627125"/>
                </a:cubicBezTo>
                <a:cubicBezTo>
                  <a:pt x="6523488" y="1621956"/>
                  <a:pt x="6333592" y="1639525"/>
                  <a:pt x="6088139" y="1627125"/>
                </a:cubicBezTo>
                <a:cubicBezTo>
                  <a:pt x="5842686" y="1614725"/>
                  <a:pt x="5842553" y="1622601"/>
                  <a:pt x="5655185" y="1627125"/>
                </a:cubicBezTo>
                <a:cubicBezTo>
                  <a:pt x="5467817" y="1631649"/>
                  <a:pt x="5476439" y="1638446"/>
                  <a:pt x="5354910" y="1627125"/>
                </a:cubicBezTo>
                <a:cubicBezTo>
                  <a:pt x="5233381" y="1615804"/>
                  <a:pt x="5095380" y="1607363"/>
                  <a:pt x="4921957" y="1627125"/>
                </a:cubicBezTo>
                <a:cubicBezTo>
                  <a:pt x="4748534" y="1646887"/>
                  <a:pt x="4482381" y="1633929"/>
                  <a:pt x="4356323" y="1627125"/>
                </a:cubicBezTo>
                <a:cubicBezTo>
                  <a:pt x="4230265" y="1620321"/>
                  <a:pt x="3739321" y="1586463"/>
                  <a:pt x="3392651" y="1627125"/>
                </a:cubicBezTo>
                <a:cubicBezTo>
                  <a:pt x="3045981" y="1667787"/>
                  <a:pt x="2852429" y="1637070"/>
                  <a:pt x="2428980" y="1627125"/>
                </a:cubicBezTo>
                <a:cubicBezTo>
                  <a:pt x="2005531" y="1617180"/>
                  <a:pt x="1793829" y="1643614"/>
                  <a:pt x="1465308" y="1627125"/>
                </a:cubicBezTo>
                <a:cubicBezTo>
                  <a:pt x="1136787" y="1610636"/>
                  <a:pt x="1244484" y="1639627"/>
                  <a:pt x="1165033" y="1627125"/>
                </a:cubicBezTo>
                <a:cubicBezTo>
                  <a:pt x="1085583" y="1614623"/>
                  <a:pt x="458854" y="1657145"/>
                  <a:pt x="271193" y="1627125"/>
                </a:cubicBezTo>
                <a:cubicBezTo>
                  <a:pt x="134764" y="1633543"/>
                  <a:pt x="-13218" y="1522391"/>
                  <a:pt x="0" y="1355932"/>
                </a:cubicBezTo>
                <a:cubicBezTo>
                  <a:pt x="-17424" y="1239602"/>
                  <a:pt x="-3075" y="960301"/>
                  <a:pt x="0" y="791868"/>
                </a:cubicBezTo>
                <a:cubicBezTo>
                  <a:pt x="3075" y="623435"/>
                  <a:pt x="-4365" y="471457"/>
                  <a:pt x="0" y="271193"/>
                </a:cubicBezTo>
                <a:close/>
              </a:path>
            </a:pathLst>
          </a:custGeom>
          <a:noFill/>
          <a:ln w="76200" algn="ctr">
            <a:solidFill>
              <a:srgbClr val="007A9F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12321831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0E0B3D-0862-3842-BAEE-475858AB8E5E}"/>
              </a:ext>
            </a:extLst>
          </p:cNvPr>
          <p:cNvSpPr txBox="1"/>
          <p:nvPr/>
        </p:nvSpPr>
        <p:spPr>
          <a:xfrm>
            <a:off x="2801852" y="1609569"/>
            <a:ext cx="144565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x-none" sz="4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trong các câu tục ngữ ở bài tập 2.</a:t>
            </a:r>
            <a:endParaRPr lang="en-US" sz="4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A53D27-08DD-7B47-9C8D-2BAFA06C9F0A}"/>
              </a:ext>
            </a:extLst>
          </p:cNvPr>
          <p:cNvSpPr txBox="1"/>
          <p:nvPr/>
        </p:nvSpPr>
        <p:spPr>
          <a:xfrm>
            <a:off x="1645115" y="4379556"/>
            <a:ext cx="15271286" cy="2349579"/>
          </a:xfrm>
          <a:prstGeom prst="roundRect">
            <a:avLst/>
          </a:prstGeom>
          <a:solidFill>
            <a:srgbClr val="C0ECE5"/>
          </a:solidFill>
          <a:ln>
            <a:solidFill>
              <a:srgbClr val="AB8335"/>
            </a:solidFill>
          </a:ln>
        </p:spPr>
        <p:txBody>
          <a:bodyPr wrap="square">
            <a:spAutoFit/>
          </a:bodyPr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Chỗ ướt mẹ nằm, chỗ ráo con lăn.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Nhà khó cậy vợ hiền, nước loạn nhờ tướng giỏi.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sz="4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Giặc đến nhà, đàn bà cũng đánh.</a:t>
            </a:r>
          </a:p>
        </p:txBody>
      </p:sp>
      <p:pic>
        <p:nvPicPr>
          <p:cNvPr id="29700" name="Picture 4" descr="Find free icon">
            <a:extLst>
              <a:ext uri="{FF2B5EF4-FFF2-40B4-BE49-F238E27FC236}">
                <a16:creationId xmlns:a16="http://schemas.microsoft.com/office/drawing/2014/main" id="{58B58E5C-37DE-4845-AF8A-E92D83F8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934">
            <a:off x="394138" y="840768"/>
            <a:ext cx="2447278" cy="24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كرتون بسيط خلفية الإعلان الغابات الكبيرة, بساطة, كرتون, خيال صورة الخلفية  للتحميل مجانا">
            <a:extLst>
              <a:ext uri="{FF2B5EF4-FFF2-40B4-BE49-F238E27FC236}">
                <a16:creationId xmlns:a16="http://schemas.microsoft.com/office/drawing/2014/main" id="{3B7B8EE5-DF70-4D1B-8A61-CE0D5D65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034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3162300"/>
            <a:ext cx="8001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34876">
            <a:off x="16343014" y="324910"/>
            <a:ext cx="2288647" cy="749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7470">
            <a:off x="407426" y="400087"/>
            <a:ext cx="1094220" cy="1118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19596">
            <a:off x="5263389" y="1210330"/>
            <a:ext cx="1747188" cy="6064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3585">
            <a:off x="14216543" y="9018985"/>
            <a:ext cx="2082929" cy="2082929"/>
          </a:xfrm>
          <a:prstGeom prst="rect">
            <a:avLst/>
          </a:prstGeom>
        </p:spPr>
      </p:pic>
      <p:pic>
        <p:nvPicPr>
          <p:cNvPr id="35842" name="Picture 2" descr="Read free icon">
            <a:extLst>
              <a:ext uri="{FF2B5EF4-FFF2-40B4-BE49-F238E27FC236}">
                <a16:creationId xmlns:a16="http://schemas.microsoft.com/office/drawing/2014/main" id="{AA1F2FD2-CD9A-5442-A230-B5CDE1C3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7" y="1733723"/>
            <a:ext cx="7422502" cy="742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2"/>
          <p:cNvGrpSpPr/>
          <p:nvPr/>
        </p:nvGrpSpPr>
        <p:grpSpPr>
          <a:xfrm>
            <a:off x="6934314" y="1409701"/>
            <a:ext cx="10972686" cy="3575524"/>
            <a:chOff x="227436" y="0"/>
            <a:chExt cx="16865448" cy="6500991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r="436"/>
            <a:stretch>
              <a:fillRect/>
            </a:stretch>
          </p:blipFill>
          <p:spPr>
            <a:xfrm>
              <a:off x="227436" y="433620"/>
              <a:ext cx="16865448" cy="6067371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28832" y="0"/>
              <a:ext cx="3081693" cy="789308"/>
            </a:xfrm>
            <a:prstGeom prst="rect">
              <a:avLst/>
            </a:prstGeom>
          </p:spPr>
        </p:pic>
        <p:sp>
          <p:nvSpPr>
            <p:cNvPr id="16" name="TextBox 5"/>
            <p:cNvSpPr txBox="1"/>
            <p:nvPr/>
          </p:nvSpPr>
          <p:spPr>
            <a:xfrm>
              <a:off x="927263" y="1781391"/>
              <a:ext cx="15242211" cy="2442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79"/>
                </a:lnSpc>
              </a:pPr>
              <a:r>
                <a:rPr lang="en-US" sz="8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8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8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8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2" y="29058"/>
            <a:ext cx="18268627" cy="103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51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7">
            <a:extLst>
              <a:ext uri="{FF2B5EF4-FFF2-40B4-BE49-F238E27FC236}">
                <a16:creationId xmlns:a16="http://schemas.microsoft.com/office/drawing/2014/main" id="{C2A67F18-E6C5-E748-B387-31200A0F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8541">
            <a:off x="793670" y="564985"/>
            <a:ext cx="1083730" cy="1083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0466F-70D1-8547-B572-4D04D09C9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10110">
            <a:off x="16664888" y="8650186"/>
            <a:ext cx="1445052" cy="144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CAD94-27E9-9B45-A6D9-68E7AC04F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69669">
            <a:off x="16821414" y="4576642"/>
            <a:ext cx="1447978" cy="619692"/>
          </a:xfrm>
          <a:prstGeom prst="rect">
            <a:avLst/>
          </a:prstGeom>
        </p:spPr>
      </p:pic>
      <p:pic>
        <p:nvPicPr>
          <p:cNvPr id="1026" name="Picture 2" descr="Open book free icon">
            <a:extLst>
              <a:ext uri="{FF2B5EF4-FFF2-40B4-BE49-F238E27FC236}">
                <a16:creationId xmlns:a16="http://schemas.microsoft.com/office/drawing/2014/main" id="{31559EF7-7202-F74F-AD70-C1717B26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616">
            <a:off x="705257" y="6949798"/>
            <a:ext cx="2892552" cy="28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wer fight free icon">
            <a:extLst>
              <a:ext uri="{FF2B5EF4-FFF2-40B4-BE49-F238E27FC236}">
                <a16:creationId xmlns:a16="http://schemas.microsoft.com/office/drawing/2014/main" id="{AB0BA604-6239-EC4B-ABB6-82304838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21" y="275569"/>
            <a:ext cx="1689724" cy="16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6810" y="741607"/>
            <a:ext cx="7636789" cy="2560593"/>
            <a:chOff x="0" y="0"/>
            <a:chExt cx="8954440" cy="34141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36"/>
            <a:stretch>
              <a:fillRect/>
            </a:stretch>
          </p:blipFill>
          <p:spPr>
            <a:xfrm>
              <a:off x="0" y="208510"/>
              <a:ext cx="8910632" cy="320561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60755" y="0"/>
              <a:ext cx="1628171" cy="41702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43808" y="885198"/>
              <a:ext cx="8910632" cy="12140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57"/>
                </a:lnSpc>
              </a:pPr>
              <a:r>
                <a:rPr lang="en-US" sz="72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từ và câu</a:t>
              </a:r>
              <a:endPara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00270" y="4912496"/>
            <a:ext cx="5086080" cy="33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endParaRPr lang="en-US" sz="2100" dirty="0">
              <a:solidFill>
                <a:srgbClr val="5B45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87FB09-558D-EC49-91BE-96B743F23726}"/>
              </a:ext>
            </a:extLst>
          </p:cNvPr>
          <p:cNvGrpSpPr/>
          <p:nvPr/>
        </p:nvGrpSpPr>
        <p:grpSpPr>
          <a:xfrm>
            <a:off x="3124200" y="4254292"/>
            <a:ext cx="12867356" cy="2319061"/>
            <a:chOff x="1308851" y="4514935"/>
            <a:chExt cx="12530131" cy="1951457"/>
          </a:xfrm>
        </p:grpSpPr>
        <p:grpSp>
          <p:nvGrpSpPr>
            <p:cNvPr id="6" name="Group 6"/>
            <p:cNvGrpSpPr/>
            <p:nvPr/>
          </p:nvGrpSpPr>
          <p:grpSpPr>
            <a:xfrm>
              <a:off x="1308851" y="4514935"/>
              <a:ext cx="12530131" cy="1951457"/>
              <a:chOff x="0" y="0"/>
              <a:chExt cx="6161032" cy="9595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161032" cy="959526"/>
              </a:xfrm>
              <a:custGeom>
                <a:avLst/>
                <a:gdLst/>
                <a:ahLst/>
                <a:cxnLst/>
                <a:rect l="l" t="t" r="r" b="b"/>
                <a:pathLst>
                  <a:path w="3714773" h="959526">
                    <a:moveTo>
                      <a:pt x="3590313" y="959526"/>
                    </a:moveTo>
                    <a:lnTo>
                      <a:pt x="124460" y="959526"/>
                    </a:lnTo>
                    <a:cubicBezTo>
                      <a:pt x="55880" y="959526"/>
                      <a:pt x="0" y="903646"/>
                      <a:pt x="0" y="8350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90313" y="0"/>
                    </a:lnTo>
                    <a:cubicBezTo>
                      <a:pt x="3658893" y="0"/>
                      <a:pt x="3714773" y="55880"/>
                      <a:pt x="3714773" y="124460"/>
                    </a:cubicBezTo>
                    <a:lnTo>
                      <a:pt x="3714773" y="835066"/>
                    </a:lnTo>
                    <a:cubicBezTo>
                      <a:pt x="3714773" y="903646"/>
                      <a:pt x="3658893" y="959526"/>
                      <a:pt x="3590313" y="959526"/>
                    </a:cubicBezTo>
                    <a:close/>
                  </a:path>
                </a:pathLst>
              </a:custGeom>
              <a:solidFill>
                <a:srgbClr val="AB8336"/>
              </a:solidFill>
            </p:spPr>
          </p:sp>
        </p:grpSp>
        <p:sp>
          <p:nvSpPr>
            <p:cNvPr id="16" name="Freeform 16"/>
            <p:cNvSpPr/>
            <p:nvPr/>
          </p:nvSpPr>
          <p:spPr>
            <a:xfrm>
              <a:off x="2767761" y="4514935"/>
              <a:ext cx="11071220" cy="1951457"/>
            </a:xfrm>
            <a:custGeom>
              <a:avLst/>
              <a:gdLst/>
              <a:ahLst/>
              <a:cxnLst/>
              <a:rect l="l" t="t" r="r" b="b"/>
              <a:pathLst>
                <a:path w="2970382" h="959526">
                  <a:moveTo>
                    <a:pt x="2845922" y="959526"/>
                  </a:moveTo>
                  <a:lnTo>
                    <a:pt x="124460" y="959526"/>
                  </a:lnTo>
                  <a:cubicBezTo>
                    <a:pt x="55880" y="959526"/>
                    <a:pt x="0" y="903646"/>
                    <a:pt x="0" y="8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5922" y="0"/>
                  </a:lnTo>
                  <a:cubicBezTo>
                    <a:pt x="2914502" y="0"/>
                    <a:pt x="2970382" y="55880"/>
                    <a:pt x="2970382" y="124460"/>
                  </a:cubicBezTo>
                  <a:lnTo>
                    <a:pt x="2970382" y="835066"/>
                  </a:lnTo>
                  <a:cubicBezTo>
                    <a:pt x="2970382" y="903646"/>
                    <a:pt x="2914502" y="959526"/>
                    <a:pt x="2845922" y="959526"/>
                  </a:cubicBezTo>
                  <a:close/>
                </a:path>
              </a:pathLst>
            </a:custGeom>
            <a:solidFill>
              <a:srgbClr val="FFF9EC"/>
            </a:solidFill>
          </p:spPr>
          <p:txBody>
            <a:bodyPr/>
            <a:lstStyle/>
            <a:p>
              <a:endParaRPr lang="x-non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12910" y="5287050"/>
              <a:ext cx="905801" cy="403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2"/>
                </a:lnSpc>
              </a:pPr>
              <a:endParaRPr lang="en-US" sz="5400" dirty="0">
                <a:solidFill>
                  <a:srgbClr val="FFF9E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9995">
            <a:off x="1504799" y="766793"/>
            <a:ext cx="2885080" cy="277492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60554">
            <a:off x="13859117" y="1344691"/>
            <a:ext cx="2020776" cy="661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1BA1C-A721-4FB2-B99C-A023902B9BF9}"/>
              </a:ext>
            </a:extLst>
          </p:cNvPr>
          <p:cNvSpPr txBox="1"/>
          <p:nvPr/>
        </p:nvSpPr>
        <p:spPr>
          <a:xfrm>
            <a:off x="4545896" y="4829770"/>
            <a:ext cx="11532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 NAM VÀ NỮ</a:t>
            </a:r>
            <a:endParaRPr lang="x-none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oogle Shape;141;p4" descr="Boy And Girl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B8D0B5E0-71FF-428E-B3B2-C5E36FD9A61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15916" r="49292"/>
          <a:stretch/>
        </p:blipFill>
        <p:spPr>
          <a:xfrm flipH="1">
            <a:off x="15812063" y="6153209"/>
            <a:ext cx="2475936" cy="387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7;p3">
            <a:extLst>
              <a:ext uri="{FF2B5EF4-FFF2-40B4-BE49-F238E27FC236}">
                <a16:creationId xmlns:a16="http://schemas.microsoft.com/office/drawing/2014/main" id="{55DCB0CD-85CD-42B1-922C-881FFD6A11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3641" t="13665" r="59647" b="10784"/>
          <a:stretch/>
        </p:blipFill>
        <p:spPr>
          <a:xfrm>
            <a:off x="773725" y="6262504"/>
            <a:ext cx="3147870" cy="398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47CE1-FB10-EA46-B963-1E9B1A89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36" b="18072"/>
          <a:stretch/>
        </p:blipFill>
        <p:spPr>
          <a:xfrm>
            <a:off x="-1" y="-38100"/>
            <a:ext cx="18288001" cy="10363200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457200" y="671513"/>
            <a:ext cx="17754600" cy="24479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en-US" sz="4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(129). Bác Hồ đã khen tặng phụ nữ Việt Nam tám chữ vàng: </a:t>
            </a:r>
            <a:r>
              <a:rPr lang="en-US" alt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hùng, bất khuất, trung hậu, đảm đang.  </a:t>
            </a:r>
            <a:br>
              <a:rPr lang="en-US" alt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giải thích các từ nói trên bằng cách nối mỗi từ với nghĩa của nó:</a:t>
            </a:r>
            <a:endParaRPr lang="en-US" altLang="en-US" sz="42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7999" y="3314700"/>
            <a:ext cx="4112525" cy="129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7999" y="4572000"/>
            <a:ext cx="4112525" cy="1619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47999" y="6057900"/>
            <a:ext cx="4112525" cy="129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047999" y="7200900"/>
            <a:ext cx="4112525" cy="129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705600" y="3314700"/>
            <a:ext cx="9220200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gánh vác, lo toan mọi việc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05600" y="4572000"/>
            <a:ext cx="9220200" cy="161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tài năng, khí phách, làm nên những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phi thường 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705600" y="6057900"/>
            <a:ext cx="9220200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chịu khuất phục trước kẻ thù  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705600" y="7200900"/>
            <a:ext cx="9220200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và tốt bụng với mọi người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7800" y="8953500"/>
            <a:ext cx="1577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những từ ngữ chỉ các phẩm chất khác của phụ nữ Việt Nam.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92612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895600" y="2043112"/>
            <a:ext cx="2628900" cy="1257300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anh hùng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288505" y="6243638"/>
            <a:ext cx="274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4800">
              <a:latin typeface="Times New Roman" panose="02020603050405020304" pitchFamily="18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895600" y="4031457"/>
            <a:ext cx="2628900" cy="1257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bất khuất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2895600" y="6498432"/>
            <a:ext cx="2628900" cy="1257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trung hậu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2926555" y="8534400"/>
            <a:ext cx="2628900" cy="1257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đảm đang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717505" y="2014537"/>
            <a:ext cx="92583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biết gánh vác lo toan mọi việc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066800" y="227202"/>
            <a:ext cx="1661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ja-JP" sz="480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a) H</a:t>
            </a: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ãy giải thích các từ nói trên bằng cách nối mỗi từ với mỗi nghĩa của nó: 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6717505" y="3924300"/>
            <a:ext cx="9258300" cy="1828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480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có tài năng, khí phách,</a:t>
            </a:r>
          </a:p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 làm nên những việc phi thường</a:t>
            </a:r>
          </a:p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736555" y="6477000"/>
            <a:ext cx="91440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không chịu khuất phục trước kẻ thù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6717505" y="8529637"/>
            <a:ext cx="92583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800">
                <a:latin typeface="Times New Roman" panose="02020603050405020304" pitchFamily="18" charset="0"/>
              </a:rPr>
              <a:t>chân thành tốt bụng với mọi người</a:t>
            </a: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5574505" y="2700337"/>
            <a:ext cx="1143000" cy="2286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5460205" y="4643437"/>
            <a:ext cx="1143000" cy="2514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5574505" y="7158037"/>
            <a:ext cx="1143000" cy="2171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V="1">
            <a:off x="5574505" y="2586037"/>
            <a:ext cx="1143000" cy="640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2092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20 tháng 10 là ngày gì? Có ý nghĩa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pen book free icon">
            <a:extLst>
              <a:ext uri="{FF2B5EF4-FFF2-40B4-BE49-F238E27FC236}">
                <a16:creationId xmlns:a16="http://schemas.microsoft.com/office/drawing/2014/main" id="{9CB074F2-E0BF-0E43-8906-60438C5D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3900"/>
            <a:ext cx="2971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8 chữ vàng Bác Hồ dành tặng cho phụ nữ Việt Nam - IO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28700"/>
            <a:ext cx="965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32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" y="4520"/>
            <a:ext cx="18267336" cy="10325961"/>
          </a:xfrm>
        </p:spPr>
      </p:pic>
    </p:spTree>
    <p:extLst>
      <p:ext uri="{BB962C8B-B14F-4D97-AF65-F5344CB8AC3E}">
        <p14:creationId xmlns:p14="http://schemas.microsoft.com/office/powerpoint/2010/main" val="22280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6188796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1087</TotalTime>
  <Words>637</Words>
  <Application>Microsoft Office PowerPoint</Application>
  <PresentationFormat>Custom</PresentationFormat>
  <Paragraphs>100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Arial</vt:lpstr>
      <vt:lpstr>Tw Cen MT Condensed</vt:lpstr>
      <vt:lpstr>Tw Cen MT</vt:lpstr>
      <vt:lpstr>Calibri</vt:lpstr>
      <vt:lpstr>Wingdings</vt:lpstr>
      <vt:lpstr>MS PGothic</vt:lpstr>
      <vt:lpstr>メイリオ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STD_GIANG</dc:creator>
  <cp:lastModifiedBy>STD_GIANG</cp:lastModifiedBy>
  <cp:revision>36</cp:revision>
  <dcterms:created xsi:type="dcterms:W3CDTF">2006-08-16T00:00:00Z</dcterms:created>
  <dcterms:modified xsi:type="dcterms:W3CDTF">2023-04-19T03:07:10Z</dcterms:modified>
  <dc:identifier>DAE1BplEZQ0</dc:identifier>
</cp:coreProperties>
</file>