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735" r:id="rId2"/>
    <p:sldId id="732" r:id="rId3"/>
    <p:sldId id="733" r:id="rId4"/>
    <p:sldId id="734" r:id="rId5"/>
    <p:sldId id="696" r:id="rId6"/>
    <p:sldId id="729" r:id="rId7"/>
    <p:sldId id="713" r:id="rId8"/>
    <p:sldId id="726" r:id="rId9"/>
    <p:sldId id="730" r:id="rId10"/>
    <p:sldId id="700" r:id="rId11"/>
    <p:sldId id="706" r:id="rId12"/>
    <p:sldId id="702" r:id="rId13"/>
    <p:sldId id="703" r:id="rId14"/>
    <p:sldId id="73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2">
          <p15:clr>
            <a:srgbClr val="A4A3A4"/>
          </p15:clr>
        </p15:guide>
        <p15:guide id="2" pos="29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0"/>
    <a:srgbClr val="0083DE"/>
    <a:srgbClr val="ACF1B4"/>
    <a:srgbClr val="FFFE69"/>
    <a:srgbClr val="FFFD49"/>
    <a:srgbClr val="94EC9F"/>
    <a:srgbClr val="84E992"/>
    <a:srgbClr val="2DD949"/>
    <a:srgbClr val="24CA4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88810" autoAdjust="0"/>
  </p:normalViewPr>
  <p:slideViewPr>
    <p:cSldViewPr>
      <p:cViewPr varScale="1">
        <p:scale>
          <a:sx n="103" d="100"/>
          <a:sy n="103" d="100"/>
        </p:scale>
        <p:origin x="965" y="91"/>
      </p:cViewPr>
      <p:guideLst>
        <p:guide orient="horz" pos="1692"/>
        <p:guide pos="29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  <a:pPr lvl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7FA98179-54A8-4B7C-82C0-65DBFDA53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5" name="chimes.wav"/>
          </p:stSnd>
        </p:sndAc>
      </p:transition>
    </mc:Choice>
    <mc:Fallback xmlns="">
      <p:transition spd="slow">
        <p:split orient="vert"/>
        <p:sndAc>
          <p:stSnd>
            <p:snd r:embed="rId16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0.wav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jpe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17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476250"/>
            <a:ext cx="9144000" cy="5619750"/>
            <a:chOff x="0" y="-476250"/>
            <a:chExt cx="9144000" cy="5619750"/>
          </a:xfrm>
        </p:grpSpPr>
        <p:pic>
          <p:nvPicPr>
            <p:cNvPr id="7" name="Picture 2" descr="H:\for HOANG NGOC HUONG\ANH NEN\nen chua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 descr="Buombay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00200" y="-476250"/>
              <a:ext cx="6477000" cy="93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Buombay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4151910"/>
              <a:ext cx="75438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905000" y="433685"/>
            <a:ext cx="5715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TRƯỜNG TIỂU HỌC QUỐC TUẤN</a:t>
            </a:r>
            <a:endParaRPr lang="vi-VN" alt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WordArt 26"/>
          <p:cNvSpPr>
            <a:spLocks noChangeArrowheads="1" noChangeShapeType="1" noTextEdit="1"/>
          </p:cNvSpPr>
          <p:nvPr/>
        </p:nvSpPr>
        <p:spPr bwMode="auto">
          <a:xfrm>
            <a:off x="914400" y="1276350"/>
            <a:ext cx="7391400" cy="361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3892"/>
              </a:avLst>
            </a:prstTxWarp>
          </a:bodyPr>
          <a:lstStyle/>
          <a:p>
            <a:pPr algn="ctr"/>
            <a:r>
              <a:rPr lang="en-US" sz="6600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QUÝ THẦY CÔ VỀ DỰ GIỜ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" y="4031259"/>
            <a:ext cx="864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 : 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HP001 5Ha" pitchFamily="34" charset="-127"/>
                <a:cs typeface="Arial" panose="020B0604020202020204" pitchFamily="34" charset="0"/>
              </a:rPr>
              <a:t> NGUYỄN THỊ HẢI HÀ</a:t>
            </a:r>
            <a:endParaRPr lang="vi-VN" altLang="en-US" sz="2800" b="1" smtClean="0">
              <a:latin typeface="HP001 5Ha" pitchFamily="34" charset="-127"/>
              <a:ea typeface="HP001 5Ha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Picture 13" descr="Gio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0079" y="1566336"/>
            <a:ext cx="1784841" cy="145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8565" y="2911475"/>
            <a:ext cx="6899275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cs typeface="Arial" panose="020B0604020202020204" pitchFamily="34" charset="0"/>
              </a:rPr>
              <a:t>MÔN KHOA HỌC </a:t>
            </a:r>
            <a:r>
              <a:rPr lang="vi-VN" altLang="en-US" sz="4400" b="1" smtClean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cs typeface="Arial" panose="020B0604020202020204" pitchFamily="34" charset="0"/>
              </a:rPr>
              <a:t>l</a:t>
            </a:r>
            <a:r>
              <a:rPr lang="vi-VN" altLang="en-US" sz="4400" b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cs typeface="Arial" panose="020B0604020202020204" pitchFamily="34" charset="0"/>
              </a:rPr>
              <a:t>ớp 4</a:t>
            </a:r>
          </a:p>
        </p:txBody>
      </p:sp>
    </p:spTree>
    <p:extLst>
      <p:ext uri="{BB962C8B-B14F-4D97-AF65-F5344CB8AC3E}">
        <p14:creationId xmlns:p14="http://schemas.microsoft.com/office/powerpoint/2010/main" val="34929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hcanh 9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43000" y="4400550"/>
            <a:ext cx="84296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3" descr="phcanh 9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4550569"/>
            <a:ext cx="700088" cy="5929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WordArt 4"/>
          <p:cNvSpPr>
            <a:spLocks noTextEdit="1"/>
          </p:cNvSpPr>
          <p:nvPr/>
        </p:nvSpPr>
        <p:spPr>
          <a:xfrm>
            <a:off x="1344216" y="476250"/>
            <a:ext cx="2427684" cy="1038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vi-VN" altLang="en-US" sz="27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.VnMysticalH" charset="0"/>
              </a:rPr>
              <a:t>Trò chơi</a:t>
            </a:r>
            <a:r>
              <a:rPr lang="en-US" sz="27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.VnMysticalH" charset="0"/>
                <a:ea typeface=".VnMysticalH" charset="0"/>
              </a:rPr>
              <a:t> </a:t>
            </a:r>
          </a:p>
        </p:txBody>
      </p:sp>
      <p:sp>
        <p:nvSpPr>
          <p:cNvPr id="29701" name="WordArt 5"/>
          <p:cNvSpPr>
            <a:spLocks noTextEdit="1"/>
          </p:cNvSpPr>
          <p:nvPr/>
        </p:nvSpPr>
        <p:spPr>
          <a:xfrm>
            <a:off x="1657350" y="1943100"/>
            <a:ext cx="5836444" cy="1885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700" b="1">
                <a:gradFill rotWithShape="1">
                  <a:gsLst>
                    <a:gs pos="0">
                      <a:srgbClr val="FF00FF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9702" name="Picture 6" descr="be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28600"/>
            <a:ext cx="1083469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/>
          <p:nvPr/>
        </p:nvSpPr>
        <p:spPr>
          <a:xfrm>
            <a:off x="1143000" y="-213995"/>
            <a:ext cx="309880" cy="4279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>
              <a:spcBef>
                <a:spcPct val="0"/>
              </a:spcBef>
            </a:pPr>
            <a:endParaRPr b="0">
              <a:solidFill>
                <a:srgbClr val="0000CC"/>
              </a:solidFill>
              <a:latin typeface=".VnTime" pitchFamily="34" charset="0"/>
              <a:ea typeface=".VnTime" pitchFamily="34" charset="0"/>
            </a:endParaRPr>
          </a:p>
        </p:txBody>
      </p:sp>
      <p:sp>
        <p:nvSpPr>
          <p:cNvPr id="68611" name="Rectangle 3"/>
          <p:cNvSpPr/>
          <p:nvPr/>
        </p:nvSpPr>
        <p:spPr>
          <a:xfrm>
            <a:off x="1143000" y="-235426"/>
            <a:ext cx="309880" cy="4279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>
              <a:spcBef>
                <a:spcPct val="0"/>
              </a:spcBef>
            </a:pPr>
            <a:endParaRPr b="0">
              <a:solidFill>
                <a:srgbClr val="0000CC"/>
              </a:solidFill>
              <a:latin typeface=".VnTime" pitchFamily="34" charset="0"/>
              <a:ea typeface=".VnTime" pitchFamily="34" charset="0"/>
            </a:endParaRPr>
          </a:p>
        </p:txBody>
      </p:sp>
      <p:sp>
        <p:nvSpPr>
          <p:cNvPr id="68612" name="Rectangle 4"/>
          <p:cNvSpPr/>
          <p:nvPr/>
        </p:nvSpPr>
        <p:spPr>
          <a:xfrm>
            <a:off x="1143000" y="2211309"/>
            <a:ext cx="309880" cy="4279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>
              <a:spcBef>
                <a:spcPct val="0"/>
              </a:spcBef>
            </a:pPr>
            <a:endParaRPr b="0">
              <a:solidFill>
                <a:srgbClr val="0000CC"/>
              </a:solidFill>
              <a:latin typeface=".VnTime" pitchFamily="34" charset="0"/>
              <a:ea typeface=".VnTime" pitchFamily="34" charset="0"/>
            </a:endParaRPr>
          </a:p>
        </p:txBody>
      </p:sp>
      <p:sp>
        <p:nvSpPr>
          <p:cNvPr id="68613" name="Text Box 5"/>
          <p:cNvSpPr txBox="1"/>
          <p:nvPr/>
        </p:nvSpPr>
        <p:spPr>
          <a:xfrm>
            <a:off x="914400" y="1009650"/>
            <a:ext cx="7848600" cy="424732"/>
          </a:xfrm>
          <a:prstGeom prst="rect">
            <a:avLst/>
          </a:prstGeom>
          <a:solidFill>
            <a:srgbClr val="CCFF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vi-VN" sz="2400" b="1">
                <a:solidFill>
                  <a:srgbClr val="DC1C57"/>
                </a:solidFill>
                <a:latin typeface="Times New Roman" panose="02020603050405020304" pitchFamily="18" charset="0"/>
                <a:ea typeface=".VnTime" pitchFamily="34" charset="0"/>
                <a:sym typeface="+mn-ea"/>
              </a:rPr>
              <a:t>Trong quá trình sống, động vật lấy vào </a:t>
            </a:r>
            <a:r>
              <a:rPr lang="en-US" sz="2400" b="1" smtClean="0">
                <a:solidFill>
                  <a:srgbClr val="DC1C57"/>
                </a:solidFill>
                <a:latin typeface="Times New Roman" panose="02020603050405020304" pitchFamily="18" charset="0"/>
                <a:ea typeface=".VnTime" pitchFamily="34" charset="0"/>
                <a:sym typeface="+mn-ea"/>
              </a:rPr>
              <a:t>cơ thể </a:t>
            </a:r>
            <a:r>
              <a:rPr lang="vi-VN" sz="2400" b="1" smtClean="0">
                <a:solidFill>
                  <a:srgbClr val="DC1C57"/>
                </a:solidFill>
                <a:latin typeface="Times New Roman" panose="02020603050405020304" pitchFamily="18" charset="0"/>
                <a:ea typeface=".VnTime" pitchFamily="34" charset="0"/>
                <a:sym typeface="+mn-ea"/>
              </a:rPr>
              <a:t>những </a:t>
            </a:r>
            <a:r>
              <a:rPr lang="vi-VN" sz="2400" b="1">
                <a:solidFill>
                  <a:srgbClr val="DC1C57"/>
                </a:solidFill>
                <a:latin typeface="Times New Roman" panose="02020603050405020304" pitchFamily="18" charset="0"/>
                <a:ea typeface=".VnTime" pitchFamily="34" charset="0"/>
                <a:sym typeface="+mn-ea"/>
              </a:rPr>
              <a:t>gì ?</a:t>
            </a:r>
            <a:endParaRPr sz="2400" b="1">
              <a:solidFill>
                <a:srgbClr val="DC1C57"/>
              </a:solidFill>
              <a:latin typeface="Times New Roman" panose="02020603050405020304" pitchFamily="18" charset="0"/>
              <a:ea typeface=".VnTime" pitchFamily="34" charset="0"/>
            </a:endParaRPr>
          </a:p>
        </p:txBody>
      </p:sp>
      <p:sp>
        <p:nvSpPr>
          <p:cNvPr id="68614" name="Text Box 6"/>
          <p:cNvSpPr txBox="1"/>
          <p:nvPr/>
        </p:nvSpPr>
        <p:spPr>
          <a:xfrm>
            <a:off x="2171700" y="1943100"/>
            <a:ext cx="4220210" cy="50292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0"/>
              </a:spcBef>
            </a:pPr>
            <a:r>
              <a:rPr lang="vi-VN" sz="2700" b="1">
                <a:solidFill>
                  <a:srgbClr val="0000FF"/>
                </a:solidFill>
                <a:latin typeface="Times New Roman" panose="02020603050405020304" pitchFamily="18" charset="0"/>
                <a:ea typeface=".VnTime" pitchFamily="34" charset="0"/>
                <a:sym typeface="+mn-ea"/>
              </a:rPr>
              <a:t>Khí ô-xi, nước, thức ăn...</a:t>
            </a:r>
            <a:endParaRPr lang="vi-VN" sz="2700" b="1">
              <a:solidFill>
                <a:srgbClr val="0000FF"/>
              </a:solidFill>
              <a:latin typeface="Times New Roman" panose="02020603050405020304" pitchFamily="18" charset="0"/>
              <a:ea typeface=".VnTime" pitchFamily="34" charset="0"/>
            </a:endParaRPr>
          </a:p>
        </p:txBody>
      </p:sp>
      <p:sp>
        <p:nvSpPr>
          <p:cNvPr id="68615" name="Text Box 7"/>
          <p:cNvSpPr txBox="1"/>
          <p:nvPr/>
        </p:nvSpPr>
        <p:spPr>
          <a:xfrm>
            <a:off x="1143000" y="2400300"/>
            <a:ext cx="1771650" cy="91440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 </a:t>
            </a:r>
          </a:p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 </a:t>
            </a:r>
          </a:p>
          <a:p>
            <a:pPr lvl="0" algn="ctr" eaLnBrk="1" hangingPunct="1">
              <a:spcBef>
                <a:spcPct val="0"/>
              </a:spcBef>
            </a:pPr>
            <a:endParaRPr b="1">
              <a:solidFill>
                <a:schemeClr val="bg1"/>
              </a:solidFill>
              <a:latin typeface="Times New Roman" panose="02020603050405020304" pitchFamily="18" charset="0"/>
              <a:ea typeface=".VnTime" pitchFamily="34" charset="0"/>
            </a:endParaRPr>
          </a:p>
        </p:txBody>
      </p:sp>
      <p:sp>
        <p:nvSpPr>
          <p:cNvPr id="68616" name="Text Box 8"/>
          <p:cNvSpPr txBox="1"/>
          <p:nvPr/>
        </p:nvSpPr>
        <p:spPr>
          <a:xfrm>
            <a:off x="2057400" y="2880360"/>
            <a:ext cx="4335145" cy="45720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0"/>
              </a:spcBef>
            </a:pP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ea typeface=".VnTime" pitchFamily="34" charset="0"/>
                <a:sym typeface="+mn-ea"/>
              </a:rPr>
              <a:t>Khí các-bô-níc, nước, thức ăn...</a:t>
            </a:r>
            <a:endParaRPr sz="2400" b="1">
              <a:solidFill>
                <a:srgbClr val="0000FF"/>
              </a:solidFill>
              <a:latin typeface="Times New Roman" panose="02020603050405020304" pitchFamily="18" charset="0"/>
              <a:ea typeface=".VnTime" pitchFamily="34" charset="0"/>
            </a:endParaRPr>
          </a:p>
        </p:txBody>
      </p:sp>
      <p:sp>
        <p:nvSpPr>
          <p:cNvPr id="68617" name="Text Box 9"/>
          <p:cNvSpPr txBox="1"/>
          <p:nvPr/>
        </p:nvSpPr>
        <p:spPr>
          <a:xfrm>
            <a:off x="2057400" y="3737610"/>
            <a:ext cx="4335780" cy="45720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0"/>
              </a:spcBef>
            </a:pP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ea typeface=".VnTime" pitchFamily="34" charset="0"/>
                <a:sym typeface="+mn-ea"/>
              </a:rPr>
              <a:t>Thức ăn, khí ô-xi, nước tiểu</a:t>
            </a:r>
            <a:endParaRPr sz="2400" b="1">
              <a:solidFill>
                <a:srgbClr val="0000FF"/>
              </a:solidFill>
              <a:latin typeface="Times New Roman" panose="02020603050405020304" pitchFamily="18" charset="0"/>
              <a:ea typeface=".VnTime" pitchFamily="34" charset="0"/>
            </a:endParaRPr>
          </a:p>
        </p:txBody>
      </p:sp>
      <p:pic>
        <p:nvPicPr>
          <p:cNvPr id="215051" name="Picture 11" descr="dongho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193381"/>
            <a:ext cx="809625" cy="9501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52" name="Rectangle 12"/>
          <p:cNvSpPr/>
          <p:nvPr/>
        </p:nvSpPr>
        <p:spPr>
          <a:xfrm>
            <a:off x="1943100" y="4629150"/>
            <a:ext cx="628650" cy="3429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1</a:t>
            </a:r>
          </a:p>
        </p:txBody>
      </p:sp>
      <p:sp>
        <p:nvSpPr>
          <p:cNvPr id="215053" name="Rectangle 13"/>
          <p:cNvSpPr/>
          <p:nvPr/>
        </p:nvSpPr>
        <p:spPr>
          <a:xfrm>
            <a:off x="2571750" y="4629150"/>
            <a:ext cx="628650" cy="3429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2</a:t>
            </a:r>
          </a:p>
        </p:txBody>
      </p:sp>
      <p:sp>
        <p:nvSpPr>
          <p:cNvPr id="215054" name="Rectangle 14"/>
          <p:cNvSpPr/>
          <p:nvPr/>
        </p:nvSpPr>
        <p:spPr>
          <a:xfrm>
            <a:off x="3214688" y="4629150"/>
            <a:ext cx="628650" cy="3429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3</a:t>
            </a:r>
          </a:p>
        </p:txBody>
      </p:sp>
      <p:sp>
        <p:nvSpPr>
          <p:cNvPr id="215055" name="Rectangle 15"/>
          <p:cNvSpPr/>
          <p:nvPr/>
        </p:nvSpPr>
        <p:spPr>
          <a:xfrm>
            <a:off x="3857625" y="4629150"/>
            <a:ext cx="628650" cy="3429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4</a:t>
            </a:r>
          </a:p>
        </p:txBody>
      </p:sp>
      <p:sp>
        <p:nvSpPr>
          <p:cNvPr id="215056" name="Rectangle 16"/>
          <p:cNvSpPr/>
          <p:nvPr/>
        </p:nvSpPr>
        <p:spPr>
          <a:xfrm>
            <a:off x="4486275" y="4629150"/>
            <a:ext cx="628650" cy="3429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5</a:t>
            </a:r>
          </a:p>
        </p:txBody>
      </p:sp>
      <p:sp>
        <p:nvSpPr>
          <p:cNvPr id="215062" name="Text Box 22"/>
          <p:cNvSpPr txBox="1">
            <a:spLocks noChangeArrowheads="1"/>
          </p:cNvSpPr>
          <p:nvPr/>
        </p:nvSpPr>
        <p:spPr bwMode="auto">
          <a:xfrm>
            <a:off x="2971800" y="228600"/>
            <a:ext cx="234315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7033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sz="3000" b="1" u="sng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sz="3000" b="1" u="sng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215063" name="Oval 23"/>
          <p:cNvSpPr/>
          <p:nvPr/>
        </p:nvSpPr>
        <p:spPr>
          <a:xfrm>
            <a:off x="1428750" y="1943100"/>
            <a:ext cx="514350" cy="457200"/>
          </a:xfrm>
          <a:prstGeom prst="ellipse">
            <a:avLst/>
          </a:prstGeom>
          <a:solidFill>
            <a:srgbClr val="970338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rgbClr val="FFFF00"/>
                </a:solidFill>
                <a:latin typeface="Times New Roman" panose="02020603050405020304" pitchFamily="18" charset="0"/>
                <a:ea typeface=".VnTime" pitchFamily="34" charset="0"/>
              </a:rPr>
              <a:t>A</a:t>
            </a:r>
          </a:p>
        </p:txBody>
      </p:sp>
      <p:sp>
        <p:nvSpPr>
          <p:cNvPr id="215064" name="Oval 24"/>
          <p:cNvSpPr/>
          <p:nvPr/>
        </p:nvSpPr>
        <p:spPr>
          <a:xfrm>
            <a:off x="1428750" y="3714750"/>
            <a:ext cx="514350" cy="457200"/>
          </a:xfrm>
          <a:prstGeom prst="ellipse">
            <a:avLst/>
          </a:prstGeom>
          <a:solidFill>
            <a:srgbClr val="970338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rgbClr val="FFFF00"/>
                </a:solidFill>
                <a:latin typeface="Times New Roman" panose="02020603050405020304" pitchFamily="18" charset="0"/>
                <a:ea typeface=".VnTime" pitchFamily="34" charset="0"/>
              </a:rPr>
              <a:t>C</a:t>
            </a:r>
          </a:p>
        </p:txBody>
      </p:sp>
      <p:sp>
        <p:nvSpPr>
          <p:cNvPr id="215065" name="Oval 25"/>
          <p:cNvSpPr/>
          <p:nvPr/>
        </p:nvSpPr>
        <p:spPr>
          <a:xfrm>
            <a:off x="1428750" y="2800350"/>
            <a:ext cx="514350" cy="457200"/>
          </a:xfrm>
          <a:prstGeom prst="ellipse">
            <a:avLst/>
          </a:prstGeom>
          <a:solidFill>
            <a:srgbClr val="970338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rgbClr val="FFFF00"/>
                </a:solidFill>
                <a:latin typeface="Times New Roman" panose="02020603050405020304" pitchFamily="18" charset="0"/>
                <a:ea typeface=".VnTime" pitchFamily="34" charset="0"/>
              </a:rPr>
              <a:t>B</a:t>
            </a:r>
          </a:p>
        </p:txBody>
      </p:sp>
      <p:sp>
        <p:nvSpPr>
          <p:cNvPr id="215067" name="AutoShape 27"/>
          <p:cNvSpPr>
            <a:spLocks noChangeArrowheads="1"/>
          </p:cNvSpPr>
          <p:nvPr/>
        </p:nvSpPr>
        <p:spPr bwMode="auto">
          <a:xfrm>
            <a:off x="6477000" y="3143250"/>
            <a:ext cx="1543050" cy="857250"/>
          </a:xfrm>
          <a:prstGeom prst="cloudCallout">
            <a:avLst>
              <a:gd name="adj1" fmla="val 60495"/>
              <a:gd name="adj2" fmla="val 133472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ctr" eaLnBrk="1" hangingPunct="1"/>
            <a:r>
              <a:rPr sz="1350" b="1" err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Hết giờ</a:t>
            </a:r>
          </a:p>
        </p:txBody>
      </p:sp>
      <p:sp>
        <p:nvSpPr>
          <p:cNvPr id="2" name="Oval 23"/>
          <p:cNvSpPr/>
          <p:nvPr/>
        </p:nvSpPr>
        <p:spPr>
          <a:xfrm>
            <a:off x="1433830" y="1940560"/>
            <a:ext cx="514350" cy="457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rgbClr val="FFFF00"/>
                </a:solidFill>
                <a:latin typeface="Times New Roman" panose="02020603050405020304" pitchFamily="18" charset="0"/>
                <a:ea typeface=".VnTime" pitchFamily="34" charset="0"/>
              </a:rPr>
              <a:t>A</a:t>
            </a:r>
          </a:p>
        </p:txBody>
      </p:sp>
      <p:sp>
        <p:nvSpPr>
          <p:cNvPr id="3" name="Text Box 6"/>
          <p:cNvSpPr txBox="1"/>
          <p:nvPr/>
        </p:nvSpPr>
        <p:spPr>
          <a:xfrm>
            <a:off x="2146300" y="1917700"/>
            <a:ext cx="4220210" cy="50292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0"/>
              </a:spcBef>
            </a:pPr>
            <a:r>
              <a:rPr lang="vi-VN" sz="2700" b="1">
                <a:solidFill>
                  <a:srgbClr val="FF0000"/>
                </a:solidFill>
                <a:latin typeface="Times New Roman" panose="02020603050405020304" pitchFamily="18" charset="0"/>
                <a:ea typeface=".VnTime" pitchFamily="34" charset="0"/>
                <a:sym typeface="+mn-ea"/>
              </a:rPr>
              <a:t>Khí ô-xi, nước, thức ăn...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86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15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150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150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15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150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686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686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686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215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3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bldLvl="0" animBg="1"/>
      <p:bldP spid="68614" grpId="0" bldLvl="0" animBg="1"/>
      <p:bldP spid="68616" grpId="0" bldLvl="0" animBg="1"/>
      <p:bldP spid="68617" grpId="0" bldLvl="0" animBg="1"/>
      <p:bldP spid="215052" grpId="0" bldLvl="0" animBg="1"/>
      <p:bldP spid="215052" grpId="1" bldLvl="0" animBg="1"/>
      <p:bldP spid="215053" grpId="0" bldLvl="0" animBg="1"/>
      <p:bldP spid="215053" grpId="1" bldLvl="0" animBg="1"/>
      <p:bldP spid="215054" grpId="0" bldLvl="0" animBg="1"/>
      <p:bldP spid="215054" grpId="1" bldLvl="0" animBg="1"/>
      <p:bldP spid="215055" grpId="0" bldLvl="0" animBg="1"/>
      <p:bldP spid="215055" grpId="1" bldLvl="0" animBg="1"/>
      <p:bldP spid="215056" grpId="0" bldLvl="0" animBg="1"/>
      <p:bldP spid="215056" grpId="1" bldLvl="0" animBg="1"/>
      <p:bldP spid="215062" grpId="0" bldLvl="0" animBg="1"/>
      <p:bldP spid="215063" grpId="0" bldLvl="0" animBg="1"/>
      <p:bldP spid="215064" grpId="0" bldLvl="0" animBg="1"/>
      <p:bldP spid="215065" grpId="0" bldLvl="0" animBg="1"/>
      <p:bldP spid="215067" grpId="0" bldLvl="0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2" grpId="12" animBg="1"/>
      <p:bldP spid="2" grpId="13" animBg="1"/>
      <p:bldP spid="2" grpId="14" animBg="1"/>
      <p:bldP spid="2" grpId="15" animBg="1"/>
      <p:bldP spid="2" grpId="16" animBg="1"/>
      <p:bldP spid="2" grpId="17" animBg="1"/>
      <p:bldP spid="2" grpId="18" animBg="1"/>
      <p:bldP spid="2" grpId="19" animBg="1"/>
      <p:bldP spid="2" grpId="20" animBg="1"/>
      <p:bldP spid="2" grpId="21" animBg="1"/>
      <p:bldP spid="2" grpId="22" animBg="1"/>
      <p:bldP spid="2" grpId="23" animBg="1"/>
      <p:bldP spid="2" grpId="24" animBg="1"/>
      <p:bldP spid="2" grpId="25" animBg="1"/>
      <p:bldP spid="2" grpId="26" animBg="1"/>
      <p:bldP spid="2" grpId="27" animBg="1"/>
      <p:bldP spid="2" grpId="28" animBg="1"/>
      <p:bldP spid="2" grpId="29" animBg="1"/>
      <p:bldP spid="2" grpId="30" animBg="1"/>
      <p:bldP spid="2" grpId="31" animBg="1"/>
      <p:bldP spid="2" grpId="32" animBg="1"/>
      <p:bldP spid="2" grpId="33" animBg="1"/>
      <p:bldP spid="2" grpId="34" animBg="1"/>
      <p:bldP spid="2" grpId="35" animBg="1"/>
      <p:bldP spid="2" grpId="36" animBg="1"/>
      <p:bldP spid="2" grpId="37" animBg="1"/>
      <p:bldP spid="2" grpId="38" animBg="1"/>
      <p:bldP spid="2" grpId="39" bldLvl="0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animBg="1"/>
      <p:bldP spid="3" grpId="11" animBg="1"/>
      <p:bldP spid="3" grpId="12" animBg="1"/>
      <p:bldP spid="3" grpId="13" animBg="1"/>
      <p:bldP spid="3" grpId="14" animBg="1"/>
      <p:bldP spid="3" grpId="15" animBg="1"/>
      <p:bldP spid="3" grpId="16" animBg="1"/>
      <p:bldP spid="3" grpId="17" animBg="1"/>
      <p:bldP spid="3" grpId="18" animBg="1"/>
      <p:bldP spid="3" grpId="19" animBg="1"/>
      <p:bldP spid="3" grpId="20" animBg="1"/>
      <p:bldP spid="3" grpId="21" animBg="1"/>
      <p:bldP spid="3" grpId="22" animBg="1"/>
      <p:bldP spid="3" grpId="23" animBg="1"/>
      <p:bldP spid="3" grpId="24" animBg="1"/>
      <p:bldP spid="3" grpId="25" animBg="1"/>
      <p:bldP spid="3" grpId="26" animBg="1"/>
      <p:bldP spid="3" grpId="27" animBg="1"/>
      <p:bldP spid="3" grpId="28" animBg="1"/>
      <p:bldP spid="3" grpId="29" animBg="1"/>
      <p:bldP spid="3" grpId="30" animBg="1"/>
      <p:bldP spid="3" grpId="31" animBg="1"/>
      <p:bldP spid="3" grpId="32" animBg="1"/>
      <p:bldP spid="3" grpId="33" animBg="1"/>
      <p:bldP spid="3" grpId="34" animBg="1"/>
      <p:bldP spid="3" grpId="35" animBg="1"/>
      <p:bldP spid="3" grpId="36" animBg="1"/>
      <p:bldP spid="3" grpId="37" animBg="1"/>
      <p:bldP spid="3" grpId="38" animBg="1"/>
      <p:bldP spid="3" grpId="39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/>
          <p:nvPr/>
        </p:nvSpPr>
        <p:spPr>
          <a:xfrm>
            <a:off x="1143000" y="-213995"/>
            <a:ext cx="309880" cy="4279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>
              <a:spcBef>
                <a:spcPct val="0"/>
              </a:spcBef>
            </a:pPr>
            <a:endParaRPr b="0">
              <a:solidFill>
                <a:srgbClr val="0000CC"/>
              </a:solidFill>
              <a:latin typeface=".VnTime" pitchFamily="34" charset="0"/>
              <a:ea typeface=".VnTime" pitchFamily="34" charset="0"/>
            </a:endParaRPr>
          </a:p>
        </p:txBody>
      </p:sp>
      <p:sp>
        <p:nvSpPr>
          <p:cNvPr id="69635" name="Rectangle 3"/>
          <p:cNvSpPr/>
          <p:nvPr/>
        </p:nvSpPr>
        <p:spPr>
          <a:xfrm>
            <a:off x="1143000" y="-235426"/>
            <a:ext cx="309880" cy="4279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>
              <a:spcBef>
                <a:spcPct val="0"/>
              </a:spcBef>
            </a:pPr>
            <a:endParaRPr b="0">
              <a:solidFill>
                <a:srgbClr val="0000CC"/>
              </a:solidFill>
              <a:latin typeface=".VnTime" pitchFamily="34" charset="0"/>
              <a:ea typeface=".VnTime" pitchFamily="34" charset="0"/>
            </a:endParaRPr>
          </a:p>
        </p:txBody>
      </p:sp>
      <p:sp>
        <p:nvSpPr>
          <p:cNvPr id="69636" name="Rectangle 4"/>
          <p:cNvSpPr/>
          <p:nvPr/>
        </p:nvSpPr>
        <p:spPr>
          <a:xfrm>
            <a:off x="1143000" y="2211309"/>
            <a:ext cx="309880" cy="4279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>
              <a:spcBef>
                <a:spcPct val="0"/>
              </a:spcBef>
            </a:pPr>
            <a:endParaRPr b="0">
              <a:solidFill>
                <a:srgbClr val="0000CC"/>
              </a:solidFill>
              <a:latin typeface=".VnTime" pitchFamily="34" charset="0"/>
              <a:ea typeface=".VnTime" pitchFamily="34" charset="0"/>
            </a:endParaRPr>
          </a:p>
        </p:txBody>
      </p:sp>
      <p:sp>
        <p:nvSpPr>
          <p:cNvPr id="214021" name="Text Box 5"/>
          <p:cNvSpPr txBox="1"/>
          <p:nvPr/>
        </p:nvSpPr>
        <p:spPr>
          <a:xfrm>
            <a:off x="1333500" y="1051560"/>
            <a:ext cx="6534150" cy="434340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2857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0"/>
              </a:spcBef>
            </a:pPr>
            <a:r>
              <a:rPr lang="vi-VN" sz="2250" b="1">
                <a:solidFill>
                  <a:srgbClr val="DC1C57"/>
                </a:solidFill>
                <a:latin typeface="Times New Roman" panose="02020603050405020304" pitchFamily="18" charset="0"/>
                <a:ea typeface=".VnTime" pitchFamily="34" charset="0"/>
                <a:sym typeface="+mn-ea"/>
              </a:rPr>
              <a:t>Trong quá trình sống, động vật thải ra những gì ?</a:t>
            </a:r>
            <a:endParaRPr sz="2250" b="1">
              <a:solidFill>
                <a:srgbClr val="0000FF"/>
              </a:solidFill>
              <a:latin typeface="Times New Roman" panose="02020603050405020304" pitchFamily="18" charset="0"/>
              <a:ea typeface=".VnTime" pitchFamily="34" charset="0"/>
            </a:endParaRPr>
          </a:p>
        </p:txBody>
      </p:sp>
      <p:sp>
        <p:nvSpPr>
          <p:cNvPr id="69638" name="Text Box 6"/>
          <p:cNvSpPr txBox="1"/>
          <p:nvPr/>
        </p:nvSpPr>
        <p:spPr>
          <a:xfrm>
            <a:off x="2057400" y="1943100"/>
            <a:ext cx="5004435" cy="457200"/>
          </a:xfrm>
          <a:prstGeom prst="rect">
            <a:avLst/>
          </a:prstGeom>
          <a:solidFill>
            <a:srgbClr val="CC99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0"/>
              </a:spcBef>
            </a:pP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ea typeface=".VnTime" pitchFamily="34" charset="0"/>
                <a:sym typeface="+mn-ea"/>
              </a:rPr>
              <a:t>Khí các-bô-níc, nước tiểu, thức ăn...</a:t>
            </a:r>
            <a:endParaRPr sz="2400" b="1">
              <a:solidFill>
                <a:srgbClr val="0000FF"/>
              </a:solidFill>
              <a:latin typeface="Times New Roman" panose="02020603050405020304" pitchFamily="18" charset="0"/>
              <a:ea typeface=".VnTime" pitchFamily="34" charset="0"/>
            </a:endParaRPr>
          </a:p>
        </p:txBody>
      </p:sp>
      <p:sp>
        <p:nvSpPr>
          <p:cNvPr id="69639" name="Text Box 7"/>
          <p:cNvSpPr txBox="1"/>
          <p:nvPr/>
        </p:nvSpPr>
        <p:spPr>
          <a:xfrm>
            <a:off x="1143000" y="2400300"/>
            <a:ext cx="1771650" cy="91440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 </a:t>
            </a:r>
          </a:p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 </a:t>
            </a:r>
          </a:p>
          <a:p>
            <a:pPr lvl="0" algn="ctr" eaLnBrk="1" hangingPunct="1">
              <a:spcBef>
                <a:spcPct val="0"/>
              </a:spcBef>
            </a:pPr>
            <a:endParaRPr b="1">
              <a:solidFill>
                <a:schemeClr val="bg1"/>
              </a:solidFill>
              <a:latin typeface="Times New Roman" panose="02020603050405020304" pitchFamily="18" charset="0"/>
              <a:ea typeface=".VnTime" pitchFamily="34" charset="0"/>
            </a:endParaRPr>
          </a:p>
        </p:txBody>
      </p:sp>
      <p:sp>
        <p:nvSpPr>
          <p:cNvPr id="69640" name="Text Box 8"/>
          <p:cNvSpPr txBox="1"/>
          <p:nvPr/>
        </p:nvSpPr>
        <p:spPr>
          <a:xfrm>
            <a:off x="2057400" y="2880360"/>
            <a:ext cx="5930900" cy="457200"/>
          </a:xfrm>
          <a:prstGeom prst="rect">
            <a:avLst/>
          </a:prstGeom>
          <a:solidFill>
            <a:srgbClr val="CC99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0"/>
              </a:spcBef>
            </a:pP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ea typeface=".VnTime" pitchFamily="34" charset="0"/>
                <a:sym typeface="+mn-ea"/>
              </a:rPr>
              <a:t> Khí các-bô-níc, nước tiểu, chất cặn bã...</a:t>
            </a:r>
            <a:endParaRPr sz="2400" b="1">
              <a:solidFill>
                <a:srgbClr val="0000FF"/>
              </a:solidFill>
              <a:latin typeface="Times New Roman" panose="02020603050405020304" pitchFamily="18" charset="0"/>
              <a:ea typeface=".VnTime" pitchFamily="34" charset="0"/>
            </a:endParaRPr>
          </a:p>
        </p:txBody>
      </p:sp>
      <p:sp>
        <p:nvSpPr>
          <p:cNvPr id="69641" name="Text Box 9"/>
          <p:cNvSpPr txBox="1"/>
          <p:nvPr/>
        </p:nvSpPr>
        <p:spPr>
          <a:xfrm>
            <a:off x="2057400" y="3737610"/>
            <a:ext cx="5004435" cy="457200"/>
          </a:xfrm>
          <a:prstGeom prst="rect">
            <a:avLst/>
          </a:prstGeom>
          <a:solidFill>
            <a:srgbClr val="CC99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0"/>
              </a:spcBef>
            </a:pP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ea typeface=".VnTime" pitchFamily="34" charset="0"/>
                <a:sym typeface="+mn-ea"/>
              </a:rPr>
              <a:t>Khí ô-xi, nước tiểu, chất cặn bã...</a:t>
            </a:r>
            <a:endParaRPr lang="vi-VN" sz="2400" b="1" err="1">
              <a:solidFill>
                <a:srgbClr val="0000FF"/>
              </a:solidFill>
              <a:latin typeface="Times New Roman" panose="02020603050405020304" pitchFamily="18" charset="0"/>
              <a:ea typeface=".VnTime" pitchFamily="34" charset="0"/>
            </a:endParaRPr>
          </a:p>
        </p:txBody>
      </p:sp>
      <p:pic>
        <p:nvPicPr>
          <p:cNvPr id="214026" name="Picture 10" descr="dongho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193381"/>
            <a:ext cx="809625" cy="9501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4027" name="Rectangle 11"/>
          <p:cNvSpPr/>
          <p:nvPr/>
        </p:nvSpPr>
        <p:spPr>
          <a:xfrm>
            <a:off x="1657350" y="4629150"/>
            <a:ext cx="628650" cy="3429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1</a:t>
            </a:r>
          </a:p>
        </p:txBody>
      </p:sp>
      <p:sp>
        <p:nvSpPr>
          <p:cNvPr id="214028" name="Rectangle 12"/>
          <p:cNvSpPr/>
          <p:nvPr/>
        </p:nvSpPr>
        <p:spPr>
          <a:xfrm>
            <a:off x="2286000" y="4629150"/>
            <a:ext cx="628650" cy="3429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2</a:t>
            </a:r>
          </a:p>
        </p:txBody>
      </p:sp>
      <p:sp>
        <p:nvSpPr>
          <p:cNvPr id="214029" name="Rectangle 13"/>
          <p:cNvSpPr/>
          <p:nvPr/>
        </p:nvSpPr>
        <p:spPr>
          <a:xfrm>
            <a:off x="2914650" y="4629150"/>
            <a:ext cx="628650" cy="3429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3</a:t>
            </a:r>
          </a:p>
        </p:txBody>
      </p:sp>
      <p:sp>
        <p:nvSpPr>
          <p:cNvPr id="214030" name="Rectangle 14"/>
          <p:cNvSpPr/>
          <p:nvPr/>
        </p:nvSpPr>
        <p:spPr>
          <a:xfrm>
            <a:off x="3543300" y="4629150"/>
            <a:ext cx="628650" cy="3429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4</a:t>
            </a:r>
          </a:p>
        </p:txBody>
      </p:sp>
      <p:sp>
        <p:nvSpPr>
          <p:cNvPr id="214031" name="Rectangle 15"/>
          <p:cNvSpPr/>
          <p:nvPr/>
        </p:nvSpPr>
        <p:spPr>
          <a:xfrm>
            <a:off x="4171950" y="4629150"/>
            <a:ext cx="628650" cy="3429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5</a:t>
            </a:r>
          </a:p>
        </p:txBody>
      </p:sp>
      <p:sp>
        <p:nvSpPr>
          <p:cNvPr id="214037" name="Text Box 21"/>
          <p:cNvSpPr txBox="1">
            <a:spLocks noChangeArrowheads="1"/>
          </p:cNvSpPr>
          <p:nvPr/>
        </p:nvSpPr>
        <p:spPr bwMode="auto">
          <a:xfrm>
            <a:off x="3543300" y="228600"/>
            <a:ext cx="268605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7033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sz="3000" b="1" u="sng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sz="3000" b="1" u="sng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214038" name="Oval 22"/>
          <p:cNvSpPr/>
          <p:nvPr/>
        </p:nvSpPr>
        <p:spPr>
          <a:xfrm>
            <a:off x="1428750" y="1943100"/>
            <a:ext cx="514350" cy="457200"/>
          </a:xfrm>
          <a:prstGeom prst="ellipse">
            <a:avLst/>
          </a:prstGeom>
          <a:solidFill>
            <a:srgbClr val="970338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rgbClr val="FFFF00"/>
                </a:solidFill>
                <a:latin typeface="Times New Roman" panose="02020603050405020304" pitchFamily="18" charset="0"/>
                <a:ea typeface=".VnTime" pitchFamily="34" charset="0"/>
              </a:rPr>
              <a:t>A</a:t>
            </a:r>
          </a:p>
        </p:txBody>
      </p:sp>
      <p:sp>
        <p:nvSpPr>
          <p:cNvPr id="214039" name="Oval 23"/>
          <p:cNvSpPr/>
          <p:nvPr/>
        </p:nvSpPr>
        <p:spPr>
          <a:xfrm>
            <a:off x="1428750" y="3714750"/>
            <a:ext cx="514350" cy="457200"/>
          </a:xfrm>
          <a:prstGeom prst="ellipse">
            <a:avLst/>
          </a:prstGeom>
          <a:solidFill>
            <a:srgbClr val="970338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rgbClr val="FFFF00"/>
                </a:solidFill>
                <a:latin typeface="Times New Roman" panose="02020603050405020304" pitchFamily="18" charset="0"/>
                <a:ea typeface=".VnTime" pitchFamily="34" charset="0"/>
              </a:rPr>
              <a:t>C</a:t>
            </a:r>
          </a:p>
        </p:txBody>
      </p:sp>
      <p:sp>
        <p:nvSpPr>
          <p:cNvPr id="214040" name="Oval 24"/>
          <p:cNvSpPr/>
          <p:nvPr/>
        </p:nvSpPr>
        <p:spPr>
          <a:xfrm>
            <a:off x="1428750" y="2800350"/>
            <a:ext cx="514350" cy="457200"/>
          </a:xfrm>
          <a:prstGeom prst="ellipse">
            <a:avLst/>
          </a:prstGeom>
          <a:solidFill>
            <a:srgbClr val="970338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rgbClr val="FFFF00"/>
                </a:solidFill>
                <a:latin typeface="Times New Roman" panose="02020603050405020304" pitchFamily="18" charset="0"/>
                <a:ea typeface=".VnTime" pitchFamily="34" charset="0"/>
              </a:rPr>
              <a:t>B</a:t>
            </a:r>
          </a:p>
        </p:txBody>
      </p:sp>
      <p:sp>
        <p:nvSpPr>
          <p:cNvPr id="214041" name="Oval 25"/>
          <p:cNvSpPr/>
          <p:nvPr/>
        </p:nvSpPr>
        <p:spPr>
          <a:xfrm>
            <a:off x="1428750" y="2800350"/>
            <a:ext cx="514350" cy="457200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rgbClr val="FF0000"/>
                </a:solidFill>
                <a:latin typeface="Times New Roman" panose="02020603050405020304" pitchFamily="18" charset="0"/>
                <a:ea typeface=".VnTime" pitchFamily="34" charset="0"/>
              </a:rPr>
              <a:t>B</a:t>
            </a:r>
          </a:p>
        </p:txBody>
      </p:sp>
      <p:sp>
        <p:nvSpPr>
          <p:cNvPr id="69660" name="Text Box 28"/>
          <p:cNvSpPr txBox="1"/>
          <p:nvPr/>
        </p:nvSpPr>
        <p:spPr>
          <a:xfrm>
            <a:off x="2035810" y="2865120"/>
            <a:ext cx="5963920" cy="457200"/>
          </a:xfrm>
          <a:prstGeom prst="rect">
            <a:avLst/>
          </a:prstGeom>
          <a:solidFill>
            <a:srgbClr val="CC99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0"/>
              </a:spcBef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.VnTime" pitchFamily="34" charset="0"/>
                <a:sym typeface="+mn-ea"/>
              </a:rPr>
              <a:t>Khí các-bô-níc, nước tiểu, chất cặn bã...</a:t>
            </a:r>
          </a:p>
        </p:txBody>
      </p:sp>
      <p:sp>
        <p:nvSpPr>
          <p:cNvPr id="215067" name="AutoShape 27"/>
          <p:cNvSpPr>
            <a:spLocks noChangeArrowheads="1"/>
          </p:cNvSpPr>
          <p:nvPr/>
        </p:nvSpPr>
        <p:spPr bwMode="auto">
          <a:xfrm>
            <a:off x="6477000" y="3143250"/>
            <a:ext cx="1543050" cy="857250"/>
          </a:xfrm>
          <a:prstGeom prst="cloudCallout">
            <a:avLst>
              <a:gd name="adj1" fmla="val 60495"/>
              <a:gd name="adj2" fmla="val 133472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ctr" eaLnBrk="1" hangingPunct="1"/>
            <a:r>
              <a:rPr sz="1350" b="1" err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140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14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140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14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140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14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140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696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696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696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214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215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1" grpId="0" bldLvl="0" animBg="1"/>
      <p:bldP spid="69638" grpId="0" bldLvl="0" animBg="1"/>
      <p:bldP spid="69640" grpId="0" bldLvl="0" animBg="1"/>
      <p:bldP spid="69641" grpId="0" bldLvl="0" animBg="1"/>
      <p:bldP spid="214027" grpId="0" bldLvl="0" animBg="1"/>
      <p:bldP spid="214027" grpId="1" bldLvl="0" animBg="1"/>
      <p:bldP spid="214028" grpId="0" bldLvl="0" animBg="1"/>
      <p:bldP spid="214028" grpId="1" bldLvl="0" animBg="1"/>
      <p:bldP spid="214029" grpId="0" bldLvl="0" animBg="1"/>
      <p:bldP spid="214029" grpId="1" bldLvl="0" animBg="1"/>
      <p:bldP spid="214030" grpId="0" bldLvl="0" animBg="1"/>
      <p:bldP spid="214030" grpId="1" bldLvl="0" animBg="1"/>
      <p:bldP spid="214031" grpId="0" bldLvl="0" animBg="1"/>
      <p:bldP spid="214031" grpId="1" bldLvl="0" animBg="1"/>
      <p:bldP spid="214037" grpId="0" bldLvl="0" animBg="1"/>
      <p:bldP spid="214038" grpId="0" bldLvl="0" animBg="1"/>
      <p:bldP spid="214039" grpId="0" bldLvl="0" animBg="1"/>
      <p:bldP spid="214040" grpId="0" bldLvl="0" animBg="1"/>
      <p:bldP spid="214041" grpId="0" animBg="1"/>
      <p:bldP spid="69660" grpId="0" bldLvl="0" animBg="1"/>
      <p:bldP spid="21506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/>
          <p:nvPr/>
        </p:nvSpPr>
        <p:spPr>
          <a:xfrm>
            <a:off x="1143000" y="-213995"/>
            <a:ext cx="309880" cy="4279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>
              <a:spcBef>
                <a:spcPct val="0"/>
              </a:spcBef>
            </a:pPr>
            <a:endParaRPr b="0">
              <a:solidFill>
                <a:srgbClr val="0000CC"/>
              </a:solidFill>
              <a:latin typeface=".VnTime" pitchFamily="34" charset="0"/>
              <a:ea typeface=".VnTime" pitchFamily="34" charset="0"/>
            </a:endParaRPr>
          </a:p>
        </p:txBody>
      </p:sp>
      <p:sp>
        <p:nvSpPr>
          <p:cNvPr id="70659" name="Rectangle 3"/>
          <p:cNvSpPr/>
          <p:nvPr/>
        </p:nvSpPr>
        <p:spPr>
          <a:xfrm>
            <a:off x="1143000" y="-235426"/>
            <a:ext cx="309880" cy="4279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>
              <a:spcBef>
                <a:spcPct val="0"/>
              </a:spcBef>
            </a:pPr>
            <a:endParaRPr b="0">
              <a:solidFill>
                <a:srgbClr val="0000CC"/>
              </a:solidFill>
              <a:latin typeface=".VnTime" pitchFamily="34" charset="0"/>
              <a:ea typeface=".VnTime" pitchFamily="34" charset="0"/>
            </a:endParaRPr>
          </a:p>
        </p:txBody>
      </p:sp>
      <p:sp>
        <p:nvSpPr>
          <p:cNvPr id="70660" name="Rectangle 4"/>
          <p:cNvSpPr/>
          <p:nvPr/>
        </p:nvSpPr>
        <p:spPr>
          <a:xfrm>
            <a:off x="1143000" y="2211309"/>
            <a:ext cx="309880" cy="4279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>
              <a:spcBef>
                <a:spcPct val="0"/>
              </a:spcBef>
            </a:pPr>
            <a:endParaRPr b="0">
              <a:solidFill>
                <a:srgbClr val="0000CC"/>
              </a:solidFill>
              <a:latin typeface=".VnTime" pitchFamily="34" charset="0"/>
              <a:ea typeface=".VnTime" pitchFamily="34" charset="0"/>
            </a:endParaRPr>
          </a:p>
        </p:txBody>
      </p:sp>
      <p:sp>
        <p:nvSpPr>
          <p:cNvPr id="216069" name="Text Box 5"/>
          <p:cNvSpPr txBox="1"/>
          <p:nvPr/>
        </p:nvSpPr>
        <p:spPr>
          <a:xfrm>
            <a:off x="246380" y="704850"/>
            <a:ext cx="8562340" cy="822960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28575">
            <a:noFill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0"/>
              </a:spcBef>
            </a:pPr>
            <a:r>
              <a:rPr lang="vi-VN" sz="2400" b="1">
                <a:solidFill>
                  <a:srgbClr val="DC1C57"/>
                </a:solidFill>
                <a:latin typeface="Times New Roman" panose="02020603050405020304" pitchFamily="18" charset="0"/>
                <a:ea typeface=".VnTime" pitchFamily="34" charset="0"/>
              </a:rPr>
              <a:t>Động vật lấy vào khí ô-xi, nước, thức ăn...và thải ra khí </a:t>
            </a:r>
          </a:p>
          <a:p>
            <a:pPr lvl="0" algn="ctr" eaLnBrk="1" hangingPunct="1">
              <a:spcBef>
                <a:spcPct val="0"/>
              </a:spcBef>
            </a:pPr>
            <a:r>
              <a:rPr lang="vi-VN" sz="2400" b="1">
                <a:solidFill>
                  <a:srgbClr val="DC1C57"/>
                </a:solidFill>
                <a:latin typeface="Times New Roman" panose="02020603050405020304" pitchFamily="18" charset="0"/>
                <a:ea typeface=".VnTime" pitchFamily="34" charset="0"/>
              </a:rPr>
              <a:t>các-bô-níc, nước tiểu, chất cặn bã... được gọi là quá trình gì ?</a:t>
            </a:r>
          </a:p>
        </p:txBody>
      </p:sp>
      <p:sp>
        <p:nvSpPr>
          <p:cNvPr id="70662" name="Text Box 6"/>
          <p:cNvSpPr txBox="1"/>
          <p:nvPr/>
        </p:nvSpPr>
        <p:spPr>
          <a:xfrm>
            <a:off x="1657985" y="1967230"/>
            <a:ext cx="7150735" cy="502920"/>
          </a:xfrm>
          <a:prstGeom prst="rect">
            <a:avLst/>
          </a:prstGeom>
          <a:solidFill>
            <a:srgbClr val="000080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0"/>
              </a:spcBef>
            </a:pPr>
            <a:r>
              <a:rPr lang="vi-VN" sz="2700" b="1">
                <a:solidFill>
                  <a:srgbClr val="FFFFFF"/>
                </a:solidFill>
                <a:latin typeface="Times New Roman" panose="02020603050405020304" pitchFamily="18" charset="0"/>
                <a:ea typeface=".VnTime" pitchFamily="34" charset="0"/>
              </a:rPr>
              <a:t>Trao đổi chất giữa thực vật với môi trường.</a:t>
            </a:r>
          </a:p>
        </p:txBody>
      </p:sp>
      <p:sp>
        <p:nvSpPr>
          <p:cNvPr id="70663" name="Text Box 7"/>
          <p:cNvSpPr txBox="1"/>
          <p:nvPr/>
        </p:nvSpPr>
        <p:spPr>
          <a:xfrm>
            <a:off x="1143000" y="2400300"/>
            <a:ext cx="1771650" cy="91503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ahoma" panose="020B0604030504040204" pitchFamily="34" charset="0"/>
                <a:ea typeface=".VnTime" pitchFamily="34" charset="0"/>
              </a:rPr>
              <a:t> </a:t>
            </a:r>
          </a:p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ahoma" panose="020B0604030504040204" pitchFamily="34" charset="0"/>
                <a:ea typeface=".VnTime" pitchFamily="34" charset="0"/>
              </a:rPr>
              <a:t> </a:t>
            </a:r>
          </a:p>
          <a:p>
            <a:pPr lvl="0" algn="ctr" eaLnBrk="1" hangingPunct="1">
              <a:spcBef>
                <a:spcPct val="0"/>
              </a:spcBef>
            </a:pPr>
            <a:endParaRPr b="1">
              <a:solidFill>
                <a:schemeClr val="bg1"/>
              </a:solidFill>
              <a:latin typeface="Tahoma" panose="020B0604030504040204" pitchFamily="34" charset="0"/>
              <a:ea typeface=".VnTime" pitchFamily="34" charset="0"/>
            </a:endParaRPr>
          </a:p>
        </p:txBody>
      </p:sp>
      <p:sp>
        <p:nvSpPr>
          <p:cNvPr id="70664" name="Text Box 8"/>
          <p:cNvSpPr txBox="1"/>
          <p:nvPr/>
        </p:nvSpPr>
        <p:spPr>
          <a:xfrm>
            <a:off x="1676400" y="2881630"/>
            <a:ext cx="4028440" cy="502920"/>
          </a:xfrm>
          <a:prstGeom prst="rect">
            <a:avLst/>
          </a:prstGeom>
          <a:solidFill>
            <a:srgbClr val="000080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0"/>
              </a:spcBef>
            </a:pPr>
            <a:r>
              <a:rPr lang="vi-VN" sz="2700" b="1">
                <a:solidFill>
                  <a:srgbClr val="FFFFFF"/>
                </a:solidFill>
                <a:latin typeface="Times New Roman" panose="02020603050405020304" pitchFamily="18" charset="0"/>
                <a:ea typeface=".VnTime" pitchFamily="34" charset="0"/>
                <a:sym typeface="+mn-ea"/>
              </a:rPr>
              <a:t>Trao đổi chất ở thực vật .</a:t>
            </a:r>
            <a:endParaRPr sz="2700" b="1">
              <a:solidFill>
                <a:srgbClr val="FFFFFF"/>
              </a:solidFill>
              <a:latin typeface="Times New Roman" panose="02020603050405020304" pitchFamily="18" charset="0"/>
              <a:ea typeface=".VnTime" pitchFamily="34" charset="0"/>
            </a:endParaRPr>
          </a:p>
        </p:txBody>
      </p:sp>
      <p:sp>
        <p:nvSpPr>
          <p:cNvPr id="70665" name="Text Box 9"/>
          <p:cNvSpPr txBox="1"/>
          <p:nvPr/>
        </p:nvSpPr>
        <p:spPr>
          <a:xfrm>
            <a:off x="1676400" y="3714750"/>
            <a:ext cx="6751320" cy="502920"/>
          </a:xfrm>
          <a:prstGeom prst="rect">
            <a:avLst/>
          </a:prstGeom>
          <a:solidFill>
            <a:srgbClr val="000080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0"/>
              </a:spcBef>
            </a:pPr>
            <a:r>
              <a:rPr lang="vi-VN" sz="2700" b="1">
                <a:solidFill>
                  <a:srgbClr val="FFFFFF"/>
                </a:solidFill>
                <a:latin typeface="Times New Roman" panose="02020603050405020304" pitchFamily="18" charset="0"/>
                <a:ea typeface=".VnTime" pitchFamily="34" charset="0"/>
                <a:sym typeface="+mn-ea"/>
              </a:rPr>
              <a:t>Trao đổi chất giữa động vật và môi trường</a:t>
            </a:r>
            <a:r>
              <a:rPr sz="1350" b="0">
                <a:solidFill>
                  <a:srgbClr val="FFFFFF"/>
                </a:solidFill>
                <a:latin typeface="Times New Roman" panose="02020603050405020304" pitchFamily="18" charset="0"/>
                <a:ea typeface=".VnTime" pitchFamily="34" charset="0"/>
              </a:rPr>
              <a:t> </a:t>
            </a:r>
          </a:p>
        </p:txBody>
      </p:sp>
      <p:pic>
        <p:nvPicPr>
          <p:cNvPr id="216075" name="Picture 11" descr="dongho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193381"/>
            <a:ext cx="809625" cy="9501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6076" name="Rectangle 12"/>
          <p:cNvSpPr/>
          <p:nvPr/>
        </p:nvSpPr>
        <p:spPr>
          <a:xfrm>
            <a:off x="1657350" y="4629150"/>
            <a:ext cx="628650" cy="3429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1</a:t>
            </a:r>
          </a:p>
        </p:txBody>
      </p:sp>
      <p:sp>
        <p:nvSpPr>
          <p:cNvPr id="216077" name="Rectangle 13"/>
          <p:cNvSpPr/>
          <p:nvPr/>
        </p:nvSpPr>
        <p:spPr>
          <a:xfrm>
            <a:off x="2286000" y="4629150"/>
            <a:ext cx="628650" cy="3429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2</a:t>
            </a:r>
          </a:p>
        </p:txBody>
      </p:sp>
      <p:sp>
        <p:nvSpPr>
          <p:cNvPr id="216078" name="Rectangle 14"/>
          <p:cNvSpPr/>
          <p:nvPr/>
        </p:nvSpPr>
        <p:spPr>
          <a:xfrm>
            <a:off x="2914650" y="4629150"/>
            <a:ext cx="628650" cy="3429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3</a:t>
            </a:r>
          </a:p>
        </p:txBody>
      </p:sp>
      <p:sp>
        <p:nvSpPr>
          <p:cNvPr id="216079" name="Rectangle 15"/>
          <p:cNvSpPr/>
          <p:nvPr/>
        </p:nvSpPr>
        <p:spPr>
          <a:xfrm>
            <a:off x="3543300" y="4629150"/>
            <a:ext cx="628650" cy="3429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4</a:t>
            </a:r>
          </a:p>
        </p:txBody>
      </p:sp>
      <p:sp>
        <p:nvSpPr>
          <p:cNvPr id="216080" name="Rectangle 16"/>
          <p:cNvSpPr/>
          <p:nvPr/>
        </p:nvSpPr>
        <p:spPr>
          <a:xfrm>
            <a:off x="4171950" y="4629150"/>
            <a:ext cx="628650" cy="3429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chemeClr val="bg1"/>
                </a:solidFill>
                <a:latin typeface="Times New Roman" panose="02020603050405020304" pitchFamily="18" charset="0"/>
                <a:ea typeface=".VnTime" pitchFamily="34" charset="0"/>
              </a:rPr>
              <a:t>5</a:t>
            </a:r>
          </a:p>
        </p:txBody>
      </p:sp>
      <p:sp>
        <p:nvSpPr>
          <p:cNvPr id="216086" name="Text Box 22"/>
          <p:cNvSpPr txBox="1">
            <a:spLocks noChangeArrowheads="1"/>
          </p:cNvSpPr>
          <p:nvPr/>
        </p:nvSpPr>
        <p:spPr bwMode="auto">
          <a:xfrm>
            <a:off x="2971800" y="76200"/>
            <a:ext cx="274320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7033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sz="3000" b="1" u="sng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sz="3000" b="1" u="sng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3</a:t>
            </a:r>
          </a:p>
        </p:txBody>
      </p:sp>
      <p:sp>
        <p:nvSpPr>
          <p:cNvPr id="216087" name="Oval 23"/>
          <p:cNvSpPr/>
          <p:nvPr/>
        </p:nvSpPr>
        <p:spPr>
          <a:xfrm>
            <a:off x="819150" y="1943100"/>
            <a:ext cx="514350" cy="457200"/>
          </a:xfrm>
          <a:prstGeom prst="ellipse">
            <a:avLst/>
          </a:prstGeom>
          <a:solidFill>
            <a:srgbClr val="970338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rgbClr val="FFFF00"/>
                </a:solidFill>
                <a:latin typeface="Tahoma" panose="020B0604030504040204" pitchFamily="34" charset="0"/>
                <a:ea typeface=".VnTime" pitchFamily="34" charset="0"/>
              </a:rPr>
              <a:t>A</a:t>
            </a:r>
          </a:p>
        </p:txBody>
      </p:sp>
      <p:sp>
        <p:nvSpPr>
          <p:cNvPr id="216088" name="Oval 24"/>
          <p:cNvSpPr/>
          <p:nvPr/>
        </p:nvSpPr>
        <p:spPr>
          <a:xfrm>
            <a:off x="819150" y="3714750"/>
            <a:ext cx="514350" cy="457200"/>
          </a:xfrm>
          <a:prstGeom prst="ellipse">
            <a:avLst/>
          </a:prstGeom>
          <a:solidFill>
            <a:srgbClr val="970338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rgbClr val="FFFF00"/>
                </a:solidFill>
                <a:latin typeface="Tahoma" panose="020B0604030504040204" pitchFamily="34" charset="0"/>
                <a:ea typeface=".VnTime" pitchFamily="34" charset="0"/>
              </a:rPr>
              <a:t>C</a:t>
            </a:r>
          </a:p>
        </p:txBody>
      </p:sp>
      <p:sp>
        <p:nvSpPr>
          <p:cNvPr id="216089" name="Oval 25"/>
          <p:cNvSpPr/>
          <p:nvPr/>
        </p:nvSpPr>
        <p:spPr>
          <a:xfrm>
            <a:off x="842010" y="2800350"/>
            <a:ext cx="514350" cy="457200"/>
          </a:xfrm>
          <a:prstGeom prst="ellipse">
            <a:avLst/>
          </a:prstGeom>
          <a:solidFill>
            <a:srgbClr val="970338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sz="2700" b="1">
                <a:solidFill>
                  <a:srgbClr val="FFFF00"/>
                </a:solidFill>
                <a:latin typeface="Times New Roman" panose="02020603050405020304" pitchFamily="18" charset="0"/>
                <a:ea typeface=".VnTime" pitchFamily="34" charset="0"/>
              </a:rPr>
              <a:t>B</a:t>
            </a:r>
          </a:p>
        </p:txBody>
      </p:sp>
      <p:sp>
        <p:nvSpPr>
          <p:cNvPr id="216091" name="AutoShape 27"/>
          <p:cNvSpPr>
            <a:spLocks noChangeArrowheads="1"/>
          </p:cNvSpPr>
          <p:nvPr/>
        </p:nvSpPr>
        <p:spPr bwMode="auto">
          <a:xfrm>
            <a:off x="6096000" y="2762250"/>
            <a:ext cx="1543050" cy="857250"/>
          </a:xfrm>
          <a:prstGeom prst="cloudCallout">
            <a:avLst>
              <a:gd name="adj1" fmla="val 60495"/>
              <a:gd name="adj2" fmla="val 133472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ctr" eaLnBrk="1" hangingPunct="1"/>
            <a:r>
              <a:rPr sz="1350" b="1" err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Hết giờ</a:t>
            </a:r>
          </a:p>
        </p:txBody>
      </p:sp>
      <p:sp>
        <p:nvSpPr>
          <p:cNvPr id="2" name="Text Box 9"/>
          <p:cNvSpPr txBox="1"/>
          <p:nvPr/>
        </p:nvSpPr>
        <p:spPr>
          <a:xfrm>
            <a:off x="1673860" y="3712210"/>
            <a:ext cx="6751320" cy="502920"/>
          </a:xfrm>
          <a:prstGeom prst="rect">
            <a:avLst/>
          </a:prstGeom>
          <a:solidFill>
            <a:srgbClr val="000080"/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0"/>
              </a:spcBef>
            </a:pPr>
            <a:r>
              <a:rPr lang="vi-VN" sz="2700" b="1">
                <a:solidFill>
                  <a:srgbClr val="FF0000"/>
                </a:solidFill>
                <a:latin typeface="Times New Roman" panose="02020603050405020304" pitchFamily="18" charset="0"/>
                <a:ea typeface=".VnTime" pitchFamily="34" charset="0"/>
                <a:sym typeface="+mn-ea"/>
              </a:rPr>
              <a:t>Trao đổi chất giữa động vật và môi trường</a:t>
            </a:r>
            <a:r>
              <a:rPr sz="1350" b="0">
                <a:solidFill>
                  <a:srgbClr val="FFFFFF"/>
                </a:solidFill>
                <a:latin typeface="Times New Roman" panose="02020603050405020304" pitchFamily="18" charset="0"/>
                <a:ea typeface=".VnTime" pitchFamily="34" charset="0"/>
              </a:rPr>
              <a:t> </a:t>
            </a:r>
          </a:p>
        </p:txBody>
      </p:sp>
      <p:sp>
        <p:nvSpPr>
          <p:cNvPr id="3" name="Oval 24"/>
          <p:cNvSpPr/>
          <p:nvPr/>
        </p:nvSpPr>
        <p:spPr>
          <a:xfrm>
            <a:off x="828040" y="3700780"/>
            <a:ext cx="514350" cy="457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>
              <a:spcBef>
                <a:spcPct val="0"/>
              </a:spcBef>
            </a:pPr>
            <a:r>
              <a:rPr b="1">
                <a:solidFill>
                  <a:srgbClr val="FFFF00"/>
                </a:solidFill>
                <a:latin typeface="Tahoma" panose="020B0604030504040204" pitchFamily="34" charset="0"/>
                <a:ea typeface=".VnTime" pitchFamily="3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160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16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160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16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160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16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16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06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706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06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21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bldLvl="0" animBg="1"/>
      <p:bldP spid="70662" grpId="0" bldLvl="0" animBg="1"/>
      <p:bldP spid="70664" grpId="0" bldLvl="0" animBg="1"/>
      <p:bldP spid="70665" grpId="0" bldLvl="0" animBg="1"/>
      <p:bldP spid="216076" grpId="0" bldLvl="0" animBg="1"/>
      <p:bldP spid="216076" grpId="1" bldLvl="0" animBg="1"/>
      <p:bldP spid="216077" grpId="0" bldLvl="0" animBg="1"/>
      <p:bldP spid="216077" grpId="1" bldLvl="0" animBg="1"/>
      <p:bldP spid="216078" grpId="0" bldLvl="0" animBg="1"/>
      <p:bldP spid="216078" grpId="1" bldLvl="0" animBg="1"/>
      <p:bldP spid="216079" grpId="0" bldLvl="0" animBg="1"/>
      <p:bldP spid="216079" grpId="1" bldLvl="0" animBg="1"/>
      <p:bldP spid="216080" grpId="0" bldLvl="0" animBg="1"/>
      <p:bldP spid="216080" grpId="1" bldLvl="0" animBg="1"/>
      <p:bldP spid="216086" grpId="0" bldLvl="0" animBg="1"/>
      <p:bldP spid="216087" grpId="0" bldLvl="0" animBg="1"/>
      <p:bldP spid="216088" grpId="0" bldLvl="0" animBg="1"/>
      <p:bldP spid="216089" grpId="0" bldLvl="0" animBg="1"/>
      <p:bldP spid="216091" grpId="0" bldLvl="0" animBg="1"/>
      <p:bldP spid="2" grpId="0" bldLvl="0" animBg="1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76200" y="134937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quá trình sống</a:t>
            </a:r>
            <a:r>
              <a: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động vật phải thường xuyên lấy </a:t>
            </a:r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 trường: khí ô xi có trong không khí,  nước, thức ăn, và </a:t>
            </a:r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thải ra môi trường khí các- bô - níc, các chất  cặn bã, nước tiểu, .... Quá trình đó được gọi là quá trình trao đổi chất giữa động vật và môi trường.                                                                   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59055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smtClean="0">
                <a:solidFill>
                  <a:srgbClr val="FF0000"/>
                </a:solidFill>
              </a:rPr>
              <a:t>Ghi nhớ</a:t>
            </a:r>
            <a:endParaRPr lang="en-US" sz="4000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Picture 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46923"/>
            <a:ext cx="2420938" cy="119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 descr="Picture 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485900"/>
            <a:ext cx="2209800" cy="110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 descr="Picture 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428750"/>
            <a:ext cx="1981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 descr="Picture 0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2628900"/>
            <a:ext cx="1981200" cy="126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2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2686050"/>
            <a:ext cx="236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3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3886200"/>
            <a:ext cx="2057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4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3943350"/>
            <a:ext cx="236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5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388620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7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628900"/>
            <a:ext cx="2362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8" name="Picture 20" descr="HUOU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2200" y="2800350"/>
            <a:ext cx="236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9" name="Picture 21" descr="docu000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00600" y="1428751"/>
            <a:ext cx="2438400" cy="126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0" name="Picture 22" descr="Picture 0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" y="1428750"/>
            <a:ext cx="2384425" cy="123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0" y="171450"/>
            <a:ext cx="9220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CC3300"/>
                </a:solidFill>
                <a:latin typeface="VNI-Times" pitchFamily="2" charset="0"/>
              </a:rPr>
              <a:t>1/ Keå teân  ñoäng vaät coù trong hình thuoäc nhoùm ñoäng vaät aên thòt  vaø nhoùm ñoäng vaät aên thöïc vaät ?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14300"/>
            <a:ext cx="46482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CC3300"/>
                </a:solidFill>
                <a:latin typeface="VNI-Times" pitchFamily="2" charset="0"/>
              </a:rPr>
              <a:t>Teân  ñoäng vaät coù trong hình thuoäc nhoùm ñoäng vaät aên thòt laø: 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4648200" y="0"/>
            <a:ext cx="449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CC3300"/>
                </a:solidFill>
                <a:latin typeface="VNI-Times" pitchFamily="2" charset="0"/>
              </a:rPr>
              <a:t>Teân  ñoäng vaät coù trong hình thuoäc nhoùm ñoäng vaät aên thöïc vaät laø:</a:t>
            </a:r>
          </a:p>
        </p:txBody>
      </p:sp>
      <p:pic>
        <p:nvPicPr>
          <p:cNvPr id="19470" name="Picture 14" descr="Picture 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8323"/>
            <a:ext cx="2420938" cy="142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Picture 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00150"/>
            <a:ext cx="3429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00300"/>
            <a:ext cx="2438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2445575"/>
            <a:ext cx="2209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714750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19" descr="Picture 0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3886200"/>
            <a:ext cx="2133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3886200"/>
            <a:ext cx="2209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95700" y="1326325"/>
            <a:ext cx="2209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2" descr="HUOU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39150" y="2628900"/>
            <a:ext cx="2133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23" descr="docu000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34300" y="2628901"/>
            <a:ext cx="2133600" cy="126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24" descr="Picture 0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11976" y="1393032"/>
            <a:ext cx="2232025" cy="123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Line 25"/>
          <p:cNvSpPr>
            <a:spLocks noChangeShapeType="1"/>
          </p:cNvSpPr>
          <p:nvPr/>
        </p:nvSpPr>
        <p:spPr bwMode="auto">
          <a:xfrm>
            <a:off x="4648200" y="0"/>
            <a:ext cx="0" cy="51435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94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52400" y="2019300"/>
            <a:ext cx="8991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>
                <a:solidFill>
                  <a:srgbClr val="CC3300"/>
                </a:solidFill>
                <a:latin typeface="VNI-Times" pitchFamily="2" charset="0"/>
              </a:rPr>
              <a:t>2/ Theá naøo </a:t>
            </a:r>
            <a:r>
              <a:rPr lang="en-US" sz="40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smtClean="0">
                <a:solidFill>
                  <a:srgbClr val="CC3300"/>
                </a:solidFill>
                <a:latin typeface="VNI-Times" pitchFamily="2" charset="0"/>
              </a:rPr>
              <a:t>ñoäng </a:t>
            </a:r>
            <a:r>
              <a:rPr lang="en-US" sz="4000" b="1">
                <a:solidFill>
                  <a:srgbClr val="CC3300"/>
                </a:solidFill>
                <a:latin typeface="VNI-Times" pitchFamily="2" charset="0"/>
              </a:rPr>
              <a:t>vaät aên taïp ?</a:t>
            </a:r>
            <a:r>
              <a:rPr lang="en-US" sz="3600">
                <a:solidFill>
                  <a:schemeClr val="tx2"/>
                </a:solidFill>
                <a:latin typeface="VNI-Times" pitchFamily="2" charset="0"/>
              </a:rPr>
              <a:t> </a:t>
            </a:r>
          </a:p>
        </p:txBody>
      </p:sp>
      <p:pic>
        <p:nvPicPr>
          <p:cNvPr id="59402" name="Picture 10" descr="Picture 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3505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27654" descr="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5030" y="228600"/>
            <a:ext cx="4861560" cy="457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27656" name="Rectangle 27655"/>
          <p:cNvSpPr/>
          <p:nvPr/>
        </p:nvSpPr>
        <p:spPr>
          <a:xfrm>
            <a:off x="533400" y="457200"/>
            <a:ext cx="1428750" cy="571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>
                <a:ln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Cây</a:t>
            </a:r>
          </a:p>
        </p:txBody>
      </p:sp>
      <p:sp>
        <p:nvSpPr>
          <p:cNvPr id="27657" name="Rectangle 27656"/>
          <p:cNvSpPr/>
          <p:nvPr/>
        </p:nvSpPr>
        <p:spPr>
          <a:xfrm>
            <a:off x="693420" y="4114800"/>
            <a:ext cx="115443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>
                <a:ln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V</a:t>
            </a:r>
            <a:r>
              <a:rPr lang="vi-VN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ịt</a:t>
            </a:r>
          </a:p>
        </p:txBody>
      </p:sp>
      <p:sp>
        <p:nvSpPr>
          <p:cNvPr id="27658" name="Oval 27657"/>
          <p:cNvSpPr/>
          <p:nvPr/>
        </p:nvSpPr>
        <p:spPr>
          <a:xfrm>
            <a:off x="7277100" y="228600"/>
            <a:ext cx="1485900" cy="800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>
                <a:ln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Mặt trời</a:t>
            </a:r>
          </a:p>
        </p:txBody>
      </p:sp>
      <p:sp>
        <p:nvSpPr>
          <p:cNvPr id="27659" name="Oval 27658"/>
          <p:cNvSpPr/>
          <p:nvPr/>
        </p:nvSpPr>
        <p:spPr>
          <a:xfrm>
            <a:off x="7410450" y="1562100"/>
            <a:ext cx="1257300" cy="6286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>
                <a:ln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B</a:t>
            </a:r>
            <a:r>
              <a:rPr lang="vi-VN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ò</a:t>
            </a:r>
          </a:p>
        </p:txBody>
      </p:sp>
      <p:sp>
        <p:nvSpPr>
          <p:cNvPr id="27661" name="Oval 27660"/>
          <p:cNvSpPr/>
          <p:nvPr/>
        </p:nvSpPr>
        <p:spPr>
          <a:xfrm>
            <a:off x="7296150" y="4057650"/>
            <a:ext cx="1587500" cy="6286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>
                <a:ln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Nước</a:t>
            </a:r>
          </a:p>
        </p:txBody>
      </p:sp>
      <p:sp>
        <p:nvSpPr>
          <p:cNvPr id="27662" name="Rectangle 27661"/>
          <p:cNvSpPr/>
          <p:nvPr/>
        </p:nvSpPr>
        <p:spPr>
          <a:xfrm>
            <a:off x="7383145" y="2752725"/>
            <a:ext cx="1273175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>
                <a:ln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S</a:t>
            </a:r>
            <a:r>
              <a:rPr lang="vi-VN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ư tử</a:t>
            </a:r>
          </a:p>
        </p:txBody>
      </p:sp>
      <p:sp>
        <p:nvSpPr>
          <p:cNvPr id="27663" name="Straight Connector 27662"/>
          <p:cNvSpPr/>
          <p:nvPr/>
        </p:nvSpPr>
        <p:spPr>
          <a:xfrm rot="1800000" flipV="1">
            <a:off x="2052955" y="1840230"/>
            <a:ext cx="1337310" cy="49403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64" name="Straight Connector 27663"/>
          <p:cNvSpPr/>
          <p:nvPr/>
        </p:nvSpPr>
        <p:spPr>
          <a:xfrm flipV="1">
            <a:off x="1847850" y="4421505"/>
            <a:ext cx="2045335" cy="63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67" name="Straight Connector 27666"/>
          <p:cNvSpPr/>
          <p:nvPr/>
        </p:nvSpPr>
        <p:spPr>
          <a:xfrm rot="11880000" flipH="1">
            <a:off x="1952625" y="794385"/>
            <a:ext cx="2091055" cy="31877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68" name="Straight Connector 27667"/>
          <p:cNvSpPr/>
          <p:nvPr/>
        </p:nvSpPr>
        <p:spPr>
          <a:xfrm flipH="1">
            <a:off x="5144135" y="4421505"/>
            <a:ext cx="2151380" cy="12890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69" name="Straight Connector 27668"/>
          <p:cNvSpPr/>
          <p:nvPr/>
        </p:nvSpPr>
        <p:spPr>
          <a:xfrm rot="20640000" flipH="1" flipV="1">
            <a:off x="4979670" y="3040380"/>
            <a:ext cx="2395855" cy="3905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71" name="Straight Connector 27670"/>
          <p:cNvSpPr/>
          <p:nvPr/>
        </p:nvSpPr>
        <p:spPr>
          <a:xfrm flipH="1">
            <a:off x="5979160" y="1890395"/>
            <a:ext cx="1430655" cy="63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73" name="Straight Connector 27672"/>
          <p:cNvSpPr/>
          <p:nvPr/>
        </p:nvSpPr>
        <p:spPr>
          <a:xfrm flipH="1" flipV="1">
            <a:off x="6210300" y="598170"/>
            <a:ext cx="1066800" cy="3048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74" name="Oval 27673"/>
          <p:cNvSpPr/>
          <p:nvPr/>
        </p:nvSpPr>
        <p:spPr>
          <a:xfrm>
            <a:off x="533400" y="1562100"/>
            <a:ext cx="1543050" cy="7429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>
                <a:ln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Hươu</a:t>
            </a:r>
          </a:p>
        </p:txBody>
      </p:sp>
      <p:sp>
        <p:nvSpPr>
          <p:cNvPr id="27675" name="Straight Connector 27674"/>
          <p:cNvSpPr/>
          <p:nvPr/>
        </p:nvSpPr>
        <p:spPr>
          <a:xfrm>
            <a:off x="2019300" y="3181350"/>
            <a:ext cx="1404620" cy="68707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76" name="Oval 27675"/>
          <p:cNvSpPr/>
          <p:nvPr/>
        </p:nvSpPr>
        <p:spPr>
          <a:xfrm>
            <a:off x="552450" y="2781300"/>
            <a:ext cx="1543050" cy="7429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>
                <a:ln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C</a:t>
            </a:r>
            <a:r>
              <a:rPr lang="vi-VN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ỏ</a:t>
            </a:r>
          </a:p>
        </p:txBody>
      </p:sp>
      <p:sp>
        <p:nvSpPr>
          <p:cNvPr id="27679" name="Straight Connector 27678"/>
          <p:cNvSpPr/>
          <p:nvPr/>
        </p:nvSpPr>
        <p:spPr>
          <a:xfrm flipV="1">
            <a:off x="2070735" y="2106930"/>
            <a:ext cx="3439160" cy="111823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80" name="Straight Connector 27679"/>
          <p:cNvSpPr/>
          <p:nvPr/>
        </p:nvSpPr>
        <p:spPr>
          <a:xfrm flipV="1">
            <a:off x="2106930" y="2567940"/>
            <a:ext cx="812800" cy="6286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>
    <p:cover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20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8" dur="20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1" dur="2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4" dur="2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7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0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5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2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  <p:bldP spid="27658" grpId="0" animBg="1"/>
      <p:bldP spid="27658" grpId="1" animBg="1"/>
      <p:bldP spid="27658" grpId="2" animBg="1"/>
      <p:bldP spid="27659" grpId="0" animBg="1"/>
      <p:bldP spid="27661" grpId="0" animBg="1"/>
      <p:bldP spid="27661" grpId="1" animBg="1"/>
      <p:bldP spid="27662" grpId="0" animBg="1"/>
      <p:bldP spid="27674" grpId="0" animBg="1"/>
      <p:bldP spid="27676" grpId="0" animBg="1"/>
      <p:bldP spid="2767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42875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Những yếu tố nào động vật thường xuyên phải lấy từ môi trường để duy trì sự sống ?</a:t>
            </a: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Trong quá trình sống , động vật thường xuyên thải ra môi trường những gì ?</a:t>
            </a:r>
            <a:endParaRPr lang="en-US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81915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Thảo luận nhóm 4 </a:t>
            </a:r>
            <a:endParaRPr 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76200" y="134937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quá trình sống</a:t>
            </a:r>
            <a:r>
              <a: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động vật phải thường xuyên lấy </a:t>
            </a:r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 trường: khí ô xi có trong không khí,  nước, thức ăn, và </a:t>
            </a:r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thải ra môi trường khí các- bô - níc, các chất  cặn bã, nước tiểu, .... Quá trình đó được gọi là quá trình trao đổi chất giữa động vật và môi trường.                                                                   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59055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smtClean="0">
                <a:solidFill>
                  <a:srgbClr val="FF0000"/>
                </a:solidFill>
              </a:rPr>
              <a:t>Ghi nhớ</a:t>
            </a:r>
            <a:endParaRPr lang="en-US" sz="4000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024255" y="360680"/>
            <a:ext cx="7263130" cy="4206240"/>
          </a:xfrm>
          <a:prstGeom prst="rect">
            <a:avLst/>
          </a:prstGeom>
          <a:solidFill>
            <a:srgbClr val="94EC9F"/>
          </a:solidFill>
        </p:spPr>
        <p:txBody>
          <a:bodyPr wrap="square" rtlCol="0">
            <a:spAutoFit/>
          </a:bodyPr>
          <a:lstStyle/>
          <a:p>
            <a:endParaRPr lang="vi-VN" altLang="en-US"/>
          </a:p>
          <a:p>
            <a:endParaRPr lang="vi-VN" altLang="en-US"/>
          </a:p>
          <a:p>
            <a:endParaRPr lang="vi-VN" altLang="en-US"/>
          </a:p>
          <a:p>
            <a:endParaRPr lang="vi-VN" altLang="en-US"/>
          </a:p>
          <a:p>
            <a:endParaRPr lang="vi-VN" altLang="en-US"/>
          </a:p>
          <a:p>
            <a:endParaRPr lang="vi-VN" altLang="en-US"/>
          </a:p>
          <a:p>
            <a:endParaRPr lang="vi-VN" altLang="en-US"/>
          </a:p>
          <a:p>
            <a:endParaRPr lang="vi-VN" altLang="en-US"/>
          </a:p>
          <a:p>
            <a:endParaRPr lang="vi-VN" altLang="en-US"/>
          </a:p>
          <a:p>
            <a:endParaRPr lang="vi-VN" altLang="en-US"/>
          </a:p>
          <a:p>
            <a:endParaRPr lang="vi-VN" altLang="en-US"/>
          </a:p>
          <a:p>
            <a:endParaRPr lang="vi-VN" altLang="en-US"/>
          </a:p>
          <a:p>
            <a:endParaRPr lang="vi-VN" altLang="en-US"/>
          </a:p>
          <a:p>
            <a:endParaRPr lang="vi-VN" altLang="en-US"/>
          </a:p>
          <a:p>
            <a:endParaRPr lang="vi-VN" altLang="en-US"/>
          </a:p>
        </p:txBody>
      </p:sp>
      <p:sp>
        <p:nvSpPr>
          <p:cNvPr id="7" name="Text Box 6"/>
          <p:cNvSpPr txBox="1"/>
          <p:nvPr/>
        </p:nvSpPr>
        <p:spPr>
          <a:xfrm>
            <a:off x="1621790" y="534035"/>
            <a:ext cx="135445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000" b="1"/>
              <a:t>Hấp thụ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396990" y="508635"/>
            <a:ext cx="104140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b="1"/>
              <a:t>Thải ra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355725" y="1127125"/>
            <a:ext cx="1692275" cy="365760"/>
          </a:xfrm>
          <a:prstGeom prst="rect">
            <a:avLst/>
          </a:prstGeom>
          <a:solidFill>
            <a:srgbClr val="FFFE6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/>
              <a:t>Khí ô-xi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355725" y="2102485"/>
            <a:ext cx="1692275" cy="396240"/>
          </a:xfrm>
          <a:prstGeom prst="rect">
            <a:avLst/>
          </a:prstGeom>
          <a:solidFill>
            <a:srgbClr val="FFFE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/>
              <a:t>Nước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156325" y="3023235"/>
            <a:ext cx="1692275" cy="365760"/>
          </a:xfrm>
          <a:prstGeom prst="rect">
            <a:avLst/>
          </a:prstGeom>
          <a:solidFill>
            <a:srgbClr val="FFFE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/>
              <a:t>Các chất thải</a:t>
            </a:r>
          </a:p>
        </p:txBody>
      </p:sp>
      <p:sp>
        <p:nvSpPr>
          <p:cNvPr id="16" name="Oval 15"/>
          <p:cNvSpPr/>
          <p:nvPr/>
        </p:nvSpPr>
        <p:spPr>
          <a:xfrm>
            <a:off x="3886200" y="1651635"/>
            <a:ext cx="1616710" cy="1388110"/>
          </a:xfrm>
          <a:prstGeom prst="ellipse">
            <a:avLst/>
          </a:prstGeom>
          <a:solidFill>
            <a:srgbClr val="FFF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</a:rPr>
              <a:t>ĐỘNG VẬT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91815" y="1570990"/>
            <a:ext cx="946785" cy="314960"/>
          </a:xfrm>
          <a:prstGeom prst="straightConnector1">
            <a:avLst/>
          </a:prstGeom>
          <a:ln w="31750" cmpd="sng">
            <a:solidFill>
              <a:srgbClr val="0062A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87340" y="1504950"/>
            <a:ext cx="838200" cy="381000"/>
          </a:xfrm>
          <a:prstGeom prst="straightConnector1">
            <a:avLst/>
          </a:prstGeom>
          <a:ln w="31750" cmpd="sng">
            <a:solidFill>
              <a:srgbClr val="0062A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00400" y="2301240"/>
            <a:ext cx="609600" cy="0"/>
          </a:xfrm>
          <a:prstGeom prst="straightConnector1">
            <a:avLst/>
          </a:prstGeom>
          <a:ln w="31750" cmpd="sng">
            <a:solidFill>
              <a:srgbClr val="0062A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02910" y="2275840"/>
            <a:ext cx="609600" cy="0"/>
          </a:xfrm>
          <a:prstGeom prst="straightConnector1">
            <a:avLst/>
          </a:prstGeom>
          <a:ln w="31750" cmpd="sng">
            <a:solidFill>
              <a:srgbClr val="0062A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18815" y="2724150"/>
            <a:ext cx="743585" cy="878840"/>
          </a:xfrm>
          <a:prstGeom prst="straightConnector1">
            <a:avLst/>
          </a:prstGeom>
          <a:ln w="31750" cmpd="sng">
            <a:solidFill>
              <a:srgbClr val="0062A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49570" y="2687320"/>
            <a:ext cx="631190" cy="522605"/>
          </a:xfrm>
          <a:prstGeom prst="straightConnector1">
            <a:avLst/>
          </a:prstGeom>
          <a:ln w="31750" cmpd="sng">
            <a:solidFill>
              <a:srgbClr val="0062A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3"/>
          <p:cNvSpPr txBox="1"/>
          <p:nvPr/>
        </p:nvSpPr>
        <p:spPr>
          <a:xfrm>
            <a:off x="2663190" y="4631690"/>
            <a:ext cx="45707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>
                <a:latin typeface="+mn-ea"/>
              </a:rPr>
              <a:t>Sơ đồ sự trao đổi chất ở động vật</a:t>
            </a:r>
            <a:endParaRPr lang="vi-VN" altLang="en-US">
              <a:latin typeface="+mn-ea"/>
              <a:cs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324600" y="1090295"/>
            <a:ext cx="1692275" cy="365760"/>
          </a:xfrm>
          <a:prstGeom prst="rect">
            <a:avLst/>
          </a:prstGeom>
          <a:solidFill>
            <a:srgbClr val="FFFE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>
                <a:sym typeface="+mn-ea"/>
              </a:rPr>
              <a:t>Khí các-bô-níc</a:t>
            </a:r>
            <a:endParaRPr lang="vi-VN" altLang="en-US"/>
          </a:p>
        </p:txBody>
      </p:sp>
      <p:sp>
        <p:nvSpPr>
          <p:cNvPr id="5" name="Text Box 4"/>
          <p:cNvSpPr txBox="1"/>
          <p:nvPr/>
        </p:nvSpPr>
        <p:spPr>
          <a:xfrm>
            <a:off x="6324600" y="2085975"/>
            <a:ext cx="1692275" cy="365760"/>
          </a:xfrm>
          <a:prstGeom prst="rect">
            <a:avLst/>
          </a:prstGeom>
          <a:solidFill>
            <a:srgbClr val="FFFE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/>
              <a:t>Nước tiểu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431925" y="2986405"/>
            <a:ext cx="1692275" cy="1440180"/>
          </a:xfrm>
          <a:prstGeom prst="rect">
            <a:avLst/>
          </a:prstGeom>
          <a:solidFill>
            <a:srgbClr val="FFFE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/>
              <a:t>Các chất hữu cơ trong thức ăn (lấy từ thực vật hoặc động vật khác)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0" grpId="1"/>
      <p:bldP spid="10" grpId="2"/>
      <p:bldP spid="10" grpId="3"/>
      <p:bldP spid="10" grpId="4"/>
      <p:bldP spid="10" grpId="5" animBg="1"/>
      <p:bldP spid="11" grpId="0" animBg="1"/>
      <p:bldP spid="13" grpId="0" animBg="1"/>
      <p:bldP spid="16" grpId="0" animBg="1"/>
      <p:bldP spid="24" grpId="0"/>
      <p:bldP spid="3" grpId="0" animBg="1"/>
      <p:bldP spid="5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0" y="2857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hành : Vẽ sơ đồ trao đổi chất ở động vật.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629400" y="1276350"/>
            <a:ext cx="1752600" cy="1085850"/>
            <a:chOff x="4080" y="288"/>
            <a:chExt cx="1104" cy="912"/>
          </a:xfrm>
        </p:grpSpPr>
        <p:sp>
          <p:nvSpPr>
            <p:cNvPr id="56368" name="AutoShape 8"/>
            <p:cNvSpPr>
              <a:spLocks noChangeArrowheads="1"/>
            </p:cNvSpPr>
            <p:nvPr/>
          </p:nvSpPr>
          <p:spPr bwMode="auto">
            <a:xfrm>
              <a:off x="4080" y="288"/>
              <a:ext cx="1104" cy="912"/>
            </a:xfrm>
            <a:prstGeom prst="star8">
              <a:avLst>
                <a:gd name="adj" fmla="val 3825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56369" name="Text Box 9"/>
            <p:cNvSpPr txBox="1">
              <a:spLocks noChangeArrowheads="1"/>
            </p:cNvSpPr>
            <p:nvPr/>
          </p:nvSpPr>
          <p:spPr bwMode="auto">
            <a:xfrm>
              <a:off x="4272" y="528"/>
              <a:ext cx="816" cy="49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</a:rPr>
                <a:t>5 phút</a:t>
              </a:r>
            </a:p>
          </p:txBody>
        </p:sp>
      </p:grpSp>
      <p:sp>
        <p:nvSpPr>
          <p:cNvPr id="56370" name="WordArt 10"/>
          <p:cNvSpPr>
            <a:spLocks noChangeArrowheads="1" noChangeShapeType="1" noTextEdit="1"/>
          </p:cNvSpPr>
          <p:nvPr/>
        </p:nvSpPr>
        <p:spPr bwMode="auto">
          <a:xfrm>
            <a:off x="1524000" y="819150"/>
            <a:ext cx="480060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-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Trò chơi: Em làm họa sĩ</a:t>
            </a:r>
            <a:endParaRPr lang="en-US" sz="36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-50000" kx="-2453608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6371" name="Text Box 11"/>
          <p:cNvSpPr txBox="1">
            <a:spLocks noChangeArrowheads="1"/>
          </p:cNvSpPr>
          <p:nvPr/>
        </p:nvSpPr>
        <p:spPr bwMode="auto">
          <a:xfrm>
            <a:off x="0" y="241935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Luật chơi :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lớp 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 (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mỗi tổ 2 đội )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Nhiệm vụ của các đội là vẽ lại sơ đồ sự trao đổi chất ở động vật vào bảng nhóm. Đội nào vẽ nhanh nhất, chính xác, trình bày đẹp khoa học sẽ dành được chiến thắng.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6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6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9" grpId="0"/>
      <p:bldP spid="56370" grpId="0" animBg="1"/>
      <p:bldP spid="563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621</Words>
  <Application>Microsoft Office PowerPoint</Application>
  <PresentationFormat>On-screen Show (16:9)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.VnMysticalH</vt:lpstr>
      <vt:lpstr>.VnTime</vt:lpstr>
      <vt:lpstr>Arial</vt:lpstr>
      <vt:lpstr>Calibri</vt:lpstr>
      <vt:lpstr>HP001 5Ha</vt:lpstr>
      <vt:lpstr>Tahoma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HP</cp:lastModifiedBy>
  <cp:revision>447</cp:revision>
  <dcterms:created xsi:type="dcterms:W3CDTF">2014-09-16T11:54:00Z</dcterms:created>
  <dcterms:modified xsi:type="dcterms:W3CDTF">2023-05-26T01:04:21Z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