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7" r:id="rId2"/>
  </p:sldMasterIdLst>
  <p:notesMasterIdLst>
    <p:notesMasterId r:id="rId32"/>
  </p:notesMasterIdLst>
  <p:sldIdLst>
    <p:sldId id="605" r:id="rId3"/>
    <p:sldId id="585" r:id="rId4"/>
    <p:sldId id="586" r:id="rId5"/>
    <p:sldId id="591" r:id="rId6"/>
    <p:sldId id="592" r:id="rId7"/>
    <p:sldId id="589" r:id="rId8"/>
    <p:sldId id="598" r:id="rId9"/>
    <p:sldId id="593" r:id="rId10"/>
    <p:sldId id="568" r:id="rId11"/>
    <p:sldId id="569" r:id="rId12"/>
    <p:sldId id="570" r:id="rId13"/>
    <p:sldId id="594" r:id="rId14"/>
    <p:sldId id="573" r:id="rId15"/>
    <p:sldId id="541" r:id="rId16"/>
    <p:sldId id="595" r:id="rId17"/>
    <p:sldId id="596" r:id="rId18"/>
    <p:sldId id="597" r:id="rId19"/>
    <p:sldId id="576" r:id="rId20"/>
    <p:sldId id="581" r:id="rId21"/>
    <p:sldId id="420" r:id="rId22"/>
    <p:sldId id="599" r:id="rId23"/>
    <p:sldId id="600" r:id="rId24"/>
    <p:sldId id="601" r:id="rId25"/>
    <p:sldId id="602" r:id="rId26"/>
    <p:sldId id="582" r:id="rId27"/>
    <p:sldId id="603" r:id="rId28"/>
    <p:sldId id="583" r:id="rId29"/>
    <p:sldId id="604" r:id="rId30"/>
    <p:sldId id="26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Arial-Rounded" panose="020B0604020202020204" charset="0"/>
      <p:regular r:id="rId41"/>
      <p:bold r:id="rId42"/>
    </p:embeddedFont>
    <p:embeddedFont>
      <p:font typeface="Quicksand Medium" panose="020B0604020202020204" charset="0"/>
      <p:regular r:id="rId43"/>
    </p:embeddedFont>
    <p:embeddedFont>
      <p:font typeface="HP001 4 hàng" panose="020B060305030202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D50D8E"/>
    <a:srgbClr val="007434"/>
    <a:srgbClr val="FC9102"/>
    <a:srgbClr val="E80888"/>
    <a:srgbClr val="009242"/>
    <a:srgbClr val="FFD1FF"/>
    <a:srgbClr val="F446B6"/>
    <a:srgbClr val="EB67B6"/>
    <a:srgbClr val="FE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8000" autoAdjust="0"/>
  </p:normalViewPr>
  <p:slideViewPr>
    <p:cSldViewPr snapToGrid="0">
      <p:cViewPr varScale="1">
        <p:scale>
          <a:sx n="85" d="100"/>
          <a:sy n="85" d="100"/>
        </p:scale>
        <p:origin x="91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0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5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9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0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9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03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7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72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8"/>
          <p:cNvSpPr txBox="1">
            <a:spLocks noChangeArrowheads="1"/>
          </p:cNvSpPr>
          <p:nvPr/>
        </p:nvSpPr>
        <p:spPr bwMode="auto">
          <a:xfrm>
            <a:off x="2644219" y="3090371"/>
            <a:ext cx="56007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685800">
              <a:lnSpc>
                <a:spcPct val="150000"/>
              </a:lnSpc>
              <a:buClrTx/>
            </a:pP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sz="2100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lang="en-US" sz="2100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lang="en-US" sz="2100" i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Thắm</a:t>
            </a:r>
            <a:endParaRPr lang="en-US" sz="2100" i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100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2100" i="1" kern="1200" dirty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-57150" y="-77391"/>
            <a:ext cx="1487091" cy="1729979"/>
            <a:chOff x="0" y="-37456"/>
            <a:chExt cx="1982788" cy="2306638"/>
          </a:xfrm>
        </p:grpSpPr>
        <p:pic>
          <p:nvPicPr>
            <p:cNvPr id="2063" name="Picture 26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8" y="-37456"/>
              <a:ext cx="1962150" cy="230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0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1295400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7529512" y="-17859"/>
            <a:ext cx="1728788" cy="1471613"/>
            <a:chOff x="6848475" y="19050"/>
            <a:chExt cx="2305050" cy="1962150"/>
          </a:xfrm>
        </p:grpSpPr>
        <p:pic>
          <p:nvPicPr>
            <p:cNvPr id="2061" name="Picture 26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75" y="19050"/>
              <a:ext cx="2305050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2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48600" y="142875"/>
              <a:ext cx="1295400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7772400" y="3520680"/>
            <a:ext cx="1471613" cy="1729978"/>
            <a:chOff x="7170629" y="4694604"/>
            <a:chExt cx="1962150" cy="2306638"/>
          </a:xfrm>
        </p:grpSpPr>
        <p:pic>
          <p:nvPicPr>
            <p:cNvPr id="2057" name="Picture 26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629" y="4694604"/>
              <a:ext cx="1962150" cy="230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2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29846" y="5691206"/>
              <a:ext cx="1295400" cy="114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1B9FFA-FAF0-093C-7F77-762A4ABCF7EA}"/>
              </a:ext>
            </a:extLst>
          </p:cNvPr>
          <p:cNvSpPr txBox="1"/>
          <p:nvPr/>
        </p:nvSpPr>
        <p:spPr>
          <a:xfrm>
            <a:off x="914400" y="717947"/>
            <a:ext cx="753665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 CÁC THẦY CÔ  GIÁO VỀ DỰ GIỜ </a:t>
            </a:r>
          </a:p>
        </p:txBody>
      </p:sp>
      <p:pic>
        <p:nvPicPr>
          <p:cNvPr id="2" name="Picture 2" descr="Baby b is for books Clip Art Free | Book Open image - vector clip art  online, royalty free &amp;amp; public domain | Book clip art, Free clip art, Clip  art borders">
            <a:extLst>
              <a:ext uri="{FF2B5EF4-FFF2-40B4-BE49-F238E27FC236}">
                <a16:creationId xmlns:a16="http://schemas.microsoft.com/office/drawing/2014/main" id="{14B17283-9CDA-6E74-CB18-DB4F78E1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6" y="1297914"/>
            <a:ext cx="2548824" cy="16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C7502-1AC8-B980-3BE0-EFA28823A6E4}"/>
              </a:ext>
            </a:extLst>
          </p:cNvPr>
          <p:cNvSpPr txBox="1"/>
          <p:nvPr/>
        </p:nvSpPr>
        <p:spPr>
          <a:xfrm>
            <a:off x="3825324" y="1788770"/>
            <a:ext cx="8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8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Tiếng</a:t>
            </a:r>
            <a:r>
              <a:rPr lang="en-US" sz="1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Việt</a:t>
            </a:r>
            <a:r>
              <a:rPr lang="en-US" sz="1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endParaRPr lang="en-US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2D94A-85EA-4085-68D2-94F7F543F661}"/>
              </a:ext>
            </a:extLst>
          </p:cNvPr>
          <p:cNvSpPr txBox="1"/>
          <p:nvPr/>
        </p:nvSpPr>
        <p:spPr>
          <a:xfrm>
            <a:off x="4854398" y="178877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LỚP </a:t>
            </a:r>
            <a:r>
              <a:rPr lang="en-US" sz="1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1A</a:t>
            </a:r>
            <a:endParaRPr lang="en-US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B9FFA-FAF0-093C-7F77-762A4ABCF7EA}"/>
              </a:ext>
            </a:extLst>
          </p:cNvPr>
          <p:cNvSpPr txBox="1"/>
          <p:nvPr/>
        </p:nvSpPr>
        <p:spPr>
          <a:xfrm>
            <a:off x="914400" y="65883"/>
            <a:ext cx="753665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QUÓC TUẤN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6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061827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8153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106"/>
            <a:ext cx="2328199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nt từng dòng thơ</a:t>
            </a:r>
          </a:p>
        </p:txBody>
      </p:sp>
    </p:spTree>
    <p:extLst>
      <p:ext uri="{BB962C8B-B14F-4D97-AF65-F5344CB8AC3E}">
        <p14:creationId xmlns:p14="http://schemas.microsoft.com/office/powerpoint/2010/main" val="672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2187135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nt từng khổ thơ</a:t>
            </a:r>
          </a:p>
        </p:txBody>
      </p:sp>
      <p:sp>
        <p:nvSpPr>
          <p:cNvPr id="2" name="Rectangle 1"/>
          <p:cNvSpPr/>
          <p:nvPr/>
        </p:nvSpPr>
        <p:spPr>
          <a:xfrm>
            <a:off x="-4843" y="4604818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Giải nghĩa 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400"/>
              <a:t> </a:t>
            </a:r>
            <a:r>
              <a:rPr lang="en-US" sz="2400">
                <a:solidFill>
                  <a:srgbClr val="E80888"/>
                </a:solidFill>
              </a:rPr>
              <a:t>thảo nguyên, ban mai.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145590"/>
            <a:ext cx="7464056" cy="485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9386" y="191260"/>
            <a:ext cx="618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vùng đất cao , bằng phẳng , rộng lớn , nhiều cỏ mọc 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48856" y="65935"/>
            <a:ext cx="24224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Thảo nguyên</a:t>
            </a:r>
          </a:p>
        </p:txBody>
      </p:sp>
    </p:spTree>
    <p:extLst>
      <p:ext uri="{BB962C8B-B14F-4D97-AF65-F5344CB8AC3E}">
        <p14:creationId xmlns:p14="http://schemas.microsoft.com/office/powerpoint/2010/main" val="216693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7" y="102960"/>
            <a:ext cx="6570920" cy="5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2485" y="61555"/>
            <a:ext cx="519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buổi sáng sớm khi mặt trời đang lên 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5824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Ban mai</a:t>
            </a:r>
          </a:p>
        </p:txBody>
      </p:sp>
    </p:spTree>
    <p:extLst>
      <p:ext uri="{BB962C8B-B14F-4D97-AF65-F5344CB8AC3E}">
        <p14:creationId xmlns:p14="http://schemas.microsoft.com/office/powerpoint/2010/main" val="373452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703028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theo nhóm</a:t>
            </a:r>
          </a:p>
        </p:txBody>
      </p:sp>
    </p:spTree>
    <p:extLst>
      <p:ext uri="{BB962C8B-B14F-4D97-AF65-F5344CB8AC3E}">
        <p14:creationId xmlns:p14="http://schemas.microsoft.com/office/powerpoint/2010/main" val="3192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433724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289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7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Tìm ở cuối các dòng thơ những tiếng cùng vần với nhau</a:t>
            </a: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684" y="928456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4233" y="977452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1106" y="401276"/>
            <a:ext cx="531029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55849" y="1754372"/>
            <a:ext cx="637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4825" y="2551813"/>
            <a:ext cx="637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94069" y="2147776"/>
            <a:ext cx="637953" cy="0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55570" y="4146697"/>
            <a:ext cx="637953" cy="0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1651" y="3742658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75092" y="4534892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51404" y="4173384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68362" y="3758713"/>
            <a:ext cx="318976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87338" y="4566791"/>
            <a:ext cx="404039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9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51"/>
            <a:ext cx="9144000" cy="5143500"/>
          </a:xfrm>
          <a:prstGeom prst="rect">
            <a:avLst/>
          </a:prstGeom>
          <a:solidFill>
            <a:srgbClr val="FC91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FC9102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Em trả lời nhanh nhé</a:t>
            </a:r>
          </a:p>
        </p:txBody>
      </p:sp>
    </p:spTree>
    <p:extLst>
      <p:ext uri="{BB962C8B-B14F-4D97-AF65-F5344CB8AC3E}">
        <p14:creationId xmlns:p14="http://schemas.microsoft.com/office/powerpoint/2010/main" val="394120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1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a, Trong giấc mơ, bạn nhỏ thấy ông mặt trời làm gì 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133230" y="1482811"/>
            <a:ext cx="3629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3230" y="1929378"/>
            <a:ext cx="3629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1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b, Đi qua thảo nguyên xanh bạn nhỏ thấy gì 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63471" y="3609322"/>
            <a:ext cx="30821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1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Tìm câu thơ nói về đặc điểm của những loài hoa lạ trên thảo nguyên?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70443" y="4045257"/>
            <a:ext cx="3698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335057"/>
            <a:ext cx="870225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Ở khổ thơ thứ 3, bạn nhỏ thấy gì trong giấc mơ buổi sáng 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45219" y="1658503"/>
            <a:ext cx="3104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4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335057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c,Bạn nhỏ nghe thấy gì trong giấc mơ?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349795" y="2094438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3078" y="2566444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Học thuộc lòng hai khổ thơ cuối</a:t>
            </a: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0438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438" y="46166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0438" y="480307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0437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</a:t>
            </a:r>
          </a:p>
        </p:txBody>
      </p:sp>
    </p:spTree>
    <p:extLst>
      <p:ext uri="{BB962C8B-B14F-4D97-AF65-F5344CB8AC3E}">
        <p14:creationId xmlns:p14="http://schemas.microsoft.com/office/powerpoint/2010/main" val="2110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Nói về một giấc mơ của em</a:t>
            </a: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90588"/>
            <a:ext cx="7486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0348" y="361310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8086" y="1479504"/>
            <a:ext cx="7422038" cy="2124344"/>
            <a:chOff x="918086" y="1253081"/>
            <a:chExt cx="7422038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1013507" y="1585810"/>
                <a:ext cx="215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thảo nguyên</a:t>
                </a:r>
                <a:endParaRPr lang="en-US" sz="2400" b="1" dirty="0">
                  <a:solidFill>
                    <a:schemeClr val="tx1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544276" y="1574078"/>
              <a:ext cx="188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97872" y="1573708"/>
              <a:ext cx="1897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3" y="2627795"/>
              <a:ext cx="18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544560" y="2627795"/>
              <a:ext cx="178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107395" y="2629969"/>
              <a:ext cx="1998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0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08" y="622920"/>
            <a:ext cx="852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tiếng cùng vần với nhau ở cuối các dòng thơ (SHS trang 126, 127)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4440" y="1733107"/>
            <a:ext cx="9291559" cy="2699344"/>
            <a:chOff x="918086" y="1253081"/>
            <a:chExt cx="7761540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 flipH="1">
              <a:off x="1289433" y="1578900"/>
              <a:ext cx="7390193" cy="46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 trời - nơi, nắng – trắng, sông – hồng – trống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5912" y="2893166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anose="020B0603050302020204" pitchFamily="34" charset="0"/>
              </a:rPr>
              <a:t>, tai – bài. </a:t>
            </a:r>
            <a:endParaRPr lang="en-US" sz="3200" b="1" dirty="0">
              <a:solidFill>
                <a:srgbClr val="0418A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1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Trong bài đọc </a:t>
            </a:r>
            <a:r>
              <a:rPr lang="en-US" sz="3200" i="1">
                <a:solidFill>
                  <a:srgbClr val="FFFF00"/>
                </a:solidFill>
              </a:rPr>
              <a:t>Tia nắng đi đâu? </a:t>
            </a:r>
            <a:r>
              <a:rPr lang="en-US" sz="3200">
                <a:solidFill>
                  <a:schemeClr val="bg1"/>
                </a:solidFill>
              </a:rPr>
              <a:t>,bé thấy tia nắng ở đâu lúc thức giấc buổi sáng?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59964" y="3767430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Trên tán cây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Ở lòng bàn tay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Trên bàn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Tất cả các ý trên</a:t>
            </a:r>
          </a:p>
        </p:txBody>
      </p:sp>
    </p:spTree>
    <p:extLst>
      <p:ext uri="{BB962C8B-B14F-4D97-AF65-F5344CB8AC3E}">
        <p14:creationId xmlns:p14="http://schemas.microsoft.com/office/powerpoint/2010/main" val="25723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CÂU HỎI 2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Buổi tối, tia nắng đi đâu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2878" y="3769666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Đi ngủ nhà nắng.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Qua nhà bạn.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Đi tìm mưa.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Đi học bài</a:t>
            </a:r>
          </a:p>
        </p:txBody>
      </p:sp>
    </p:spTree>
    <p:extLst>
      <p:ext uri="{BB962C8B-B14F-4D97-AF65-F5344CB8AC3E}">
        <p14:creationId xmlns:p14="http://schemas.microsoft.com/office/powerpoint/2010/main" val="30489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1325" y="1968747"/>
            <a:ext cx="200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Là con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43537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Con mèo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Con chó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Con gà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Con bò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3012" y="298636"/>
            <a:ext cx="3579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>
                <a:solidFill>
                  <a:schemeClr val="bg1"/>
                </a:solidFill>
              </a:rPr>
              <a:t>Con gì mào đỏ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Gáy ò ó o…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Từ sáng tinh mơ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Gọi người thức giấc?</a:t>
            </a:r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55106"/>
            <a:ext cx="868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Quan sát tranh trong SHS và trả lời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Bạn nhỏ trong tranh đang làm gì ?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4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-8692"/>
            <a:ext cx="868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Em có hay ngủ mơ không? Em thường mơ thấy gì ?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6" y="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34" y="3653479"/>
            <a:ext cx="876122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/>
              <a:t>Bạn nhỏ trong tranh đang nằm ngủ giữa thảo nguyên xanh tươi đẹp có trăm hoa khoe sắc. Giấc mơ của bạn êm đềm , hạnh phúc nên bạn ấy ngủ rất ngon lành. Trong giấc mơ của bạn nhỏ có tiếng gọi dậy của bạn gà trống ; Dậy ngay đi!  Học bài ! Còn các em có bao giờ mơ chưa, các em mơ thấy gì? Chúng ta cùng vào bài học </a:t>
            </a:r>
            <a:r>
              <a:rPr lang="en-US" sz="1800" b="1" i="1"/>
              <a:t>Trong giấc mơ buổi sáng </a:t>
            </a:r>
            <a:r>
              <a:rPr lang="en-US" sz="1800"/>
              <a:t>để hiểu nhé !</a:t>
            </a:r>
          </a:p>
        </p:txBody>
      </p:sp>
    </p:spTree>
    <p:extLst>
      <p:ext uri="{BB962C8B-B14F-4D97-AF65-F5344CB8AC3E}">
        <p14:creationId xmlns:p14="http://schemas.microsoft.com/office/powerpoint/2010/main" val="22830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4594" y="1928950"/>
            <a:ext cx="7408088" cy="1068536"/>
            <a:chOff x="1374594" y="1928950"/>
            <a:chExt cx="7408088" cy="106853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C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170027" y="2054251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74594" y="1928950"/>
              <a:ext cx="1055077" cy="1028015"/>
            </a:xfrm>
            <a:prstGeom prst="ellipse">
              <a:avLst/>
            </a:prstGeom>
            <a:solidFill>
              <a:srgbClr val="FC91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5221" y="1932473"/>
              <a:ext cx="793820" cy="1015651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Bài</a:t>
              </a:r>
            </a:p>
            <a:p>
              <a:pPr algn="ctr"/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1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0"/>
            <a:ext cx="9144001" cy="1448656"/>
          </a:xfrm>
          <a:prstGeom prst="roundRect">
            <a:avLst/>
          </a:prstGeom>
          <a:solidFill>
            <a:srgbClr val="FC9102"/>
          </a:solidFill>
          <a:ln w="133350">
            <a:solidFill>
              <a:srgbClr val="F5BEB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b="1"/>
              <a:t>         THẾ GIỚI TRONG MẮT EM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000" b="1">
                <a:solidFill>
                  <a:srgbClr val="FC9102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739" y="2086619"/>
            <a:ext cx="6034523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600" b="1">
                <a:solidFill>
                  <a:srgbClr val="FC9102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1428</Words>
  <Application>Microsoft Office PowerPoint</Application>
  <PresentationFormat>On-screen Show (16:9)</PresentationFormat>
  <Paragraphs>296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Lato</vt:lpstr>
      <vt:lpstr>Arial-Rounded</vt:lpstr>
      <vt:lpstr>Quicksand Medium</vt:lpstr>
      <vt:lpstr>HP001 4 hàng</vt:lpstr>
      <vt:lpstr>Times New Roman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DELL</cp:lastModifiedBy>
  <cp:revision>785</cp:revision>
  <dcterms:modified xsi:type="dcterms:W3CDTF">2023-05-25T23:43:23Z</dcterms:modified>
</cp:coreProperties>
</file>