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0"/>
  </p:notesMasterIdLst>
  <p:sldIdLst>
    <p:sldId id="288" r:id="rId7"/>
    <p:sldId id="267" r:id="rId8"/>
    <p:sldId id="262" r:id="rId9"/>
    <p:sldId id="268" r:id="rId10"/>
    <p:sldId id="269" r:id="rId11"/>
    <p:sldId id="270" r:id="rId12"/>
    <p:sldId id="271" r:id="rId13"/>
    <p:sldId id="260" r:id="rId14"/>
    <p:sldId id="285" r:id="rId15"/>
    <p:sldId id="272" r:id="rId16"/>
    <p:sldId id="273" r:id="rId17"/>
    <p:sldId id="274" r:id="rId18"/>
    <p:sldId id="275" r:id="rId19"/>
    <p:sldId id="276" r:id="rId20"/>
    <p:sldId id="278" r:id="rId21"/>
    <p:sldId id="279" r:id="rId22"/>
    <p:sldId id="277" r:id="rId23"/>
    <p:sldId id="280" r:id="rId24"/>
    <p:sldId id="281" r:id="rId25"/>
    <p:sldId id="282" r:id="rId26"/>
    <p:sldId id="283" r:id="rId27"/>
    <p:sldId id="284"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67" d="100"/>
          <a:sy n="67" d="100"/>
        </p:scale>
        <p:origin x="8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304C6-F5C1-4577-9BF5-E1F31B67A2FD}"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7EB54-9586-47D4-9700-BDF72DD2755C}" type="slidenum">
              <a:rPr lang="en-US" smtClean="0"/>
              <a:t>‹#›</a:t>
            </a:fld>
            <a:endParaRPr lang="en-US"/>
          </a:p>
        </p:txBody>
      </p:sp>
    </p:spTree>
    <p:extLst>
      <p:ext uri="{BB962C8B-B14F-4D97-AF65-F5344CB8AC3E}">
        <p14:creationId xmlns:p14="http://schemas.microsoft.com/office/powerpoint/2010/main" val="289486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8EC365-EE43-464D-AF4A-D1E2CCEDB42B}" type="slidenum">
              <a:rPr kumimoji="0" lang="en-US" altLang="vi-VN"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vi-VN"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p>
        </p:txBody>
      </p:sp>
    </p:spTree>
    <p:extLst>
      <p:ext uri="{BB962C8B-B14F-4D97-AF65-F5344CB8AC3E}">
        <p14:creationId xmlns:p14="http://schemas.microsoft.com/office/powerpoint/2010/main" val="324726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12</a:t>
            </a:fld>
            <a:endParaRPr lang="en-US"/>
          </a:p>
        </p:txBody>
      </p:sp>
    </p:spTree>
    <p:extLst>
      <p:ext uri="{BB962C8B-B14F-4D97-AF65-F5344CB8AC3E}">
        <p14:creationId xmlns:p14="http://schemas.microsoft.com/office/powerpoint/2010/main" val="387157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Tùy</a:t>
            </a:r>
            <a:r>
              <a:rPr lang="en-US" baseline="0" dirty="0"/>
              <a:t> tình hình HS nhận biết có thể chia đoạn sao nhanh nhất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14</a:t>
            </a:fld>
            <a:endParaRPr lang="en-US"/>
          </a:p>
        </p:txBody>
      </p:sp>
    </p:spTree>
    <p:extLst>
      <p:ext uri="{BB962C8B-B14F-4D97-AF65-F5344CB8AC3E}">
        <p14:creationId xmlns:p14="http://schemas.microsoft.com/office/powerpoint/2010/main" val="17765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Tùy</a:t>
            </a:r>
            <a:r>
              <a:rPr lang="en-US" baseline="0" dirty="0"/>
              <a:t> Tình hình học tập mà có HĐ sao linh động nhất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19</a:t>
            </a:fld>
            <a:endParaRPr lang="en-US"/>
          </a:p>
        </p:txBody>
      </p:sp>
    </p:spTree>
    <p:extLst>
      <p:ext uri="{BB962C8B-B14F-4D97-AF65-F5344CB8AC3E}">
        <p14:creationId xmlns:p14="http://schemas.microsoft.com/office/powerpoint/2010/main" val="130598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Tổ</a:t>
            </a:r>
            <a:r>
              <a:rPr lang="en-US" baseline="0" dirty="0"/>
              <a:t> chức cho HS trao đổi nhóm về những việc </a:t>
            </a:r>
            <a:r>
              <a:rPr lang="en-US" baseline="0" dirty="0" err="1"/>
              <a:t>hs</a:t>
            </a:r>
            <a:r>
              <a:rPr lang="en-US" baseline="0" dirty="0"/>
              <a:t> cần làm để thể hiện lòng biết ơn đối với người thân(bố, mẹ, ông bà,……) hoặc thầy cô</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t>22</a:t>
            </a:fld>
            <a:endParaRPr lang="en-US"/>
          </a:p>
        </p:txBody>
      </p:sp>
    </p:spTree>
    <p:extLst>
      <p:ext uri="{BB962C8B-B14F-4D97-AF65-F5344CB8AC3E}">
        <p14:creationId xmlns:p14="http://schemas.microsoft.com/office/powerpoint/2010/main" val="188286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EBB5D4-1C09-4BDC-A027-D7590F4C84B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192AE0-8E04-4EA8-8789-BEFBEF4CA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62B412D-CEF6-49BE-B04E-3AE14DDEA2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727CED22-C00A-4B41-817F-D618D5566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F128118A-34F3-49EA-83E9-BCA0253061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138548667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EFBC9-D223-46B3-947E-67294E0184B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2828E3-4546-4A1A-AA62-3ADD19ECC9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3FC284A-BD95-428B-9B6F-1D7903E924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3AF1BCC9-8F36-4D7F-82B5-06B5144DE3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B4FB7BB1-36C8-40E5-B1C1-A2292D3AB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26868298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AA971-54E7-4FCE-8F3D-C59C5570F24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01AE51-F535-4D3D-A4B6-CDCECC5C4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BCD8B56-3333-4924-97C8-90BA5A0D49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A878CF9D-3AC2-4DDB-A9D6-EDBE06F3E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DEFD9165-0FA2-4E7B-B96E-A0BA90764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3132928140"/>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E89EE2-DDB9-480B-82DB-3FDCB3B8569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1DD91A-D500-4BA8-9AAB-76FB4171427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8786C68-5CF3-4E81-B230-175C7BD293D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052FB20-D502-4E29-BB5B-69EDCDF79F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294D0DD2-8905-43B9-8AB2-16BB622986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8F68570F-195B-457E-B51D-4902FBB11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8172140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A326-142D-4640-B016-632A84FEA89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93AE08-316A-4593-9C3D-158B9BA7F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E995476-02E4-4BCC-B274-F8381DC6296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6422D2-0406-46E9-B3ED-986F15092C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76E2EB-3BCF-4F93-80A7-D707A14D694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974F111-56CD-4E96-86F9-9C8A85EDDE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8" name="页脚占位符 7">
            <a:extLst>
              <a:ext uri="{FF2B5EF4-FFF2-40B4-BE49-F238E27FC236}">
                <a16:creationId xmlns:a16="http://schemas.microsoft.com/office/drawing/2014/main" id="{E7A2F6ED-F4FD-49D9-BE1C-92141EE194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9" name="灯片编号占位符 8">
            <a:extLst>
              <a:ext uri="{FF2B5EF4-FFF2-40B4-BE49-F238E27FC236}">
                <a16:creationId xmlns:a16="http://schemas.microsoft.com/office/drawing/2014/main" id="{7FC390E7-BD97-4DF8-BA07-212DDF001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63885138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28442F-2238-48EA-ABED-A08E98C4CAE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5AB842B-4894-4573-9E43-3DC52640B6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4" name="页脚占位符 3">
            <a:extLst>
              <a:ext uri="{FF2B5EF4-FFF2-40B4-BE49-F238E27FC236}">
                <a16:creationId xmlns:a16="http://schemas.microsoft.com/office/drawing/2014/main" id="{11838844-BA5A-4705-8004-70D965D72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灯片编号占位符 4">
            <a:extLst>
              <a:ext uri="{FF2B5EF4-FFF2-40B4-BE49-F238E27FC236}">
                <a16:creationId xmlns:a16="http://schemas.microsoft.com/office/drawing/2014/main" id="{85269F6D-45BC-4CDD-B3F9-5F0BFF6CE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3762" y="0"/>
            <a:ext cx="1593762" cy="1593762"/>
          </a:xfrm>
          <a:prstGeom prst="rect">
            <a:avLst/>
          </a:prstGeom>
        </p:spPr>
      </p:pic>
    </p:spTree>
    <p:extLst>
      <p:ext uri="{BB962C8B-B14F-4D97-AF65-F5344CB8AC3E}">
        <p14:creationId xmlns:p14="http://schemas.microsoft.com/office/powerpoint/2010/main" val="161497163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565CE0-0F8E-4F11-B659-2BEF7B2349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3" name="页脚占位符 2">
            <a:extLst>
              <a:ext uri="{FF2B5EF4-FFF2-40B4-BE49-F238E27FC236}">
                <a16:creationId xmlns:a16="http://schemas.microsoft.com/office/drawing/2014/main" id="{71BB8654-1F19-4758-AE73-3DC85C89F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4" name="灯片编号占位符 3">
            <a:extLst>
              <a:ext uri="{FF2B5EF4-FFF2-40B4-BE49-F238E27FC236}">
                <a16:creationId xmlns:a16="http://schemas.microsoft.com/office/drawing/2014/main" id="{B610346A-401D-4D5F-BA67-FA62703EFB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153152594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33C337-61C9-4B42-9CAC-42EB0AAECED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CFAC66-8C37-49E8-8672-510965665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A239439-8146-47F1-ADF3-BF26337FA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6F4C04F-986B-4000-801A-2D84D010D8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8AC72FF8-B1A9-48DD-A888-CEBEC1FBB6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F286FCC8-6146-423D-8804-9DAD615A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10909100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DED49-AB26-4658-BFF9-312A497FF6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50F096A-BE01-486A-858D-EB6B1E5FE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995D07-61CD-4943-B942-D9F17B4BD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9532BF5-54EA-499C-A0D8-2BF0B2BD9C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页脚占位符 5">
            <a:extLst>
              <a:ext uri="{FF2B5EF4-FFF2-40B4-BE49-F238E27FC236}">
                <a16:creationId xmlns:a16="http://schemas.microsoft.com/office/drawing/2014/main" id="{17A303D2-B63D-4125-9356-7C13DC05CB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7" name="灯片编号占位符 6">
            <a:extLst>
              <a:ext uri="{FF2B5EF4-FFF2-40B4-BE49-F238E27FC236}">
                <a16:creationId xmlns:a16="http://schemas.microsoft.com/office/drawing/2014/main" id="{B49AF85C-1F01-417A-829B-4D0CCB2A88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380978958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82F01-534E-4A5A-8BB8-552A0EB377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8FD9CC-1136-4FE3-AB8C-A136F9DD7C2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8A9E7D-D105-4BDD-846B-BC0DAFD716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0AF3E2BE-E080-420B-8288-6B95AAC703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51850523-7054-4CEE-ABBC-DA9101F66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228071014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A219AE3-5539-4480-AFC6-70ED425D0DF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A1F140-BA40-43C3-9C66-D1E03B7F956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90F13B-69E3-4395-A144-0891094E3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DC2DAA03-72C4-43D4-9739-7E5852DEDA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36283D9C-8B49-491A-9975-221D04996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Tree>
    <p:extLst>
      <p:ext uri="{BB962C8B-B14F-4D97-AF65-F5344CB8AC3E}">
        <p14:creationId xmlns:p14="http://schemas.microsoft.com/office/powerpoint/2010/main" val="4220243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997C6E1-0462-4756-AD2D-2297276D1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DB45894-9C45-45DA-8507-3715A5EA5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6023B3-5B31-4C40-9078-DE509E061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595B16-B2C5-4816-BAC6-EF93849ABA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2023/5/26</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5" name="页脚占位符 4">
            <a:extLst>
              <a:ext uri="{FF2B5EF4-FFF2-40B4-BE49-F238E27FC236}">
                <a16:creationId xmlns:a16="http://schemas.microsoft.com/office/drawing/2014/main" id="{4E5ECB2F-0BC8-4E34-9252-3B6A4F251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sp>
        <p:nvSpPr>
          <p:cNvPr id="6" name="灯片编号占位符 5">
            <a:extLst>
              <a:ext uri="{FF2B5EF4-FFF2-40B4-BE49-F238E27FC236}">
                <a16:creationId xmlns:a16="http://schemas.microsoft.com/office/drawing/2014/main" id="{8C82F9DD-0354-43EC-AA5E-7CCB407CD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1B1452-793B-4D42-A4DF-B536F35ADC85}" type="slidenum">
              <a:rPr kumimoji="0" lang="zh-CN" altLang="en-US" sz="1200" b="0" i="0" u="none" strike="noStrike" kern="1200" cap="none" spc="0" normalizeH="0" baseline="0" noProof="0" smtClean="0">
                <a:ln>
                  <a:noFill/>
                </a:ln>
                <a:solidFill>
                  <a:prstClr val="black">
                    <a:tint val="75000"/>
                  </a:prstClr>
                </a:solidFill>
                <a:effectLst/>
                <a:uLnTx/>
                <a:uFillTx/>
                <a:latin typeface="Source Han Sans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Source Han Sans Regular"/>
              <a:cs typeface="+mn-cs"/>
            </a:endParaRPr>
          </a:p>
        </p:txBody>
      </p:sp>
      <p:pic>
        <p:nvPicPr>
          <p:cNvPr id="8" name="图片 7"/>
          <p:cNvPicPr>
            <a:picLocks noChangeAspect="1"/>
          </p:cNvPicPr>
          <p:nvPr userDrawn="1"/>
        </p:nvPicPr>
        <p:blipFill rotWithShape="1">
          <a:blip r:embed="rId13">
            <a:extLst>
              <a:ext uri="{28A0092B-C50C-407E-A947-70E740481C1C}">
                <a14:useLocalDpi xmlns:a14="http://schemas.microsoft.com/office/drawing/2010/main" val="0"/>
              </a:ext>
            </a:extLst>
          </a:blip>
          <a:srcRect l="17563" r="17500"/>
          <a:stretch/>
        </p:blipFill>
        <p:spPr>
          <a:xfrm>
            <a:off x="0" y="0"/>
            <a:ext cx="12192000" cy="6858000"/>
          </a:xfrm>
          <a:prstGeom prst="rect">
            <a:avLst/>
          </a:prstGeom>
        </p:spPr>
      </p:pic>
      <p:sp>
        <p:nvSpPr>
          <p:cNvPr id="9" name="矩形 8"/>
          <p:cNvSpPr/>
          <p:nvPr userDrawn="1"/>
        </p:nvSpPr>
        <p:spPr>
          <a:xfrm>
            <a:off x="1280160" y="3319975"/>
            <a:ext cx="2897945" cy="2039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ource Han Sans Regular"/>
              <a:cs typeface="+mn-cs"/>
            </a:endParaRPr>
          </a:p>
        </p:txBody>
      </p:sp>
    </p:spTree>
    <p:extLst>
      <p:ext uri="{BB962C8B-B14F-4D97-AF65-F5344CB8AC3E}">
        <p14:creationId xmlns:p14="http://schemas.microsoft.com/office/powerpoint/2010/main" val="8054887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0.wdp"/><Relationship Id="rId7" Type="http://schemas.openxmlformats.org/officeDocument/2006/relationships/image" Target="../media/image36.gif"/><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2.png"/><Relationship Id="rId4" Type="http://schemas.openxmlformats.org/officeDocument/2006/relationships/image" Target="../media/image35.gif"/><Relationship Id="rId9" Type="http://schemas.microsoft.com/office/2007/relationships/hdphoto" Target="../media/hdphoto2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37.png"/><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microsoft.com/office/2007/relationships/hdphoto" Target="../media/hdphoto19.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6.png"/><Relationship Id="rId5" Type="http://schemas.openxmlformats.org/officeDocument/2006/relationships/image" Target="../media/image45.png"/><Relationship Id="rId10" Type="http://schemas.microsoft.com/office/2007/relationships/hdphoto" Target="../media/hdphoto26.wdp"/><Relationship Id="rId4" Type="http://schemas.openxmlformats.org/officeDocument/2006/relationships/notesSlide" Target="../notesSlides/notesSlide4.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slide" Target="slide8.xml"/><Relationship Id="rId10" Type="http://schemas.microsoft.com/office/2007/relationships/hdphoto" Target="../media/hdphoto2.wdp"/><Relationship Id="rId4" Type="http://schemas.openxmlformats.org/officeDocument/2006/relationships/image" Target="../media/image3.jpg"/><Relationship Id="rId9" Type="http://schemas.openxmlformats.org/officeDocument/2006/relationships/image" Target="../media/image7.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openxmlformats.org/officeDocument/2006/relationships/image" Target="../media/image4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5.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microsoft.com/office/2007/relationships/hdphoto" Target="../media/hdphoto19.wdp"/><Relationship Id="rId9" Type="http://schemas.microsoft.com/office/2007/relationships/hdphoto" Target="../media/hdphoto27.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0.png"/><Relationship Id="rId17" Type="http://schemas.openxmlformats.org/officeDocument/2006/relationships/slide" Target="slide4.xml"/><Relationship Id="rId25" Type="http://schemas.microsoft.com/office/2007/relationships/hdphoto" Target="../media/hdphoto15.wdp"/><Relationship Id="rId33" Type="http://schemas.openxmlformats.org/officeDocument/2006/relationships/image" Target="../media/image29.png"/><Relationship Id="rId2" Type="http://schemas.openxmlformats.org/officeDocument/2006/relationships/image" Target="../media/image16.jpg"/><Relationship Id="rId16" Type="http://schemas.microsoft.com/office/2007/relationships/hdphoto" Target="../media/hdphoto11.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6.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3.xml"/><Relationship Id="rId15" Type="http://schemas.openxmlformats.org/officeDocument/2006/relationships/image" Target="../media/image21.png"/><Relationship Id="rId23" Type="http://schemas.microsoft.com/office/2007/relationships/hdphoto" Target="../media/hdphoto14.wdp"/><Relationship Id="rId28" Type="http://schemas.openxmlformats.org/officeDocument/2006/relationships/image" Target="../media/image5.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9.png"/><Relationship Id="rId14" Type="http://schemas.openxmlformats.org/officeDocument/2006/relationships/slide" Target="slide7.xml"/><Relationship Id="rId22" Type="http://schemas.openxmlformats.org/officeDocument/2006/relationships/image" Target="../media/image24.png"/><Relationship Id="rId27" Type="http://schemas.microsoft.com/office/2007/relationships/hdphoto" Target="../media/hdphoto16.wdp"/><Relationship Id="rId30" Type="http://schemas.openxmlformats.org/officeDocument/2006/relationships/image" Target="../media/image27.png"/><Relationship Id="rId35" Type="http://schemas.openxmlformats.org/officeDocument/2006/relationships/image" Target="../media/image30.gif"/><Relationship Id="rId8"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310"/>
          <p:cNvSpPr>
            <a:spLocks noChangeArrowheads="1"/>
          </p:cNvSpPr>
          <p:nvPr/>
        </p:nvSpPr>
        <p:spPr bwMode="auto">
          <a:xfrm>
            <a:off x="5486400" y="40005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0" i="0" u="none" strike="noStrike" kern="1200" cap="none" spc="0" normalizeH="0" baseline="0" noProof="0">
                <a:ln>
                  <a:noFill/>
                </a:ln>
                <a:solidFill>
                  <a:prstClr val="black"/>
                </a:solidFill>
                <a:effectLst/>
                <a:uLnTx/>
                <a:uFillTx/>
                <a:latin typeface="Source Han Sans Regular"/>
                <a:cs typeface="Arial" charset="0"/>
              </a:rPr>
              <a:t> </a:t>
            </a:r>
            <a:endParaRPr kumimoji="0" lang="vi-VN" altLang="vi-VN" sz="1800" b="0" i="0" u="none" strike="noStrike" kern="1200" cap="none" spc="0" normalizeH="0" baseline="0" noProof="0">
              <a:ln>
                <a:noFill/>
              </a:ln>
              <a:solidFill>
                <a:prstClr val="black"/>
              </a:solidFill>
              <a:effectLst/>
              <a:uLnTx/>
              <a:uFillTx/>
              <a:latin typeface="Source Han Sans Regular"/>
              <a:cs typeface="Arial" charset="0"/>
            </a:endParaRPr>
          </a:p>
        </p:txBody>
      </p:sp>
      <p:sp>
        <p:nvSpPr>
          <p:cNvPr id="8199" name="WordArt 293"/>
          <p:cNvSpPr>
            <a:spLocks noChangeArrowheads="1" noChangeShapeType="1" noTextEdit="1"/>
          </p:cNvSpPr>
          <p:nvPr/>
        </p:nvSpPr>
        <p:spPr bwMode="auto">
          <a:xfrm>
            <a:off x="3285345" y="642432"/>
            <a:ext cx="7526867" cy="660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TRƯỜNG TIỂU HỌC </a:t>
            </a:r>
            <a:r>
              <a:rPr kumimoji="0" lang="en-US" sz="2700" b="1" i="0" u="none" strike="noStrike" kern="10" cap="none" spc="0" normalizeH="0" baseline="0" noProof="0" dirty="0" smtClean="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rPr>
              <a:t>QUỐC TUẤN </a:t>
            </a:r>
            <a:endParaRPr kumimoji="0" lang="en-US" sz="27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cs typeface="Times New Roman"/>
            </a:endParaRPr>
          </a:p>
        </p:txBody>
      </p:sp>
      <p:sp>
        <p:nvSpPr>
          <p:cNvPr id="8200" name="WordArt 294"/>
          <p:cNvSpPr>
            <a:spLocks noChangeArrowheads="1" noChangeShapeType="1" noTextEdit="1"/>
          </p:cNvSpPr>
          <p:nvPr/>
        </p:nvSpPr>
        <p:spPr bwMode="auto">
          <a:xfrm>
            <a:off x="3991105" y="1684542"/>
            <a:ext cx="5229095" cy="1002891"/>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MÔN: TIẾNG</a:t>
            </a:r>
            <a:r>
              <a:rPr kumimoji="0" lang="en-US" sz="2700" b="1" i="0" u="none" strike="noStrike" kern="10" cap="none" spc="0" normalizeH="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 VIỆT </a:t>
            </a:r>
            <a:r>
              <a:rPr kumimoji="0" lang="en-US" sz="2700" b="1" i="0" u="none" strike="noStrike" kern="10" cap="none" spc="0" normalizeH="0" baseline="0" noProof="0" dirty="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rPr>
              <a:t>LỚP 1 </a:t>
            </a:r>
            <a:endPar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a:cs typeface="Times New Roman"/>
            </a:endParaRPr>
          </a:p>
        </p:txBody>
      </p:sp>
      <p:sp>
        <p:nvSpPr>
          <p:cNvPr id="8201" name="WordArt 295"/>
          <p:cNvSpPr>
            <a:spLocks noChangeArrowheads="1" noChangeShapeType="1" noTextEdit="1"/>
          </p:cNvSpPr>
          <p:nvPr/>
        </p:nvSpPr>
        <p:spPr bwMode="auto">
          <a:xfrm>
            <a:off x="2836333" y="5675989"/>
            <a:ext cx="6026151" cy="39778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 cap="none" spc="0" normalizeH="0" baseline="0" noProof="0" dirty="0">
                <a:ln w="9525">
                  <a:solidFill>
                    <a:srgbClr val="008000"/>
                  </a:solidFill>
                  <a:round/>
                  <a:headEnd/>
                  <a:tailEnd/>
                </a:ln>
                <a:solidFill>
                  <a:srgbClr val="0000FF"/>
                </a:solidFill>
                <a:effectLst>
                  <a:outerShdw dist="45791" dir="2021404" algn="ctr" rotWithShape="0">
                    <a:srgbClr val="B2B2B2">
                      <a:alpha val="79999"/>
                    </a:srgbClr>
                  </a:outerShdw>
                </a:effectLst>
                <a:uLnTx/>
                <a:uFillTx/>
                <a:latin typeface="Times New Roman"/>
                <a:cs typeface="Times New Roman"/>
              </a:rPr>
              <a:t>GIÁO VIÊN</a:t>
            </a:r>
            <a:r>
              <a:rPr kumimoji="0" lang="en-US" sz="2700" b="1" i="0" u="none" strike="noStrike" kern="10" cap="none" spc="0" normalizeH="0" baseline="0" noProof="0">
                <a:ln w="9525">
                  <a:solidFill>
                    <a:srgbClr val="008000"/>
                  </a:solidFill>
                  <a:round/>
                  <a:headEnd/>
                  <a:tailEnd/>
                </a:ln>
                <a:solidFill>
                  <a:srgbClr val="0000FF"/>
                </a:solidFill>
                <a:effectLst>
                  <a:outerShdw dist="45791" dir="2021404" algn="ctr" rotWithShape="0">
                    <a:srgbClr val="B2B2B2">
                      <a:alpha val="79999"/>
                    </a:srgbClr>
                  </a:outerShdw>
                </a:effectLst>
                <a:uLnTx/>
                <a:uFillTx/>
                <a:latin typeface="Times New Roman"/>
                <a:cs typeface="Times New Roman"/>
              </a:rPr>
              <a:t>: </a:t>
            </a:r>
            <a:r>
              <a:rPr kumimoji="0" lang="en-US" sz="2700" b="1" i="0" u="none" strike="noStrike" kern="10" cap="none" spc="0" normalizeH="0" baseline="0" noProof="0" smtClean="0">
                <a:ln w="9525">
                  <a:solidFill>
                    <a:srgbClr val="008000"/>
                  </a:solidFill>
                  <a:round/>
                  <a:headEnd/>
                  <a:tailEnd/>
                </a:ln>
                <a:solidFill>
                  <a:srgbClr val="0000FF"/>
                </a:solidFill>
                <a:effectLst>
                  <a:outerShdw dist="45791" dir="2021404" algn="ctr" rotWithShape="0">
                    <a:srgbClr val="B2B2B2">
                      <a:alpha val="79999"/>
                    </a:srgbClr>
                  </a:outerShdw>
                </a:effectLst>
                <a:uLnTx/>
                <a:uFillTx/>
                <a:latin typeface="Times New Roman"/>
                <a:cs typeface="Times New Roman"/>
              </a:rPr>
              <a:t>MAI THU HƯƠNG</a:t>
            </a:r>
            <a:endParaRPr kumimoji="0" lang="en-US" sz="2700" b="1" i="0" u="none" strike="noStrike" kern="10" cap="none" spc="0" normalizeH="0" baseline="0" noProof="0" dirty="0">
              <a:ln w="9525">
                <a:solidFill>
                  <a:srgbClr val="008000"/>
                </a:solidFill>
                <a:round/>
                <a:headEnd/>
                <a:tailEnd/>
              </a:ln>
              <a:solidFill>
                <a:srgbClr val="0000FF"/>
              </a:solidFill>
              <a:effectLst>
                <a:outerShdw dist="45791" dir="2021404" algn="ctr" rotWithShape="0">
                  <a:srgbClr val="B2B2B2">
                    <a:alpha val="79999"/>
                  </a:srgbClr>
                </a:outerShdw>
              </a:effectLst>
              <a:uLnTx/>
              <a:uFillTx/>
              <a:latin typeface="Times New Roman"/>
              <a:cs typeface="Times New Roman"/>
            </a:endParaRPr>
          </a:p>
        </p:txBody>
      </p:sp>
      <p:sp>
        <p:nvSpPr>
          <p:cNvPr id="8206" name="WordArt 11"/>
          <p:cNvSpPr>
            <a:spLocks noChangeArrowheads="1" noChangeShapeType="1" noTextEdit="1"/>
          </p:cNvSpPr>
          <p:nvPr/>
        </p:nvSpPr>
        <p:spPr bwMode="auto">
          <a:xfrm>
            <a:off x="1083212" y="3051517"/>
            <a:ext cx="10603915" cy="1447800"/>
          </a:xfrm>
          <a:prstGeom prst="rect">
            <a:avLst/>
          </a:prstGeom>
        </p:spPr>
        <p:style>
          <a:lnRef idx="2">
            <a:schemeClr val="accent5"/>
          </a:lnRef>
          <a:fillRef idx="1">
            <a:schemeClr val="lt1"/>
          </a:fillRef>
          <a:effectRef idx="0">
            <a:schemeClr val="accent5"/>
          </a:effectRef>
          <a:fontRef idx="minor">
            <a:schemeClr val="dk1"/>
          </a:fontRef>
        </p:style>
        <p:txBody>
          <a:bodyPr wrap="none" fromWordArt="1">
            <a:prstTxWarp prst="textChevronInverted">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11430"/>
                <a:solidFill>
                  <a:srgbClr val="0000FF"/>
                </a:solidFill>
                <a:effectLst>
                  <a:outerShdw blurRad="50800" dist="39000" dir="5460000" algn="tl">
                    <a:srgbClr val="000000">
                      <a:alpha val="38000"/>
                    </a:srgbClr>
                  </a:outerShdw>
                </a:effectLst>
                <a:uLnTx/>
                <a:uFillTx/>
                <a:latin typeface="Times New Roman"/>
                <a:cs typeface="Times New Roman"/>
              </a:rPr>
              <a:t>  NHỚ</a:t>
            </a:r>
            <a:r>
              <a:rPr kumimoji="0" lang="en-US" sz="3600" b="1" i="0" u="none" strike="noStrike" kern="10" cap="none" spc="0" normalizeH="0" noProof="0" dirty="0" smtClean="0">
                <a:ln w="11430"/>
                <a:solidFill>
                  <a:srgbClr val="0000FF"/>
                </a:solidFill>
                <a:effectLst>
                  <a:outerShdw blurRad="50800" dist="39000" dir="5460000" algn="tl">
                    <a:srgbClr val="000000">
                      <a:alpha val="38000"/>
                    </a:srgbClr>
                  </a:outerShdw>
                </a:effectLst>
                <a:uLnTx/>
                <a:uFillTx/>
                <a:latin typeface="Times New Roman"/>
                <a:cs typeface="Times New Roman"/>
              </a:rPr>
              <a:t> ƠN – TIẾT 1,2</a:t>
            </a:r>
            <a:endParaRPr kumimoji="0" lang="en-US" sz="3600" b="1" i="0" u="none" strike="noStrike" kern="10" cap="none" spc="0" normalizeH="0" baseline="0" noProof="0" dirty="0">
              <a:ln w="11430"/>
              <a:solidFill>
                <a:srgbClr val="0000FF"/>
              </a:solidFill>
              <a:effectLst>
                <a:outerShdw blurRad="50800" dist="39000" dir="5460000" algn="tl">
                  <a:srgbClr val="000000">
                    <a:alpha val="38000"/>
                  </a:srgbClr>
                </a:outerShdw>
              </a:effectLst>
              <a:uLnTx/>
              <a:uFillTx/>
              <a:latin typeface="Times New Roman"/>
              <a:cs typeface="Times New Roman"/>
            </a:endParaRPr>
          </a:p>
        </p:txBody>
      </p:sp>
    </p:spTree>
    <p:extLst>
      <p:ext uri="{BB962C8B-B14F-4D97-AF65-F5344CB8AC3E}">
        <p14:creationId xmlns:p14="http://schemas.microsoft.com/office/powerpoint/2010/main" val="245380350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a:solidFill>
                  <a:srgbClr val="E20CA5"/>
                </a:solidFill>
                <a:latin typeface="Arial Rounded MT Bold" pitchFamily="34" charset="0"/>
                <a:ea typeface="Arial-Rounded" pitchFamily="34" charset="0"/>
                <a:cs typeface="Times New Roman" pitchFamily="18" charset="0"/>
              </a:rPr>
              <a:t>8</a:t>
            </a:r>
          </a:p>
        </p:txBody>
      </p:sp>
      <p:sp>
        <p:nvSpPr>
          <p:cNvPr id="11" name="TextBox 10"/>
          <p:cNvSpPr txBox="1"/>
          <p:nvPr/>
        </p:nvSpPr>
        <p:spPr>
          <a:xfrm>
            <a:off x="1772257" y="189140"/>
            <a:ext cx="10227833" cy="1107947"/>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3022449" y="3363549"/>
            <a:ext cx="6605191"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NHỚ ƠN </a:t>
            </a:r>
          </a:p>
        </p:txBody>
      </p:sp>
    </p:spTree>
    <p:extLst>
      <p:ext uri="{BB962C8B-B14F-4D97-AF65-F5344CB8AC3E}">
        <p14:creationId xmlns:p14="http://schemas.microsoft.com/office/powerpoint/2010/main" val="89102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2</a:t>
            </a:r>
          </a:p>
        </p:txBody>
      </p:sp>
      <p:sp>
        <p:nvSpPr>
          <p:cNvPr id="6" name="TextBox 5"/>
          <p:cNvSpPr txBox="1"/>
          <p:nvPr/>
        </p:nvSpPr>
        <p:spPr>
          <a:xfrm>
            <a:off x="623455" y="-34474"/>
            <a:ext cx="1801091" cy="830948"/>
          </a:xfrm>
          <a:prstGeom prst="rect">
            <a:avLst/>
          </a:prstGeom>
          <a:noFill/>
        </p:spPr>
        <p:txBody>
          <a:bodyPr wrap="square" lIns="91391" tIns="45696" rIns="91391" bIns="45696" rtlCol="0">
            <a:spAutoFit/>
          </a:bodyPr>
          <a:lstStyle/>
          <a:p>
            <a:pPr algn="just"/>
            <a:r>
              <a:rPr lang="en-US" sz="4800" b="1" dirty="0">
                <a:latin typeface="Arial-Rounded" pitchFamily="34" charset="0"/>
                <a:ea typeface="Arial-Rounded" pitchFamily="34" charset="0"/>
                <a:cs typeface="Arial-Rounded" pitchFamily="34" charset="0"/>
              </a:rPr>
              <a:t>Đọc</a:t>
            </a:r>
          </a:p>
        </p:txBody>
      </p:sp>
      <p:sp>
        <p:nvSpPr>
          <p:cNvPr id="7" name="Rectangle 6"/>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p:cNvSpPr/>
          <p:nvPr/>
        </p:nvSpPr>
        <p:spPr>
          <a:xfrm>
            <a:off x="5661395" y="5334000"/>
            <a:ext cx="2926316" cy="730269"/>
          </a:xfrm>
          <a:prstGeom prst="cloud">
            <a:avLst/>
          </a:prstGeom>
          <a:solidFill>
            <a:srgbClr val="FF2FE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12" name="Hành trang số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3270" y="491674"/>
            <a:ext cx="609600" cy="609600"/>
          </a:xfrm>
          <a:prstGeom prst="rect">
            <a:avLst/>
          </a:prstGeom>
        </p:spPr>
      </p:pic>
    </p:spTree>
    <p:extLst>
      <p:ext uri="{BB962C8B-B14F-4D97-AF65-F5344CB8AC3E}">
        <p14:creationId xmlns:p14="http://schemas.microsoft.com/office/powerpoint/2010/main" val="11923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4090" fill="hold"/>
                                        <p:tgtEl>
                                          <p:spTgt spid="12"/>
                                        </p:tgtEl>
                                      </p:cBhvr>
                                    </p:cmd>
                                  </p:childTnLst>
                                </p:cTn>
                              </p:par>
                            </p:childTnLst>
                          </p:cTn>
                        </p:par>
                      </p:childTnLst>
                    </p:cTn>
                  </p:par>
                </p:childTnLst>
              </p:cTn>
              <p:nextCondLst>
                <p:cond evt="onClick" delay="0">
                  <p:tgtEl>
                    <p:spTgt spid="12"/>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bldLst>
      <p:bldP spid="7" grpId="0"/>
      <p:bldP spid="9"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20782"/>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59115"/>
            <a:ext cx="17456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823547" y="6150150"/>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câu lần 1.</a:t>
            </a:r>
          </a:p>
        </p:txBody>
      </p:sp>
      <p:sp>
        <p:nvSpPr>
          <p:cNvPr id="12" name="TextBox 11"/>
          <p:cNvSpPr txBox="1"/>
          <p:nvPr/>
        </p:nvSpPr>
        <p:spPr>
          <a:xfrm>
            <a:off x="4823547" y="6131002"/>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Từ khó, dễ đọc trong bài.</a:t>
            </a:r>
          </a:p>
        </p:txBody>
      </p:sp>
      <p:cxnSp>
        <p:nvCxnSpPr>
          <p:cNvPr id="13" name="Straight Connector 12"/>
          <p:cNvCxnSpPr/>
          <p:nvPr/>
        </p:nvCxnSpPr>
        <p:spPr>
          <a:xfrm flipH="1">
            <a:off x="2385339" y="2106037"/>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30746" y="4343400"/>
            <a:ext cx="1403054"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31182" y="5410200"/>
            <a:ext cx="6021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78634" y="5943600"/>
            <a:ext cx="1321566"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643742" y="4364799"/>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08449" y="6131002"/>
            <a:ext cx="5541818"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câu lần 2.</a:t>
            </a:r>
          </a:p>
        </p:txBody>
      </p:sp>
    </p:spTree>
    <p:extLst>
      <p:ext uri="{BB962C8B-B14F-4D97-AF65-F5344CB8AC3E}">
        <p14:creationId xmlns:p14="http://schemas.microsoft.com/office/powerpoint/2010/main" val="7080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195" y="123347"/>
            <a:ext cx="4572000"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Luyện đọc khổ thơ</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228600" y="-6927"/>
            <a:ext cx="1524000" cy="123080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704" y="-27709"/>
            <a:ext cx="2241296" cy="177165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7709"/>
            <a:ext cx="4078755" cy="68580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1372" y="-571500"/>
            <a:ext cx="2381250" cy="1905000"/>
          </a:xfrm>
          <a:prstGeom prst="rect">
            <a:avLst/>
          </a:prstGeom>
        </p:spPr>
      </p:pic>
      <p:sp>
        <p:nvSpPr>
          <p:cNvPr id="14" name="Rectangle 13"/>
          <p:cNvSpPr/>
          <p:nvPr/>
        </p:nvSpPr>
        <p:spPr>
          <a:xfrm>
            <a:off x="1524000" y="1828800"/>
            <a:ext cx="6047508" cy="5416868"/>
          </a:xfrm>
          <a:prstGeom prst="rect">
            <a:avLst/>
          </a:prstGeom>
        </p:spPr>
        <p:txBody>
          <a:bodyPr wrap="square">
            <a:spAutoFit/>
          </a:bodyPr>
          <a:lstStyle/>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p:cNvCxnSpPr/>
          <p:nvPr/>
        </p:nvCxnSpPr>
        <p:spPr>
          <a:xfrm flipH="1">
            <a:off x="4460587" y="18288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781800" y="279169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919606" y="281940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431268" y="3484418"/>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860148" y="423243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6979064" y="423243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0" y="5943600"/>
            <a:ext cx="2514600" cy="1000838"/>
          </a:xfrm>
          <a:prstGeom prst="rect">
            <a:avLst/>
          </a:prstGeom>
        </p:spPr>
      </p:pic>
    </p:spTree>
    <p:extLst>
      <p:ext uri="{BB962C8B-B14F-4D97-AF65-F5344CB8AC3E}">
        <p14:creationId xmlns:p14="http://schemas.microsoft.com/office/powerpoint/2010/main" val="23864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63129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VB này chia thành mấy đoạn?</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492" y="457201"/>
            <a:ext cx="52705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492" y="2362200"/>
            <a:ext cx="5270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9331" y="1600199"/>
            <a:ext cx="527050" cy="257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64638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nối tiếp đoạn 2 lượt</a:t>
            </a:r>
          </a:p>
        </p:txBody>
      </p:sp>
    </p:spTree>
    <p:extLst>
      <p:ext uri="{BB962C8B-B14F-4D97-AF65-F5344CB8AC3E}">
        <p14:creationId xmlns:p14="http://schemas.microsoft.com/office/powerpoint/2010/main" val="14357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ow Clip Art - Royalty Free - GoGraph"/>
          <p:cNvPicPr>
            <a:picLocks noChangeAspect="1" noChangeArrowheads="1"/>
          </p:cNvPicPr>
          <p:nvPr/>
        </p:nvPicPr>
        <p:blipFill rotWithShape="1">
          <a:blip r:embed="rId2">
            <a:extLst>
              <a:ext uri="{28A0092B-C50C-407E-A947-70E740481C1C}">
                <a14:useLocalDpi xmlns:a14="http://schemas.microsoft.com/office/drawing/2010/main" val="0"/>
              </a:ext>
            </a:extLst>
          </a:blip>
          <a:srcRect b="9279"/>
          <a:stretch/>
        </p:blipFill>
        <p:spPr bwMode="auto">
          <a:xfrm>
            <a:off x="381000" y="533400"/>
            <a:ext cx="4343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1" y="4648200"/>
            <a:ext cx="10484596" cy="1569660"/>
          </a:xfrm>
          <a:prstGeom prst="rect">
            <a:avLst/>
          </a:prstGeom>
        </p:spPr>
        <p:txBody>
          <a:bodyPr wrap="square">
            <a:spAutoFit/>
          </a:bodyPr>
          <a:lstStyle/>
          <a:p>
            <a:pPr lvl="0"/>
            <a:r>
              <a:rPr lang="en-US" sz="48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48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705600" y="533400"/>
            <a:ext cx="4540997" cy="2895600"/>
          </a:xfrm>
          <a:prstGeom prst="rect">
            <a:avLst/>
          </a:prstGeom>
        </p:spPr>
      </p:pic>
      <p:sp>
        <p:nvSpPr>
          <p:cNvPr id="7" name="TextBox 6"/>
          <p:cNvSpPr txBox="1"/>
          <p:nvPr/>
        </p:nvSpPr>
        <p:spPr>
          <a:xfrm>
            <a:off x="5042712" y="34636"/>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Tree>
    <p:extLst>
      <p:ext uri="{BB962C8B-B14F-4D97-AF65-F5344CB8AC3E}">
        <p14:creationId xmlns:p14="http://schemas.microsoft.com/office/powerpoint/2010/main" val="41397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69"/>
          <a:stretch/>
        </p:blipFill>
        <p:spPr>
          <a:xfrm>
            <a:off x="685800" y="381000"/>
            <a:ext cx="3962400" cy="37338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12873" y="0"/>
            <a:ext cx="6096000" cy="4343400"/>
          </a:xfrm>
          <a:prstGeom prst="rect">
            <a:avLst/>
          </a:prstGeom>
        </p:spPr>
      </p:pic>
      <p:sp>
        <p:nvSpPr>
          <p:cNvPr id="7" name="Rectangle 6"/>
          <p:cNvSpPr/>
          <p:nvPr/>
        </p:nvSpPr>
        <p:spPr>
          <a:xfrm>
            <a:off x="3275945" y="5029200"/>
            <a:ext cx="7705956" cy="923330"/>
          </a:xfrm>
          <a:prstGeom prst="rect">
            <a:avLst/>
          </a:prstGeom>
        </p:spPr>
        <p:txBody>
          <a:bodyPr wrap="none">
            <a:spAutoFit/>
          </a:bodyPr>
          <a:lstStyle/>
          <a:p>
            <a:pPr lvl="0"/>
            <a:r>
              <a:rPr lang="en-US" sz="5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5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sp>
        <p:nvSpPr>
          <p:cNvPr id="8" name="TextBox 7"/>
          <p:cNvSpPr txBox="1"/>
          <p:nvPr/>
        </p:nvSpPr>
        <p:spPr>
          <a:xfrm>
            <a:off x="4114800" y="-3703"/>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Tree>
    <p:extLst>
      <p:ext uri="{BB962C8B-B14F-4D97-AF65-F5344CB8AC3E}">
        <p14:creationId xmlns:p14="http://schemas.microsoft.com/office/powerpoint/2010/main" val="42225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B5888-77A8-4865-A7EC-874D884B00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657" l="0" r="96591">
                        <a14:foregroundMark x1="55682" y1="12350" x2="58712" y2="14237"/>
                        <a14:backgroundMark x1="1136" y1="18182" x2="40530" y2="19211"/>
                        <a14:backgroundMark x1="379" y1="17667" x2="39015" y2="17496"/>
                      </a14:backgroundRemoval>
                    </a14:imgEffect>
                  </a14:imgLayer>
                </a14:imgProps>
              </a:ext>
            </a:extLst>
          </a:blip>
          <a:stretch>
            <a:fillRect/>
          </a:stretch>
        </p:blipFill>
        <p:spPr>
          <a:xfrm>
            <a:off x="8305800" y="0"/>
            <a:ext cx="4032743" cy="7239000"/>
          </a:xfrm>
          <a:prstGeom prst="rect">
            <a:avLst/>
          </a:prstGeom>
        </p:spPr>
      </p:pic>
      <p:sp>
        <p:nvSpPr>
          <p:cNvPr id="5" name="TextBox 4"/>
          <p:cNvSpPr txBox="1"/>
          <p:nvPr/>
        </p:nvSpPr>
        <p:spPr>
          <a:xfrm>
            <a:off x="2362200" y="246832"/>
            <a:ext cx="3325776"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itchFamily="34" charset="0"/>
                <a:ea typeface="Arial-Rounded" pitchFamily="34" charset="0"/>
                <a:cs typeface="Arial-Rounded" pitchFamily="34" charset="0"/>
              </a:rPr>
              <a:t>Giải nghĩa từ</a:t>
            </a:r>
          </a:p>
        </p:txBody>
      </p:sp>
      <p:sp>
        <p:nvSpPr>
          <p:cNvPr id="6" name="Rectangle 5"/>
          <p:cNvSpPr/>
          <p:nvPr/>
        </p:nvSpPr>
        <p:spPr>
          <a:xfrm>
            <a:off x="353976" y="2342227"/>
            <a:ext cx="10668000" cy="2554545"/>
          </a:xfrm>
          <a:prstGeom prst="rect">
            <a:avLst/>
          </a:prstGeom>
        </p:spPr>
        <p:txBody>
          <a:bodyPr wrap="square">
            <a:spAutoFit/>
          </a:bodyPr>
          <a:lstStyle/>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72" y="-571500"/>
            <a:ext cx="2381250" cy="190500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0" y="5943600"/>
            <a:ext cx="2514600" cy="1000838"/>
          </a:xfrm>
          <a:prstGeom prst="rect">
            <a:avLst/>
          </a:prstGeom>
        </p:spPr>
      </p:pic>
    </p:spTree>
    <p:extLst>
      <p:ext uri="{BB962C8B-B14F-4D97-AF65-F5344CB8AC3E}">
        <p14:creationId xmlns:p14="http://schemas.microsoft.com/office/powerpoint/2010/main" val="17876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2</a:t>
            </a:r>
          </a:p>
        </p:txBody>
      </p:sp>
      <p:sp>
        <p:nvSpPr>
          <p:cNvPr id="5" name="TextBox 4"/>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Đọc</a:t>
            </a:r>
          </a:p>
        </p:txBody>
      </p:sp>
      <p:sp>
        <p:nvSpPr>
          <p:cNvPr id="6" name="Rectangle 5"/>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20782"/>
            <a:ext cx="3867814" cy="6858000"/>
          </a:xfrm>
          <a:prstGeom prst="rect">
            <a:avLst/>
          </a:prstGeom>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92" y="457201"/>
            <a:ext cx="52705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92" y="2362200"/>
            <a:ext cx="5270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9331" y="1600199"/>
            <a:ext cx="527050" cy="257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646381"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Đọc nhóm 3</a:t>
            </a:r>
          </a:p>
        </p:txBody>
      </p:sp>
      <p:pic>
        <p:nvPicPr>
          <p:cNvPr id="14" name="2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1005" y="228600"/>
            <a:ext cx="2209801" cy="1224684"/>
          </a:xfrm>
          <a:prstGeom prst="rect">
            <a:avLst/>
          </a:prstGeom>
        </p:spPr>
      </p:pic>
      <p:sp>
        <p:nvSpPr>
          <p:cNvPr id="15" name="TextBox 14"/>
          <p:cNvSpPr txBox="1"/>
          <p:nvPr/>
        </p:nvSpPr>
        <p:spPr>
          <a:xfrm>
            <a:off x="4686067" y="6085975"/>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Thi Đọc nhóm 3</a:t>
            </a:r>
          </a:p>
        </p:txBody>
      </p:sp>
      <p:sp>
        <p:nvSpPr>
          <p:cNvPr id="16" name="TextBox 15"/>
          <p:cNvSpPr txBox="1"/>
          <p:nvPr/>
        </p:nvSpPr>
        <p:spPr>
          <a:xfrm>
            <a:off x="4646381" y="6057351"/>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3 Học sinh đọc toàn bài</a:t>
            </a:r>
          </a:p>
        </p:txBody>
      </p:sp>
      <p:sp>
        <p:nvSpPr>
          <p:cNvPr id="17" name="TextBox 16"/>
          <p:cNvSpPr txBox="1"/>
          <p:nvPr/>
        </p:nvSpPr>
        <p:spPr>
          <a:xfrm>
            <a:off x="4646381" y="6071663"/>
            <a:ext cx="6697751" cy="707850"/>
          </a:xfrm>
          <a:prstGeom prst="rect">
            <a:avLst/>
          </a:prstGeom>
          <a:solidFill>
            <a:srgbClr val="FF2FE1"/>
          </a:solidFill>
        </p:spPr>
        <p:txBody>
          <a:bodyPr wrap="square" lIns="91403" tIns="45702" rIns="91403" bIns="45702" rtlCol="0">
            <a:spAutoFit/>
          </a:bodyPr>
          <a:lstStyle/>
          <a:p>
            <a:pPr algn="ctr"/>
            <a:r>
              <a:rPr lang="en-US" sz="4000" b="1" dirty="0">
                <a:latin typeface="Arial-Rounded" pitchFamily="34" charset="0"/>
                <a:ea typeface="Arial-Rounded" pitchFamily="34" charset="0"/>
                <a:cs typeface="Arial-Rounded" pitchFamily="34" charset="0"/>
              </a:rPr>
              <a:t>Lớp đọc đồng thanh toàn bài</a:t>
            </a:r>
          </a:p>
        </p:txBody>
      </p:sp>
    </p:spTree>
    <p:extLst>
      <p:ext uri="{BB962C8B-B14F-4D97-AF65-F5344CB8AC3E}">
        <p14:creationId xmlns:p14="http://schemas.microsoft.com/office/powerpoint/2010/main" val="245463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1+#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4"/>
                </p:tgtEl>
              </p:cMediaNode>
            </p:video>
          </p:childTnLst>
        </p:cTn>
      </p:par>
    </p:tnLst>
    <p:bldLst>
      <p:bldP spid="6" grpId="0"/>
      <p:bldP spid="7" grpId="0"/>
      <p:bldP spid="8" grpId="0"/>
      <p:bldP spid="13"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8"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3</a:t>
            </a:r>
          </a:p>
        </p:txBody>
      </p:sp>
      <p:pic>
        <p:nvPicPr>
          <p:cNvPr id="4" name="Countdown 2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3199" y="990600"/>
            <a:ext cx="1828801" cy="1447800"/>
          </a:xfrm>
          <a:prstGeom prst="rect">
            <a:avLst/>
          </a:prstGeom>
        </p:spPr>
      </p:pic>
      <p:pic>
        <p:nvPicPr>
          <p:cNvPr id="6" name="Picture 5"/>
          <p:cNvPicPr>
            <a:picLocks noChangeAspect="1"/>
          </p:cNvPicPr>
          <p:nvPr/>
        </p:nvPicPr>
        <p:blipFill>
          <a:blip r:embed="rId6"/>
          <a:stretch>
            <a:fillRect/>
          </a:stretch>
        </p:blipFill>
        <p:spPr>
          <a:xfrm>
            <a:off x="5888144" y="990600"/>
            <a:ext cx="2725168" cy="1551593"/>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0" y="1289989"/>
            <a:ext cx="3346094" cy="5568011"/>
          </a:xfrm>
          <a:prstGeom prst="rect">
            <a:avLst/>
          </a:prstGeom>
        </p:spPr>
      </p:pic>
      <p:sp>
        <p:nvSpPr>
          <p:cNvPr id="8" name="TextBox 7"/>
          <p:cNvSpPr txBox="1"/>
          <p:nvPr/>
        </p:nvSpPr>
        <p:spPr>
          <a:xfrm>
            <a:off x="623888" y="-113651"/>
            <a:ext cx="11353800" cy="1446501"/>
          </a:xfrm>
          <a:prstGeom prst="rect">
            <a:avLst/>
          </a:prstGeom>
          <a:noFill/>
        </p:spPr>
        <p:txBody>
          <a:bodyPr wrap="square" lIns="91391" tIns="45696" rIns="91391" bIns="45696" rtlCol="0">
            <a:spAutoFit/>
          </a:bodyPr>
          <a:lstStyle/>
          <a:p>
            <a:pPr algn="just"/>
            <a:r>
              <a:rPr lang="en-US" sz="4400" b="1" dirty="0">
                <a:latin typeface="Arial-Rounded" pitchFamily="34" charset="0"/>
                <a:ea typeface="Arial-Rounded" pitchFamily="34" charset="0"/>
                <a:cs typeface="Arial-Rounded" pitchFamily="34" charset="0"/>
              </a:rPr>
              <a:t>Tìm cuối các dòng thơ những tiếng cùng vần với nhau.</a:t>
            </a:r>
            <a:endParaRPr lang="en-US" sz="4400" b="1" i="1" dirty="0">
              <a:latin typeface="Arial-Rounded" pitchFamily="34" charset="0"/>
              <a:ea typeface="Arial-Rounded" pitchFamily="34" charset="0"/>
              <a:cs typeface="Arial-Rounded" pitchFamily="34" charset="0"/>
            </a:endParaRPr>
          </a:p>
        </p:txBody>
      </p:sp>
      <p:sp>
        <p:nvSpPr>
          <p:cNvPr id="10" name="Rounded Rectangular Callout 9"/>
          <p:cNvSpPr/>
          <p:nvPr/>
        </p:nvSpPr>
        <p:spPr>
          <a:xfrm>
            <a:off x="3962400" y="3200400"/>
            <a:ext cx="7696200" cy="3276600"/>
          </a:xfrm>
          <a:prstGeom prst="wedgeRoundRectCallout">
            <a:avLst>
              <a:gd name="adj1" fmla="val -56656"/>
              <a:gd name="adj2" fmla="val -54202"/>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28782" y="3377736"/>
            <a:ext cx="1721946"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ruộng </a:t>
            </a:r>
            <a:endParaRPr lang="en-US" dirty="0"/>
          </a:p>
        </p:txBody>
      </p:sp>
      <p:sp>
        <p:nvSpPr>
          <p:cNvPr id="12" name="Rectangle 11"/>
          <p:cNvSpPr/>
          <p:nvPr/>
        </p:nvSpPr>
        <p:spPr>
          <a:xfrm>
            <a:off x="8302619" y="3395320"/>
            <a:ext cx="1877437"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muống</a:t>
            </a:r>
            <a:endParaRPr lang="en-US" dirty="0"/>
          </a:p>
        </p:txBody>
      </p:sp>
      <p:sp>
        <p:nvSpPr>
          <p:cNvPr id="14" name="Rectangle 13"/>
          <p:cNvSpPr/>
          <p:nvPr/>
        </p:nvSpPr>
        <p:spPr>
          <a:xfrm>
            <a:off x="4136381" y="4409743"/>
            <a:ext cx="801823" cy="769441"/>
          </a:xfrm>
          <a:prstGeom prst="rect">
            <a:avLst/>
          </a:prstGeom>
          <a:ln>
            <a:solidFill>
              <a:srgbClr val="0000FF"/>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ao</a:t>
            </a:r>
            <a:endParaRPr lang="en-US" dirty="0"/>
          </a:p>
        </p:txBody>
      </p:sp>
      <p:sp>
        <p:nvSpPr>
          <p:cNvPr id="15" name="Rectangle 14"/>
          <p:cNvSpPr/>
          <p:nvPr/>
        </p:nvSpPr>
        <p:spPr>
          <a:xfrm>
            <a:off x="5075761" y="4409742"/>
            <a:ext cx="1116011" cy="769441"/>
          </a:xfrm>
          <a:prstGeom prst="rect">
            <a:avLst/>
          </a:prstGeom>
          <a:ln>
            <a:solidFill>
              <a:srgbClr val="0000FF"/>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đào</a:t>
            </a:r>
            <a:endParaRPr lang="en-US" dirty="0"/>
          </a:p>
        </p:txBody>
      </p:sp>
      <p:sp>
        <p:nvSpPr>
          <p:cNvPr id="16" name="Rectangle 15"/>
          <p:cNvSpPr/>
          <p:nvPr/>
        </p:nvSpPr>
        <p:spPr>
          <a:xfrm>
            <a:off x="6625768" y="4409741"/>
            <a:ext cx="1051891" cy="769441"/>
          </a:xfrm>
          <a:prstGeom prst="rect">
            <a:avLst/>
          </a:prstGeom>
          <a:ln>
            <a:solidFill>
              <a:srgbClr val="C0000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gốc</a:t>
            </a:r>
            <a:endParaRPr lang="en-US" dirty="0"/>
          </a:p>
        </p:txBody>
      </p:sp>
      <p:sp>
        <p:nvSpPr>
          <p:cNvPr id="17" name="Rectangle 16"/>
          <p:cNvSpPr/>
          <p:nvPr/>
        </p:nvSpPr>
        <p:spPr>
          <a:xfrm>
            <a:off x="7925114" y="4409739"/>
            <a:ext cx="737702" cy="769441"/>
          </a:xfrm>
          <a:prstGeom prst="rect">
            <a:avLst/>
          </a:prstGeom>
          <a:ln>
            <a:solidFill>
              <a:srgbClr val="C0000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ốc</a:t>
            </a:r>
            <a:endParaRPr lang="en-US" dirty="0"/>
          </a:p>
        </p:txBody>
      </p:sp>
      <p:sp>
        <p:nvSpPr>
          <p:cNvPr id="18" name="Rectangle 17"/>
          <p:cNvSpPr/>
          <p:nvPr/>
        </p:nvSpPr>
        <p:spPr>
          <a:xfrm>
            <a:off x="9089555" y="4453979"/>
            <a:ext cx="957313"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mò</a:t>
            </a:r>
            <a:endParaRPr lang="en-US" dirty="0"/>
          </a:p>
        </p:txBody>
      </p:sp>
      <p:sp>
        <p:nvSpPr>
          <p:cNvPr id="19" name="Rectangle 18"/>
          <p:cNvSpPr/>
          <p:nvPr/>
        </p:nvSpPr>
        <p:spPr>
          <a:xfrm>
            <a:off x="10369750" y="4409740"/>
            <a:ext cx="801823" cy="769441"/>
          </a:xfrm>
          <a:prstGeom prst="rect">
            <a:avLst/>
          </a:prstGeom>
          <a:ln>
            <a:solidFill>
              <a:srgbClr val="FF0066"/>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đò</a:t>
            </a:r>
            <a:endParaRPr lang="en-US" dirty="0"/>
          </a:p>
        </p:txBody>
      </p:sp>
      <p:sp>
        <p:nvSpPr>
          <p:cNvPr id="20" name="Rectangle 19"/>
          <p:cNvSpPr/>
          <p:nvPr/>
        </p:nvSpPr>
        <p:spPr>
          <a:xfrm>
            <a:off x="5774041" y="5496904"/>
            <a:ext cx="1053494" cy="769441"/>
          </a:xfrm>
          <a:prstGeom prst="rect">
            <a:avLst/>
          </a:prstGeom>
          <a:ln>
            <a:solidFill>
              <a:srgbClr val="00B05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dây</a:t>
            </a:r>
            <a:endParaRPr lang="en-US" dirty="0"/>
          </a:p>
        </p:txBody>
      </p:sp>
      <p:sp>
        <p:nvSpPr>
          <p:cNvPr id="21" name="Rectangle 20"/>
          <p:cNvSpPr/>
          <p:nvPr/>
        </p:nvSpPr>
        <p:spPr>
          <a:xfrm>
            <a:off x="7807932" y="5455831"/>
            <a:ext cx="989373" cy="769441"/>
          </a:xfrm>
          <a:prstGeom prst="rect">
            <a:avLst/>
          </a:prstGeom>
          <a:ln>
            <a:solidFill>
              <a:srgbClr val="00B050"/>
            </a:solidFill>
          </a:ln>
        </p:spPr>
        <p:txBody>
          <a:bodyPr wrap="none">
            <a:spAutoFit/>
          </a:bodyPr>
          <a:lstStyle/>
          <a:p>
            <a:r>
              <a:rPr lang="en-US" sz="4400" b="1" dirty="0">
                <a:solidFill>
                  <a:prstClr val="black"/>
                </a:solidFill>
                <a:latin typeface="Arial-Rounded" pitchFamily="34" charset="0"/>
                <a:ea typeface="Arial-Rounded" pitchFamily="34" charset="0"/>
                <a:cs typeface="Arial-Rounded" pitchFamily="34" charset="0"/>
              </a:rPr>
              <a:t>cây</a:t>
            </a:r>
            <a:endParaRPr lang="en-US" dirty="0"/>
          </a:p>
        </p:txBody>
      </p:sp>
      <p:pic>
        <p:nvPicPr>
          <p:cNvPr id="22" name="Picture 2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081" b="91162" l="0" r="100000">
                        <a14:foregroundMark x1="24011" y1="16162" x2="29877" y2="80556"/>
                        <a14:foregroundMark x1="9004" y1="47348" x2="20737" y2="50758"/>
                        <a14:foregroundMark x1="24420" y1="50253" x2="20327" y2="56566"/>
                        <a14:foregroundMark x1="38063" y1="47348" x2="49386" y2="42677"/>
                        <a14:foregroundMark x1="54434" y1="40657" x2="63984" y2="46970"/>
                        <a14:foregroundMark x1="81310" y1="51136" x2="93997" y2="45707"/>
                        <a14:foregroundMark x1="69031" y1="69192" x2="66303" y2="81439"/>
                        <a14:foregroundMark x1="73943" y1="70076" x2="73533" y2="79293"/>
                        <a14:foregroundMark x1="61664" y1="80556" x2="68486" y2="80177"/>
                        <a14:foregroundMark x1="71760" y1="80177" x2="76262" y2="81061"/>
                        <a14:foregroundMark x1="24011" y1="79798" x2="29877" y2="79798"/>
                        <a14:foregroundMark x1="33561" y1="78914" x2="36698" y2="79798"/>
                      </a14:backgroundRemoval>
                    </a14:imgEffect>
                  </a14:imgLayer>
                </a14:imgProps>
              </a:ext>
              <a:ext uri="{28A0092B-C50C-407E-A947-70E740481C1C}">
                <a14:useLocalDpi xmlns:a14="http://schemas.microsoft.com/office/drawing/2010/main" val="0"/>
              </a:ext>
            </a:extLst>
          </a:blip>
          <a:srcRect b="16275"/>
          <a:stretch/>
        </p:blipFill>
        <p:spPr>
          <a:xfrm>
            <a:off x="1616912" y="1400676"/>
            <a:ext cx="1949586" cy="1796499"/>
          </a:xfrm>
          <a:prstGeom prst="rect">
            <a:avLst/>
          </a:prstGeom>
        </p:spPr>
      </p:pic>
    </p:spTree>
    <p:extLst>
      <p:ext uri="{BB962C8B-B14F-4D97-AF65-F5344CB8AC3E}">
        <p14:creationId xmlns:p14="http://schemas.microsoft.com/office/powerpoint/2010/main" val="376446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000"/>
                                        <p:tgtEl>
                                          <p:spTgt spid="18"/>
                                        </p:tgtEl>
                                      </p:cBhvr>
                                    </p:animEffect>
                                    <p:anim calcmode="lin" valueType="num">
                                      <p:cBhvr>
                                        <p:cTn id="53" dur="2000" fill="hold"/>
                                        <p:tgtEl>
                                          <p:spTgt spid="18"/>
                                        </p:tgtEl>
                                        <p:attrNameLst>
                                          <p:attrName>ppt_w</p:attrName>
                                        </p:attrNameLst>
                                      </p:cBhvr>
                                      <p:tavLst>
                                        <p:tav tm="0" fmla="#ppt_w*sin(2.5*pi*$)">
                                          <p:val>
                                            <p:fltVal val="0"/>
                                          </p:val>
                                        </p:tav>
                                        <p:tav tm="100000">
                                          <p:val>
                                            <p:fltVal val="1"/>
                                          </p:val>
                                        </p:tav>
                                      </p:tavLst>
                                    </p:anim>
                                    <p:anim calcmode="lin" valueType="num">
                                      <p:cBhvr>
                                        <p:cTn id="54" dur="2000" fill="hold"/>
                                        <p:tgtEl>
                                          <p:spTgt spid="18"/>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4"/>
                </p:tgtEl>
              </p:cMediaNode>
            </p:video>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itchFamily="34" charset="0"/>
                <a:cs typeface="Times New Roman" pitchFamily="18" charset="0"/>
              </a:rPr>
              <a:t>4</a:t>
            </a:r>
          </a:p>
        </p:txBody>
      </p:sp>
      <p:sp>
        <p:nvSpPr>
          <p:cNvPr id="3" name="TextBox 2"/>
          <p:cNvSpPr txBox="1"/>
          <p:nvPr/>
        </p:nvSpPr>
        <p:spPr>
          <a:xfrm>
            <a:off x="762000" y="-156841"/>
            <a:ext cx="5105400" cy="923281"/>
          </a:xfrm>
          <a:prstGeom prst="rect">
            <a:avLst/>
          </a:prstGeom>
          <a:noFill/>
        </p:spPr>
        <p:txBody>
          <a:bodyPr wrap="square" lIns="91391" tIns="45696" rIns="91391" bIns="45696" rtlCol="0">
            <a:spAutoFit/>
          </a:bodyPr>
          <a:lstStyle/>
          <a:p>
            <a:pPr algn="just"/>
            <a:r>
              <a:rPr lang="en-US" sz="5400" b="1" dirty="0">
                <a:latin typeface="Arial-Rounded" pitchFamily="34" charset="0"/>
                <a:ea typeface="Arial-Rounded" pitchFamily="34" charset="0"/>
                <a:cs typeface="Arial-Rounded" pitchFamily="34" charset="0"/>
              </a:rPr>
              <a:t>Trả lời câu hỏi</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0" y="1143000"/>
            <a:ext cx="3346094" cy="5568011"/>
          </a:xfrm>
          <a:prstGeom prst="rect">
            <a:avLst/>
          </a:prstGeom>
        </p:spPr>
      </p:pic>
      <p:sp>
        <p:nvSpPr>
          <p:cNvPr id="5" name="Rectangle 4"/>
          <p:cNvSpPr/>
          <p:nvPr/>
        </p:nvSpPr>
        <p:spPr>
          <a:xfrm>
            <a:off x="3270968" y="5324995"/>
            <a:ext cx="8921032" cy="1446550"/>
          </a:xfrm>
          <a:prstGeom prst="rect">
            <a:avLst/>
          </a:prstGeom>
          <a:ln>
            <a:solidFill>
              <a:srgbClr val="FF0066"/>
            </a:solidFill>
          </a:ln>
        </p:spPr>
        <p:txBody>
          <a:bodyPr wrap="none">
            <a:spAutoFit/>
          </a:bodyPr>
          <a:lstStyle/>
          <a:p>
            <a:pPr marL="914400" lvl="0" indent="-914400" algn="just">
              <a:buAutoNum type="alphaLcPeriod"/>
            </a:pPr>
            <a:r>
              <a:rPr lang="en-US" sz="4400" b="1" dirty="0">
                <a:solidFill>
                  <a:prstClr val="black"/>
                </a:solidFill>
                <a:latin typeface="Arial-Rounded" pitchFamily="34" charset="0"/>
                <a:ea typeface="Arial-Rounded" pitchFamily="34" charset="0"/>
                <a:cs typeface="Arial-Rounded" pitchFamily="34" charset="0"/>
              </a:rPr>
              <a:t>Bài đồng dao nhắc chúng ta cần </a:t>
            </a:r>
          </a:p>
          <a:p>
            <a:pPr lvl="0" algn="just"/>
            <a:r>
              <a:rPr lang="en-US" sz="4400" b="1" dirty="0">
                <a:solidFill>
                  <a:prstClr val="black"/>
                </a:solidFill>
                <a:latin typeface="Arial-Rounded" pitchFamily="34" charset="0"/>
                <a:ea typeface="Arial-Rounded" pitchFamily="34" charset="0"/>
                <a:cs typeface="Arial-Rounded" pitchFamily="34" charset="0"/>
              </a:rPr>
              <a:t>nhớ những ai?</a:t>
            </a:r>
          </a:p>
        </p:txBody>
      </p:sp>
      <p:sp>
        <p:nvSpPr>
          <p:cNvPr id="6" name="Rectangle 5"/>
          <p:cNvSpPr/>
          <p:nvPr/>
        </p:nvSpPr>
        <p:spPr>
          <a:xfrm>
            <a:off x="3733800" y="838200"/>
            <a:ext cx="6047508" cy="538609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trồng trọt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235890" y="5274426"/>
            <a:ext cx="8956110" cy="1569660"/>
          </a:xfrm>
          <a:prstGeom prst="rect">
            <a:avLst/>
          </a:prstGeom>
          <a:solidFill>
            <a:schemeClr val="bg1"/>
          </a:solidFill>
          <a:ln>
            <a:solidFill>
              <a:srgbClr val="FF0066"/>
            </a:solidFill>
          </a:ln>
        </p:spPr>
        <p:txBody>
          <a:bodyPr wrap="square">
            <a:spAutoFit/>
          </a:bodyPr>
          <a:lstStyle/>
          <a:p>
            <a:pPr lvl="0" algn="just"/>
            <a:r>
              <a:rPr lang="en-US" sz="4800" b="1" dirty="0">
                <a:solidFill>
                  <a:prstClr val="black"/>
                </a:solidFill>
                <a:latin typeface="Arial-Rounded" pitchFamily="34" charset="0"/>
                <a:ea typeface="Arial-Rounded" pitchFamily="34" charset="0"/>
                <a:cs typeface="Arial-Rounded" pitchFamily="34" charset="0"/>
              </a:rPr>
              <a:t>b. Vì sao chúng ta cần nhớ ơn</a:t>
            </a:r>
          </a:p>
          <a:p>
            <a:pPr lvl="0" algn="just"/>
            <a:r>
              <a:rPr lang="en-US" sz="4800" b="1" dirty="0">
                <a:solidFill>
                  <a:prstClr val="black"/>
                </a:solidFill>
                <a:latin typeface="Arial-Rounded" pitchFamily="34" charset="0"/>
                <a:ea typeface="Arial-Rounded" pitchFamily="34" charset="0"/>
                <a:cs typeface="Arial-Rounded" pitchFamily="34" charset="0"/>
              </a:rPr>
              <a:t> họ ?</a:t>
            </a:r>
          </a:p>
        </p:txBody>
      </p:sp>
      <p:sp>
        <p:nvSpPr>
          <p:cNvPr id="10" name="Rectangle 9"/>
          <p:cNvSpPr/>
          <p:nvPr/>
        </p:nvSpPr>
        <p:spPr>
          <a:xfrm>
            <a:off x="3560839" y="628032"/>
            <a:ext cx="6047508" cy="4278094"/>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Chúng ta nhớ ơn những người đó vì họ giúp chúng ta có cơm, rau, ốc, quả để ăn, có bóng mát để trú nắng, có võng để nằm và có thể sang đò.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235890" y="5288340"/>
            <a:ext cx="8956110" cy="1569660"/>
          </a:xfrm>
          <a:prstGeom prst="rect">
            <a:avLst/>
          </a:prstGeom>
          <a:solidFill>
            <a:schemeClr val="bg1"/>
          </a:solidFill>
          <a:ln>
            <a:solidFill>
              <a:srgbClr val="FF0066"/>
            </a:solidFill>
          </a:ln>
        </p:spPr>
        <p:txBody>
          <a:bodyPr wrap="square">
            <a:spAutoFit/>
          </a:bodyPr>
          <a:lstStyle/>
          <a:p>
            <a:pPr lvl="0" algn="just"/>
            <a:r>
              <a:rPr lang="en-US" sz="4800" b="1" dirty="0">
                <a:solidFill>
                  <a:prstClr val="black"/>
                </a:solidFill>
                <a:latin typeface="Arial-Rounded" pitchFamily="34" charset="0"/>
                <a:ea typeface="Arial-Rounded" pitchFamily="34" charset="0"/>
                <a:cs typeface="Arial-Rounded" pitchFamily="34" charset="0"/>
              </a:rPr>
              <a:t>c. Còn em, em nhớ ơn những ai? Vì sao?</a:t>
            </a:r>
          </a:p>
        </p:txBody>
      </p:sp>
    </p:spTree>
    <p:extLst>
      <p:ext uri="{BB962C8B-B14F-4D97-AF65-F5344CB8AC3E}">
        <p14:creationId xmlns:p14="http://schemas.microsoft.com/office/powerpoint/2010/main" val="26915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12" fill="hold" nodeType="afterEffect">
                                  <p:stCondLst>
                                    <p:cond delay="0"/>
                                  </p:stCondLst>
                                  <p:iterate type="lt">
                                    <p:tmPct val="10000"/>
                                  </p:iterate>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650"/>
                            </p:stCondLst>
                            <p:childTnLst>
                              <p:par>
                                <p:cTn id="28" presetID="2" presetClass="entr" presetSubtype="12" fill="hold" nodeType="afterEffect">
                                  <p:stCondLst>
                                    <p:cond delay="0"/>
                                  </p:stCondLst>
                                  <p:iterate type="lt">
                                    <p:tmPct val="10000"/>
                                  </p:iterate>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850"/>
                            </p:stCondLst>
                            <p:childTnLst>
                              <p:par>
                                <p:cTn id="33" presetID="2" presetClass="entr" presetSubtype="12" fill="hold" nodeType="afterEffect">
                                  <p:stCondLst>
                                    <p:cond delay="0"/>
                                  </p:stCondLst>
                                  <p:iterate type="lt">
                                    <p:tmPct val="10000"/>
                                  </p:iterate>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950"/>
                            </p:stCondLst>
                            <p:childTnLst>
                              <p:par>
                                <p:cTn id="38" presetID="2" presetClass="entr" presetSubtype="12" fill="hold" nodeType="afterEffect">
                                  <p:stCondLst>
                                    <p:cond delay="0"/>
                                  </p:stCondLst>
                                  <p:iterate type="lt">
                                    <p:tmPct val="10000"/>
                                  </p:iterate>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additive="base">
                                        <p:cTn id="40"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300"/>
                            </p:stCondLst>
                            <p:childTnLst>
                              <p:par>
                                <p:cTn id="43" presetID="2" presetClass="entr" presetSubtype="12" fill="hold" nodeType="afterEffect">
                                  <p:stCondLst>
                                    <p:cond delay="0"/>
                                  </p:stCondLst>
                                  <p:iterate type="lt">
                                    <p:tmPct val="10000"/>
                                  </p:iterate>
                                  <p:childTnLst>
                                    <p:set>
                                      <p:cBhvr>
                                        <p:cTn id="44" dur="1" fill="hold">
                                          <p:stCondLst>
                                            <p:cond delay="0"/>
                                          </p:stCondLst>
                                        </p:cTn>
                                        <p:tgtEl>
                                          <p:spTgt spid="6">
                                            <p:txEl>
                                              <p:pRg st="5" end="5"/>
                                            </p:txEl>
                                          </p:spTgt>
                                        </p:tgtEl>
                                        <p:attrNameLst>
                                          <p:attrName>style.visibility</p:attrName>
                                        </p:attrNameLst>
                                      </p:cBhvr>
                                      <p:to>
                                        <p:strVal val="visible"/>
                                      </p:to>
                                    </p:set>
                                    <p:anim calcmode="lin" valueType="num">
                                      <p:cBhvr additive="base">
                                        <p:cTn id="4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6450"/>
                            </p:stCondLst>
                            <p:childTnLst>
                              <p:par>
                                <p:cTn id="48" presetID="2" presetClass="entr" presetSubtype="12" fill="hold" nodeType="afterEffect">
                                  <p:stCondLst>
                                    <p:cond delay="0"/>
                                  </p:stCondLst>
                                  <p:iterate type="lt">
                                    <p:tmPct val="10000"/>
                                  </p:iterate>
                                  <p:childTnLst>
                                    <p:set>
                                      <p:cBhvr>
                                        <p:cTn id="49" dur="1" fill="hold">
                                          <p:stCondLst>
                                            <p:cond delay="0"/>
                                          </p:stCondLst>
                                        </p:cTn>
                                        <p:tgtEl>
                                          <p:spTgt spid="6">
                                            <p:txEl>
                                              <p:pRg st="6" end="6"/>
                                            </p:txEl>
                                          </p:spTgt>
                                        </p:tgtEl>
                                        <p:attrNameLst>
                                          <p:attrName>style.visibility</p:attrName>
                                        </p:attrNameLst>
                                      </p:cBhvr>
                                      <p:to>
                                        <p:strVal val="visible"/>
                                      </p:to>
                                    </p:set>
                                    <p:anim calcmode="lin" valueType="num">
                                      <p:cBhvr additive="base">
                                        <p:cTn id="50"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algn="just"/>
            <a:r>
              <a:rPr lang="en-US" sz="4000" b="1" dirty="0">
                <a:latin typeface="Arial-Rounded" pitchFamily="34" charset="0"/>
                <a:ea typeface="Arial-Rounded" pitchFamily="34" charset="0"/>
                <a:cs typeface="Arial-Rounded" pitchFamily="34" charset="0"/>
              </a:rPr>
              <a:t>Học thuộc lòng bài đồng dao</a:t>
            </a:r>
            <a:endParaRPr lang="en-US" sz="4000" b="1" dirty="0">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bát cơm,</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cày ruộng.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đĩa rau muống,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đào ao.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quả đào,</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vun gốc.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con ốc,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đi mò. </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đò,</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chèo chống.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võng,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mắc dây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mát gốc cây,</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endPar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524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3" name="TextBox 2"/>
          <p:cNvSpPr txBox="1"/>
          <p:nvPr/>
        </p:nvSpPr>
        <p:spPr>
          <a:xfrm>
            <a:off x="775855" y="177273"/>
            <a:ext cx="11416145"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0782" y="1254444"/>
            <a:ext cx="2445327" cy="5818302"/>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2209800" y="1247516"/>
            <a:ext cx="2376055" cy="546410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4422" y="4076625"/>
            <a:ext cx="2743200" cy="2368218"/>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0" b="93571" l="9091" r="89474"/>
                    </a14:imgEffect>
                  </a14:imgLayer>
                </a14:imgProps>
              </a:ext>
            </a:extLst>
          </a:blip>
          <a:srcRect b="5714"/>
          <a:stretch/>
        </p:blipFill>
        <p:spPr>
          <a:xfrm>
            <a:off x="9124083" y="1456110"/>
            <a:ext cx="1990725" cy="251460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000" y="4076625"/>
            <a:ext cx="1748271" cy="254215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8056" y="1631593"/>
            <a:ext cx="2948422" cy="2054028"/>
          </a:xfrm>
          <a:prstGeom prst="rect">
            <a:avLst/>
          </a:prstGeom>
        </p:spPr>
      </p:pic>
    </p:spTree>
    <p:extLst>
      <p:ext uri="{BB962C8B-B14F-4D97-AF65-F5344CB8AC3E}">
        <p14:creationId xmlns:p14="http://schemas.microsoft.com/office/powerpoint/2010/main" val="281306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24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VB Ruộng bậc thang ở Sa Pa và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lời câu hỏi: </a:t>
            </a:r>
          </a:p>
          <a:p>
            <a:pPr algn="ctr"/>
            <a:r>
              <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itchFamily="18" charset="0"/>
                <a:cs typeface="Times New Roman" pitchFamily="18" charset="0"/>
              </a:rPr>
              <a:t>Trở</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về</a:t>
            </a:r>
            <a:endParaRPr lang="en-US" sz="2800"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 </a:t>
            </a:r>
            <a:r>
              <a:rPr lang="en-US" sz="4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H‘mông</a:t>
            </a: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lang="en-US"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algn="ct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òng biết ơn - Bóng mát tâm hồn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0676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Source Han Sans Light"/>
        <a:ea typeface="Source Han Sans Light"/>
        <a:cs typeface=""/>
      </a:majorFont>
      <a:minorFont>
        <a:latin typeface="Source Han Sans Regular"/>
        <a:ea typeface="Source Han Sans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D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lnSpc>
            <a:spcPct val="130000"/>
          </a:lnSpc>
          <a:defRPr dirty="0">
            <a:solidFill>
              <a:schemeClr val="tx1">
                <a:lumMod val="75000"/>
                <a:lumOff val="25000"/>
              </a:schemeClr>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1866</TotalTime>
  <Words>1178</Words>
  <Application>Microsoft Office PowerPoint</Application>
  <PresentationFormat>Widescreen</PresentationFormat>
  <Paragraphs>299</Paragraphs>
  <Slides>23</Slides>
  <Notes>5</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23</vt:i4>
      </vt:variant>
    </vt:vector>
  </HeadingPairs>
  <TitlesOfParts>
    <vt:vector size="36" baseType="lpstr">
      <vt:lpstr>Arial</vt:lpstr>
      <vt:lpstr>Arial Rounded MT Bold</vt:lpstr>
      <vt:lpstr>Arial-Rounded</vt:lpstr>
      <vt:lpstr>Calibri</vt:lpstr>
      <vt:lpstr>Source Han Sans Light</vt:lpstr>
      <vt:lpstr>Source Han Sans Regular</vt:lpstr>
      <vt:lpstr>Times New Roman</vt:lpstr>
      <vt:lpstr>Office Theme</vt:lpstr>
      <vt:lpstr>1_Office Theme</vt:lpstr>
      <vt:lpstr>2_Office Theme</vt:lpstr>
      <vt:lpstr>3_Office Theme</vt:lpstr>
      <vt:lpstr>4_Office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96</cp:revision>
  <dcterms:created xsi:type="dcterms:W3CDTF">2020-04-21T23:11:04Z</dcterms:created>
  <dcterms:modified xsi:type="dcterms:W3CDTF">2023-05-25T23:27:21Z</dcterms:modified>
</cp:coreProperties>
</file>